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24"/>
  </p:notesMasterIdLst>
  <p:sldIdLst>
    <p:sldId id="348" r:id="rId2"/>
    <p:sldId id="256" r:id="rId3"/>
    <p:sldId id="428" r:id="rId4"/>
    <p:sldId id="278" r:id="rId5"/>
    <p:sldId id="283" r:id="rId6"/>
    <p:sldId id="330" r:id="rId7"/>
    <p:sldId id="332" r:id="rId8"/>
    <p:sldId id="331" r:id="rId9"/>
    <p:sldId id="333" r:id="rId10"/>
    <p:sldId id="343" r:id="rId11"/>
    <p:sldId id="334" r:id="rId12"/>
    <p:sldId id="335" r:id="rId13"/>
    <p:sldId id="336" r:id="rId14"/>
    <p:sldId id="337" r:id="rId15"/>
    <p:sldId id="340" r:id="rId16"/>
    <p:sldId id="339" r:id="rId17"/>
    <p:sldId id="338" r:id="rId18"/>
    <p:sldId id="342" r:id="rId19"/>
    <p:sldId id="349" r:id="rId20"/>
    <p:sldId id="345" r:id="rId21"/>
    <p:sldId id="341" r:id="rId22"/>
    <p:sldId id="346" r:id="rId23"/>
    <p:sldId id="344" r:id="rId24"/>
    <p:sldId id="350" r:id="rId25"/>
    <p:sldId id="297" r:id="rId26"/>
    <p:sldId id="329" r:id="rId27"/>
    <p:sldId id="298" r:id="rId28"/>
    <p:sldId id="300" r:id="rId29"/>
    <p:sldId id="301" r:id="rId30"/>
    <p:sldId id="299" r:id="rId31"/>
    <p:sldId id="385" r:id="rId32"/>
    <p:sldId id="289" r:id="rId33"/>
    <p:sldId id="307" r:id="rId34"/>
    <p:sldId id="309" r:id="rId35"/>
    <p:sldId id="302" r:id="rId36"/>
    <p:sldId id="303" r:id="rId37"/>
    <p:sldId id="304" r:id="rId38"/>
    <p:sldId id="305" r:id="rId39"/>
    <p:sldId id="306" r:id="rId40"/>
    <p:sldId id="352" r:id="rId41"/>
    <p:sldId id="353" r:id="rId42"/>
    <p:sldId id="354" r:id="rId43"/>
    <p:sldId id="355" r:id="rId44"/>
    <p:sldId id="356" r:id="rId45"/>
    <p:sldId id="357" r:id="rId46"/>
    <p:sldId id="358" r:id="rId47"/>
    <p:sldId id="359" r:id="rId48"/>
    <p:sldId id="360" r:id="rId49"/>
    <p:sldId id="361" r:id="rId50"/>
    <p:sldId id="362" r:id="rId51"/>
    <p:sldId id="363" r:id="rId52"/>
    <p:sldId id="364" r:id="rId53"/>
    <p:sldId id="365" r:id="rId54"/>
    <p:sldId id="366" r:id="rId55"/>
    <p:sldId id="367" r:id="rId56"/>
    <p:sldId id="368" r:id="rId57"/>
    <p:sldId id="369" r:id="rId58"/>
    <p:sldId id="370" r:id="rId59"/>
    <p:sldId id="371" r:id="rId60"/>
    <p:sldId id="372" r:id="rId61"/>
    <p:sldId id="373" r:id="rId62"/>
    <p:sldId id="374" r:id="rId63"/>
    <p:sldId id="375" r:id="rId64"/>
    <p:sldId id="376" r:id="rId65"/>
    <p:sldId id="377" r:id="rId66"/>
    <p:sldId id="378" r:id="rId67"/>
    <p:sldId id="379" r:id="rId68"/>
    <p:sldId id="426" r:id="rId69"/>
    <p:sldId id="380" r:id="rId70"/>
    <p:sldId id="381" r:id="rId71"/>
    <p:sldId id="386" r:id="rId72"/>
    <p:sldId id="387" r:id="rId73"/>
    <p:sldId id="388" r:id="rId74"/>
    <p:sldId id="389" r:id="rId75"/>
    <p:sldId id="404" r:id="rId76"/>
    <p:sldId id="390" r:id="rId77"/>
    <p:sldId id="405" r:id="rId78"/>
    <p:sldId id="391" r:id="rId79"/>
    <p:sldId id="393" r:id="rId80"/>
    <p:sldId id="392" r:id="rId81"/>
    <p:sldId id="406" r:id="rId82"/>
    <p:sldId id="394" r:id="rId83"/>
    <p:sldId id="395" r:id="rId84"/>
    <p:sldId id="410" r:id="rId85"/>
    <p:sldId id="407" r:id="rId86"/>
    <p:sldId id="409" r:id="rId87"/>
    <p:sldId id="411" r:id="rId88"/>
    <p:sldId id="408" r:id="rId89"/>
    <p:sldId id="396" r:id="rId90"/>
    <p:sldId id="397" r:id="rId91"/>
    <p:sldId id="398" r:id="rId92"/>
    <p:sldId id="399" r:id="rId93"/>
    <p:sldId id="412" r:id="rId94"/>
    <p:sldId id="413" r:id="rId95"/>
    <p:sldId id="414" r:id="rId96"/>
    <p:sldId id="400" r:id="rId97"/>
    <p:sldId id="401" r:id="rId98"/>
    <p:sldId id="402" r:id="rId99"/>
    <p:sldId id="415" r:id="rId100"/>
    <p:sldId id="418" r:id="rId101"/>
    <p:sldId id="417" r:id="rId102"/>
    <p:sldId id="416" r:id="rId103"/>
    <p:sldId id="421" r:id="rId104"/>
    <p:sldId id="419" r:id="rId105"/>
    <p:sldId id="420" r:id="rId106"/>
    <p:sldId id="422" r:id="rId107"/>
    <p:sldId id="423" r:id="rId108"/>
    <p:sldId id="403" r:id="rId109"/>
    <p:sldId id="427" r:id="rId110"/>
    <p:sldId id="429" r:id="rId111"/>
    <p:sldId id="434" r:id="rId112"/>
    <p:sldId id="433" r:id="rId113"/>
    <p:sldId id="436" r:id="rId114"/>
    <p:sldId id="437" r:id="rId115"/>
    <p:sldId id="438" r:id="rId116"/>
    <p:sldId id="441" r:id="rId117"/>
    <p:sldId id="440" r:id="rId118"/>
    <p:sldId id="439" r:id="rId119"/>
    <p:sldId id="442" r:id="rId120"/>
    <p:sldId id="435" r:id="rId121"/>
    <p:sldId id="432" r:id="rId122"/>
    <p:sldId id="425" r:id="rId123"/>
  </p:sldIdLst>
  <p:sldSz cx="9144000" cy="6858000" type="screen4x3"/>
  <p:notesSz cx="9144000" cy="6858000"/>
  <p:embeddedFontLst>
    <p:embeddedFont>
      <p:font typeface="NOOBJC+TimesNewRomanPSMT" panose="020B0604020202020204" charset="0"/>
      <p:regular r:id="rId125"/>
    </p:embeddedFont>
    <p:embeddedFont>
      <p:font typeface="QOBWGE+Arial-BoldMT" panose="020B0604020202020204" charset="0"/>
      <p:regular r:id="rId126"/>
    </p:embeddedFont>
    <p:embeddedFont>
      <p:font typeface="QOUNOW+ArialMT" panose="020B0604020202020204"/>
      <p:regular r:id="rId127"/>
    </p:embeddedFont>
    <p:embeddedFont>
      <p:font typeface="SGTIRB+TimesNewRomanPSMT" panose="020B0604020202020204" charset="0"/>
      <p:regular r:id="rId128"/>
    </p:embeddedFont>
    <p:embeddedFont>
      <p:font typeface="Calibri" panose="020F0502020204030204" pitchFamily="34" charset="0"/>
      <p:regular r:id="rId129"/>
      <p:bold r:id="rId130"/>
      <p:italic r:id="rId131"/>
      <p:boldItalic r:id="rId132"/>
    </p:embeddedFont>
    <p:embeddedFont>
      <p:font typeface="RVIADN+ArialMT" panose="020B0604020202020204" charset="0"/>
      <p:regular r:id="rId133"/>
    </p:embeddedFont>
    <p:embeddedFont>
      <p:font typeface="FLPNNE+Calibri" panose="020B0604020202020204" charset="0"/>
      <p:regular r:id="rId134"/>
    </p:embeddedFont>
    <p:embeddedFont>
      <p:font typeface="TVVTAU+TimesNewRomanPS-ItalicMT" panose="020B0604020202020204" charset="0"/>
      <p:regular r:id="rId135"/>
    </p:embeddedFont>
    <p:embeddedFont>
      <p:font typeface="RESDGO+Arial-Black" panose="020B0604020202020204" charset="0"/>
      <p:regular r:id="rId1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p15:clr>
            <a:srgbClr val="A4A3A4"/>
          </p15:clr>
        </p15:guide>
        <p15:guide id="2" pos="2448">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CCFFCC"/>
    <a:srgbClr val="0000FF"/>
    <a:srgbClr val="FF0066"/>
    <a:srgbClr val="FFFF00"/>
    <a:srgbClr val="FF00FF"/>
    <a:srgbClr val="FFCC00"/>
    <a:srgbClr val="99FF33"/>
    <a:srgbClr val="66FF33"/>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49" autoAdjust="0"/>
    <p:restoredTop sz="94660"/>
  </p:normalViewPr>
  <p:slideViewPr>
    <p:cSldViewPr>
      <p:cViewPr varScale="1">
        <p:scale>
          <a:sx n="65" d="100"/>
          <a:sy n="65" d="100"/>
        </p:scale>
        <p:origin x="1416" y="48"/>
      </p:cViewPr>
      <p:guideLst>
        <p:guide orient="horz" pos="3168"/>
        <p:guide pos="2448"/>
      </p:guideLst>
    </p:cSldViewPr>
  </p:slideViewPr>
  <p:notesTextViewPr>
    <p:cViewPr>
      <p:scale>
        <a:sx n="1" d="1"/>
        <a:sy n="1" d="1"/>
      </p:scale>
      <p:origin x="0" y="0"/>
    </p:cViewPr>
  </p:notesTextViewPr>
  <p:notesViewPr>
    <p:cSldViewPr>
      <p:cViewPr varScale="1">
        <p:scale>
          <a:sx n="73" d="100"/>
          <a:sy n="73" d="100"/>
        </p:scale>
        <p:origin x="1950" y="72"/>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font" Target="fonts/font4.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font" Target="fonts/font10.fntdata"/><Relationship Id="rId139" Type="http://schemas.openxmlformats.org/officeDocument/2006/relationships/theme" Target="theme/theme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notesMaster" Target="notesMasters/notesMaster1.xml"/><Relationship Id="rId129" Type="http://schemas.openxmlformats.org/officeDocument/2006/relationships/font" Target="fonts/font5.fntdata"/><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font" Target="fonts/font6.fntdata"/><Relationship Id="rId135" Type="http://schemas.openxmlformats.org/officeDocument/2006/relationships/font" Target="fonts/font11.fntdata"/><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font" Target="fonts/font1.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font" Target="fonts/font7.fntdata"/><Relationship Id="rId136" Type="http://schemas.openxmlformats.org/officeDocument/2006/relationships/font" Target="fonts/font12.fntdata"/><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font" Target="fonts/font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font" Target="fonts/font8.fntdata"/><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font" Target="fonts/font3.fntdata"/><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font" Target="fonts/font9.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51C25C-D443-464D-84F2-783150762D68}" type="doc">
      <dgm:prSet loTypeId="urn:microsoft.com/office/officeart/2005/8/layout/process2" loCatId="process" qsTypeId="urn:microsoft.com/office/officeart/2009/2/quickstyle/3d8" qsCatId="3D" csTypeId="urn:microsoft.com/office/officeart/2005/8/colors/accent1_2" csCatId="accent1" phldr="1"/>
      <dgm:spPr/>
    </dgm:pt>
    <dgm:pt modelId="{A7B3A97E-37B3-41E8-9B60-928BA7B70DFE}">
      <dgm:prSet phldrT="[Text]" custT="1"/>
      <dgm:spPr/>
      <dgm:t>
        <a:bodyPr/>
        <a:lstStyle/>
        <a:p>
          <a:r>
            <a:rPr lang="en-US" sz="3200" dirty="0">
              <a:latin typeface="Times New Roman" panose="02020603050405020304" pitchFamily="18" charset="0"/>
              <a:cs typeface="Times New Roman" panose="02020603050405020304" pitchFamily="18" charset="0"/>
            </a:rPr>
            <a:t>Ban </a:t>
          </a:r>
          <a:r>
            <a:rPr lang="en-US" sz="3200" dirty="0" err="1">
              <a:latin typeface="Times New Roman" panose="02020603050405020304" pitchFamily="18" charset="0"/>
              <a:cs typeface="Times New Roman" panose="02020603050405020304" pitchFamily="18" charset="0"/>
            </a:rPr>
            <a:t>hành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ngày</a:t>
          </a:r>
          <a:r>
            <a:rPr lang="en-US" sz="3200" dirty="0">
              <a:latin typeface="Times New Roman" panose="02020603050405020304" pitchFamily="18" charset="0"/>
              <a:cs typeface="Times New Roman" panose="02020603050405020304" pitchFamily="18" charset="0"/>
            </a:rPr>
            <a:t> 09/12/2021</a:t>
          </a:r>
        </a:p>
      </dgm:t>
    </dgm:pt>
    <dgm:pt modelId="{D17F5DD4-C997-427A-854B-FC1F53C2C0BA}" type="parTrans" cxnId="{C83973AA-8767-4147-8554-A6ADA77BD073}">
      <dgm:prSet/>
      <dgm:spPr/>
      <dgm:t>
        <a:bodyPr/>
        <a:lstStyle/>
        <a:p>
          <a:endParaRPr lang="en-US"/>
        </a:p>
      </dgm:t>
    </dgm:pt>
    <dgm:pt modelId="{C3755357-6AC9-4AB9-86A9-9FB5748E478F}" type="sibTrans" cxnId="{C83973AA-8767-4147-8554-A6ADA77BD073}">
      <dgm:prSet/>
      <dgm:spPr/>
      <dgm:t>
        <a:bodyPr/>
        <a:lstStyle/>
        <a:p>
          <a:endParaRPr lang="en-US"/>
        </a:p>
      </dgm:t>
    </dgm:pt>
    <dgm:pt modelId="{22E78EC4-F8AA-48D2-9197-0AD36B6D7292}">
      <dgm:prSet phldrT="[Text]" custT="1"/>
      <dgm:spPr/>
      <dgm:t>
        <a:bodyPr/>
        <a:lstStyle/>
        <a:p>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hiệu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lực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ngày</a:t>
          </a:r>
          <a:r>
            <a:rPr lang="en-US" sz="3200" dirty="0">
              <a:latin typeface="Times New Roman" panose="02020603050405020304" pitchFamily="18" charset="0"/>
              <a:cs typeface="Times New Roman" panose="02020603050405020304" pitchFamily="18" charset="0"/>
            </a:rPr>
            <a:t> 19/12/2021</a:t>
          </a:r>
        </a:p>
      </dgm:t>
    </dgm:pt>
    <dgm:pt modelId="{C16B02B3-5707-48C8-A710-EC135E07C8DD}" type="parTrans" cxnId="{58898DDC-44CB-497A-8E8E-9626C087D07A}">
      <dgm:prSet/>
      <dgm:spPr/>
      <dgm:t>
        <a:bodyPr/>
        <a:lstStyle/>
        <a:p>
          <a:endParaRPr lang="en-US"/>
        </a:p>
      </dgm:t>
    </dgm:pt>
    <dgm:pt modelId="{800A0E76-54D1-49AB-83E6-581571670BA4}" type="sibTrans" cxnId="{58898DDC-44CB-497A-8E8E-9626C087D07A}">
      <dgm:prSet/>
      <dgm:spPr/>
      <dgm:t>
        <a:bodyPr/>
        <a:lstStyle/>
        <a:p>
          <a:endParaRPr lang="en-US"/>
        </a:p>
      </dgm:t>
    </dgm:pt>
    <dgm:pt modelId="{D4C44A6A-BA39-4447-A36D-0A781285FD92}">
      <dgm:prSet phldrT="[Text]" custT="1"/>
      <dgm:spPr/>
      <dgm:t>
        <a:bodyPr/>
        <a:lstStyle/>
        <a:p>
          <a:r>
            <a:rPr lang="en-US" sz="3200" dirty="0" err="1">
              <a:latin typeface="Times New Roman" panose="02020603050405020304" pitchFamily="18" charset="0"/>
              <a:cs typeface="Times New Roman" panose="02020603050405020304" pitchFamily="18" charset="0"/>
            </a:rPr>
            <a:t>Bãi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bỏ</a:t>
          </a:r>
          <a:endParaRPr lang="en-US" sz="3200" dirty="0">
            <a:latin typeface="Times New Roman" panose="02020603050405020304" pitchFamily="18" charset="0"/>
            <a:cs typeface="Times New Roman" panose="02020603050405020304" pitchFamily="18" charset="0"/>
          </a:endParaRPr>
        </a:p>
      </dgm:t>
    </dgm:pt>
    <dgm:pt modelId="{1C523195-54A6-4809-AD2D-56BBFC130516}" type="parTrans" cxnId="{C7A9A1F1-A1E6-4CDE-9A45-04F0457FA5D9}">
      <dgm:prSet/>
      <dgm:spPr/>
      <dgm:t>
        <a:bodyPr/>
        <a:lstStyle/>
        <a:p>
          <a:endParaRPr lang="en-US"/>
        </a:p>
      </dgm:t>
    </dgm:pt>
    <dgm:pt modelId="{BA137CAA-6B0C-4A12-872E-D440CE6A7209}" type="sibTrans" cxnId="{C7A9A1F1-A1E6-4CDE-9A45-04F0457FA5D9}">
      <dgm:prSet/>
      <dgm:spPr/>
      <dgm:t>
        <a:bodyPr/>
        <a:lstStyle/>
        <a:p>
          <a:endParaRPr lang="en-US"/>
        </a:p>
      </dgm:t>
    </dgm:pt>
    <dgm:pt modelId="{6E598DC2-8426-4DF8-80FD-963E186463D4}" type="pres">
      <dgm:prSet presAssocID="{4151C25C-D443-464D-84F2-783150762D68}" presName="linearFlow" presStyleCnt="0">
        <dgm:presLayoutVars>
          <dgm:resizeHandles val="exact"/>
        </dgm:presLayoutVars>
      </dgm:prSet>
      <dgm:spPr/>
    </dgm:pt>
    <dgm:pt modelId="{1D391840-DACC-4256-B60E-F9C67A8E812B}" type="pres">
      <dgm:prSet presAssocID="{A7B3A97E-37B3-41E8-9B60-928BA7B70DFE}" presName="node" presStyleLbl="node1" presStyleIdx="0" presStyleCnt="3">
        <dgm:presLayoutVars>
          <dgm:bulletEnabled val="1"/>
        </dgm:presLayoutVars>
      </dgm:prSet>
      <dgm:spPr/>
      <dgm:t>
        <a:bodyPr/>
        <a:lstStyle/>
        <a:p>
          <a:endParaRPr lang="en-GB"/>
        </a:p>
      </dgm:t>
    </dgm:pt>
    <dgm:pt modelId="{EE4C2660-F100-42DD-934D-EE3EC8592288}" type="pres">
      <dgm:prSet presAssocID="{C3755357-6AC9-4AB9-86A9-9FB5748E478F}" presName="sibTrans" presStyleLbl="sibTrans2D1" presStyleIdx="0" presStyleCnt="2"/>
      <dgm:spPr/>
      <dgm:t>
        <a:bodyPr/>
        <a:lstStyle/>
        <a:p>
          <a:endParaRPr lang="en-GB"/>
        </a:p>
      </dgm:t>
    </dgm:pt>
    <dgm:pt modelId="{455A9014-CCF5-480D-875D-F17E8597A5DC}" type="pres">
      <dgm:prSet presAssocID="{C3755357-6AC9-4AB9-86A9-9FB5748E478F}" presName="connectorText" presStyleLbl="sibTrans2D1" presStyleIdx="0" presStyleCnt="2"/>
      <dgm:spPr/>
      <dgm:t>
        <a:bodyPr/>
        <a:lstStyle/>
        <a:p>
          <a:endParaRPr lang="en-GB"/>
        </a:p>
      </dgm:t>
    </dgm:pt>
    <dgm:pt modelId="{07AE4DD9-9B61-461E-9468-57EE12927AC9}" type="pres">
      <dgm:prSet presAssocID="{22E78EC4-F8AA-48D2-9197-0AD36B6D7292}" presName="node" presStyleLbl="node1" presStyleIdx="1" presStyleCnt="3">
        <dgm:presLayoutVars>
          <dgm:bulletEnabled val="1"/>
        </dgm:presLayoutVars>
      </dgm:prSet>
      <dgm:spPr/>
      <dgm:t>
        <a:bodyPr/>
        <a:lstStyle/>
        <a:p>
          <a:endParaRPr lang="en-GB"/>
        </a:p>
      </dgm:t>
    </dgm:pt>
    <dgm:pt modelId="{23D0AB51-F760-4354-AE41-73589CA78C24}" type="pres">
      <dgm:prSet presAssocID="{800A0E76-54D1-49AB-83E6-581571670BA4}" presName="sibTrans" presStyleLbl="sibTrans2D1" presStyleIdx="1" presStyleCnt="2"/>
      <dgm:spPr/>
      <dgm:t>
        <a:bodyPr/>
        <a:lstStyle/>
        <a:p>
          <a:endParaRPr lang="en-GB"/>
        </a:p>
      </dgm:t>
    </dgm:pt>
    <dgm:pt modelId="{3FA114C6-0B35-4F5B-A9BD-CFB7A79F04F1}" type="pres">
      <dgm:prSet presAssocID="{800A0E76-54D1-49AB-83E6-581571670BA4}" presName="connectorText" presStyleLbl="sibTrans2D1" presStyleIdx="1" presStyleCnt="2"/>
      <dgm:spPr/>
      <dgm:t>
        <a:bodyPr/>
        <a:lstStyle/>
        <a:p>
          <a:endParaRPr lang="en-GB"/>
        </a:p>
      </dgm:t>
    </dgm:pt>
    <dgm:pt modelId="{1804C2AC-6CE9-412A-AC0E-D381AE606E22}" type="pres">
      <dgm:prSet presAssocID="{D4C44A6A-BA39-4447-A36D-0A781285FD92}" presName="node" presStyleLbl="node1" presStyleIdx="2" presStyleCnt="3" custLinFactNeighborY="-28052">
        <dgm:presLayoutVars>
          <dgm:bulletEnabled val="1"/>
        </dgm:presLayoutVars>
      </dgm:prSet>
      <dgm:spPr/>
      <dgm:t>
        <a:bodyPr/>
        <a:lstStyle/>
        <a:p>
          <a:endParaRPr lang="en-GB"/>
        </a:p>
      </dgm:t>
    </dgm:pt>
  </dgm:ptLst>
  <dgm:cxnLst>
    <dgm:cxn modelId="{402860AC-4C9D-415F-90E0-3E46E3A54D86}" type="presOf" srcId="{C3755357-6AC9-4AB9-86A9-9FB5748E478F}" destId="{EE4C2660-F100-42DD-934D-EE3EC8592288}" srcOrd="0" destOrd="0" presId="urn:microsoft.com/office/officeart/2005/8/layout/process2"/>
    <dgm:cxn modelId="{58898DDC-44CB-497A-8E8E-9626C087D07A}" srcId="{4151C25C-D443-464D-84F2-783150762D68}" destId="{22E78EC4-F8AA-48D2-9197-0AD36B6D7292}" srcOrd="1" destOrd="0" parTransId="{C16B02B3-5707-48C8-A710-EC135E07C8DD}" sibTransId="{800A0E76-54D1-49AB-83E6-581571670BA4}"/>
    <dgm:cxn modelId="{8EDF2973-2D51-493D-BF2E-A49831D2A5BF}" type="presOf" srcId="{800A0E76-54D1-49AB-83E6-581571670BA4}" destId="{23D0AB51-F760-4354-AE41-73589CA78C24}" srcOrd="0" destOrd="0" presId="urn:microsoft.com/office/officeart/2005/8/layout/process2"/>
    <dgm:cxn modelId="{C1966917-AD66-4734-AABF-100655224364}" type="presOf" srcId="{22E78EC4-F8AA-48D2-9197-0AD36B6D7292}" destId="{07AE4DD9-9B61-461E-9468-57EE12927AC9}" srcOrd="0" destOrd="0" presId="urn:microsoft.com/office/officeart/2005/8/layout/process2"/>
    <dgm:cxn modelId="{C83973AA-8767-4147-8554-A6ADA77BD073}" srcId="{4151C25C-D443-464D-84F2-783150762D68}" destId="{A7B3A97E-37B3-41E8-9B60-928BA7B70DFE}" srcOrd="0" destOrd="0" parTransId="{D17F5DD4-C997-427A-854B-FC1F53C2C0BA}" sibTransId="{C3755357-6AC9-4AB9-86A9-9FB5748E478F}"/>
    <dgm:cxn modelId="{89AD30CA-8FD6-4E7B-9E66-9E877462D569}" type="presOf" srcId="{A7B3A97E-37B3-41E8-9B60-928BA7B70DFE}" destId="{1D391840-DACC-4256-B60E-F9C67A8E812B}" srcOrd="0" destOrd="0" presId="urn:microsoft.com/office/officeart/2005/8/layout/process2"/>
    <dgm:cxn modelId="{C7A9A1F1-A1E6-4CDE-9A45-04F0457FA5D9}" srcId="{4151C25C-D443-464D-84F2-783150762D68}" destId="{D4C44A6A-BA39-4447-A36D-0A781285FD92}" srcOrd="2" destOrd="0" parTransId="{1C523195-54A6-4809-AD2D-56BBFC130516}" sibTransId="{BA137CAA-6B0C-4A12-872E-D440CE6A7209}"/>
    <dgm:cxn modelId="{A474EDEF-1D0D-4C13-B376-D3C4570B0F7A}" type="presOf" srcId="{D4C44A6A-BA39-4447-A36D-0A781285FD92}" destId="{1804C2AC-6CE9-412A-AC0E-D381AE606E22}" srcOrd="0" destOrd="0" presId="urn:microsoft.com/office/officeart/2005/8/layout/process2"/>
    <dgm:cxn modelId="{D9B97CE3-7B9B-46FF-9E65-EFD59BCEDC50}" type="presOf" srcId="{C3755357-6AC9-4AB9-86A9-9FB5748E478F}" destId="{455A9014-CCF5-480D-875D-F17E8597A5DC}" srcOrd="1" destOrd="0" presId="urn:microsoft.com/office/officeart/2005/8/layout/process2"/>
    <dgm:cxn modelId="{A88CB730-DE6A-4DAB-AD42-696C63982500}" type="presOf" srcId="{4151C25C-D443-464D-84F2-783150762D68}" destId="{6E598DC2-8426-4DF8-80FD-963E186463D4}" srcOrd="0" destOrd="0" presId="urn:microsoft.com/office/officeart/2005/8/layout/process2"/>
    <dgm:cxn modelId="{BD6B177E-0F38-48E3-947D-2A883D5AF4E3}" type="presOf" srcId="{800A0E76-54D1-49AB-83E6-581571670BA4}" destId="{3FA114C6-0B35-4F5B-A9BD-CFB7A79F04F1}" srcOrd="1" destOrd="0" presId="urn:microsoft.com/office/officeart/2005/8/layout/process2"/>
    <dgm:cxn modelId="{3A719518-7730-47F4-9A5A-9AB0F6D8DF91}" type="presParOf" srcId="{6E598DC2-8426-4DF8-80FD-963E186463D4}" destId="{1D391840-DACC-4256-B60E-F9C67A8E812B}" srcOrd="0" destOrd="0" presId="urn:microsoft.com/office/officeart/2005/8/layout/process2"/>
    <dgm:cxn modelId="{6C2C0390-A72A-4D92-A8A3-8923D8FFEBD7}" type="presParOf" srcId="{6E598DC2-8426-4DF8-80FD-963E186463D4}" destId="{EE4C2660-F100-42DD-934D-EE3EC8592288}" srcOrd="1" destOrd="0" presId="urn:microsoft.com/office/officeart/2005/8/layout/process2"/>
    <dgm:cxn modelId="{74DD0E94-8718-48B8-A469-3594525FA7B6}" type="presParOf" srcId="{EE4C2660-F100-42DD-934D-EE3EC8592288}" destId="{455A9014-CCF5-480D-875D-F17E8597A5DC}" srcOrd="0" destOrd="0" presId="urn:microsoft.com/office/officeart/2005/8/layout/process2"/>
    <dgm:cxn modelId="{52D98322-0FD9-49CC-AEA2-1BF74EA66557}" type="presParOf" srcId="{6E598DC2-8426-4DF8-80FD-963E186463D4}" destId="{07AE4DD9-9B61-461E-9468-57EE12927AC9}" srcOrd="2" destOrd="0" presId="urn:microsoft.com/office/officeart/2005/8/layout/process2"/>
    <dgm:cxn modelId="{4A23D464-D8CF-436D-AD7C-9D463A7478D0}" type="presParOf" srcId="{6E598DC2-8426-4DF8-80FD-963E186463D4}" destId="{23D0AB51-F760-4354-AE41-73589CA78C24}" srcOrd="3" destOrd="0" presId="urn:microsoft.com/office/officeart/2005/8/layout/process2"/>
    <dgm:cxn modelId="{B0FDCD05-0096-4CAA-B04F-C63BCEFFEECA}" type="presParOf" srcId="{23D0AB51-F760-4354-AE41-73589CA78C24}" destId="{3FA114C6-0B35-4F5B-A9BD-CFB7A79F04F1}" srcOrd="0" destOrd="0" presId="urn:microsoft.com/office/officeart/2005/8/layout/process2"/>
    <dgm:cxn modelId="{D6471BD2-F18B-4773-8F59-C6F5C1A10A77}" type="presParOf" srcId="{6E598DC2-8426-4DF8-80FD-963E186463D4}" destId="{1804C2AC-6CE9-412A-AC0E-D381AE606E22}" srcOrd="4"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391840-DACC-4256-B60E-F9C67A8E812B}">
      <dsp:nvSpPr>
        <dsp:cNvPr id="0" name=""/>
        <dsp:cNvSpPr/>
      </dsp:nvSpPr>
      <dsp:spPr>
        <a:xfrm>
          <a:off x="1468965" y="0"/>
          <a:ext cx="3110741" cy="1309355"/>
        </a:xfrm>
        <a:prstGeom prst="roundRect">
          <a:avLst>
            <a:gd name="adj" fmla="val 10000"/>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a:latin typeface="Times New Roman" panose="02020603050405020304" pitchFamily="18" charset="0"/>
              <a:cs typeface="Times New Roman" panose="02020603050405020304" pitchFamily="18" charset="0"/>
            </a:rPr>
            <a:t>Ban </a:t>
          </a:r>
          <a:r>
            <a:rPr lang="en-US" sz="3200" kern="1200" dirty="0" err="1">
              <a:latin typeface="Times New Roman" panose="02020603050405020304" pitchFamily="18" charset="0"/>
              <a:cs typeface="Times New Roman" panose="02020603050405020304" pitchFamily="18" charset="0"/>
            </a:rPr>
            <a:t>hành</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ngày</a:t>
          </a:r>
          <a:r>
            <a:rPr lang="en-US" sz="3200" kern="1200" dirty="0">
              <a:latin typeface="Times New Roman" panose="02020603050405020304" pitchFamily="18" charset="0"/>
              <a:cs typeface="Times New Roman" panose="02020603050405020304" pitchFamily="18" charset="0"/>
            </a:rPr>
            <a:t> 09/12/2021</a:t>
          </a:r>
        </a:p>
      </dsp:txBody>
      <dsp:txXfrm>
        <a:off x="1507315" y="38350"/>
        <a:ext cx="3034041" cy="1232655"/>
      </dsp:txXfrm>
    </dsp:sp>
    <dsp:sp modelId="{EE4C2660-F100-42DD-934D-EE3EC8592288}">
      <dsp:nvSpPr>
        <dsp:cNvPr id="0" name=""/>
        <dsp:cNvSpPr/>
      </dsp:nvSpPr>
      <dsp:spPr>
        <a:xfrm rot="5400000">
          <a:off x="2778831" y="1342088"/>
          <a:ext cx="491008" cy="589209"/>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p3d z="-600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kern="1200"/>
        </a:p>
      </dsp:txBody>
      <dsp:txXfrm rot="-5400000">
        <a:off x="2847573" y="1391188"/>
        <a:ext cx="353525" cy="343706"/>
      </dsp:txXfrm>
    </dsp:sp>
    <dsp:sp modelId="{07AE4DD9-9B61-461E-9468-57EE12927AC9}">
      <dsp:nvSpPr>
        <dsp:cNvPr id="0" name=""/>
        <dsp:cNvSpPr/>
      </dsp:nvSpPr>
      <dsp:spPr>
        <a:xfrm>
          <a:off x="1468965" y="1964032"/>
          <a:ext cx="3110741" cy="1309355"/>
        </a:xfrm>
        <a:prstGeom prst="roundRect">
          <a:avLst>
            <a:gd name="adj" fmla="val 10000"/>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err="1">
              <a:latin typeface="Times New Roman" panose="02020603050405020304" pitchFamily="18" charset="0"/>
              <a:cs typeface="Times New Roman" panose="02020603050405020304" pitchFamily="18" charset="0"/>
            </a:rPr>
            <a:t>Có</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hiệu</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lực</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ngày</a:t>
          </a:r>
          <a:r>
            <a:rPr lang="en-US" sz="3200" kern="1200" dirty="0">
              <a:latin typeface="Times New Roman" panose="02020603050405020304" pitchFamily="18" charset="0"/>
              <a:cs typeface="Times New Roman" panose="02020603050405020304" pitchFamily="18" charset="0"/>
            </a:rPr>
            <a:t> 19/12/2021</a:t>
          </a:r>
        </a:p>
      </dsp:txBody>
      <dsp:txXfrm>
        <a:off x="1507315" y="2002382"/>
        <a:ext cx="3034041" cy="1232655"/>
      </dsp:txXfrm>
    </dsp:sp>
    <dsp:sp modelId="{23D0AB51-F760-4354-AE41-73589CA78C24}">
      <dsp:nvSpPr>
        <dsp:cNvPr id="0" name=""/>
        <dsp:cNvSpPr/>
      </dsp:nvSpPr>
      <dsp:spPr>
        <a:xfrm rot="5400000">
          <a:off x="2847700" y="3214296"/>
          <a:ext cx="353270" cy="589209"/>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p3d z="-600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rot="-5400000">
        <a:off x="2847573" y="3332266"/>
        <a:ext cx="353525" cy="247289"/>
      </dsp:txXfrm>
    </dsp:sp>
    <dsp:sp modelId="{1804C2AC-6CE9-412A-AC0E-D381AE606E22}">
      <dsp:nvSpPr>
        <dsp:cNvPr id="0" name=""/>
        <dsp:cNvSpPr/>
      </dsp:nvSpPr>
      <dsp:spPr>
        <a:xfrm>
          <a:off x="1468965" y="3744414"/>
          <a:ext cx="3110741" cy="1309355"/>
        </a:xfrm>
        <a:prstGeom prst="roundRect">
          <a:avLst>
            <a:gd name="adj" fmla="val 10000"/>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err="1">
              <a:latin typeface="Times New Roman" panose="02020603050405020304" pitchFamily="18" charset="0"/>
              <a:cs typeface="Times New Roman" panose="02020603050405020304" pitchFamily="18" charset="0"/>
            </a:rPr>
            <a:t>Bãi</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bỏ</a:t>
          </a:r>
          <a:endParaRPr lang="en-US" sz="3200" kern="1200" dirty="0">
            <a:latin typeface="Times New Roman" panose="02020603050405020304" pitchFamily="18" charset="0"/>
            <a:cs typeface="Times New Roman" panose="02020603050405020304" pitchFamily="18" charset="0"/>
          </a:endParaRPr>
        </a:p>
      </dsp:txBody>
      <dsp:txXfrm>
        <a:off x="1507315" y="3782764"/>
        <a:ext cx="3034041" cy="1232655"/>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C68122FD-C960-41C0-9BA3-1B33F7E0BEFC}" type="datetimeFigureOut">
              <a:rPr lang="en-GB" smtClean="0"/>
              <a:t>10/04/2022</a:t>
            </a:fld>
            <a:endParaRPr lang="en-GB"/>
          </a:p>
        </p:txBody>
      </p:sp>
      <p:sp>
        <p:nvSpPr>
          <p:cNvPr id="4" name="Slide Image Placeholder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4547B41C-F3B6-476B-B33E-24362403F2CD}" type="slidenum">
              <a:rPr lang="en-GB" smtClean="0"/>
              <a:t>‹#›</a:t>
            </a:fld>
            <a:endParaRPr lang="en-GB"/>
          </a:p>
        </p:txBody>
      </p:sp>
    </p:spTree>
    <p:extLst>
      <p:ext uri="{BB962C8B-B14F-4D97-AF65-F5344CB8AC3E}">
        <p14:creationId xmlns:p14="http://schemas.microsoft.com/office/powerpoint/2010/main" val="6466351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547B41C-F3B6-476B-B33E-24362403F2CD}" type="slidenum">
              <a:rPr lang="en-GB" smtClean="0"/>
              <a:t>1</a:t>
            </a:fld>
            <a:endParaRPr lang="en-GB"/>
          </a:p>
        </p:txBody>
      </p:sp>
    </p:spTree>
    <p:extLst>
      <p:ext uri="{BB962C8B-B14F-4D97-AF65-F5344CB8AC3E}">
        <p14:creationId xmlns:p14="http://schemas.microsoft.com/office/powerpoint/2010/main" val="2784552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4/10/2022</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2A2EA0C-78B7-4F37-8064-42A6EEFCE6C6}" type="datetimeFigureOut">
              <a:rPr lang="en-US" smtClean="0"/>
              <a:t>4/10/2022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5FAB3F-D113-4C76-8508-2515BC6689DF}" type="slidenum">
              <a:rPr lang="en-US" smtClean="0"/>
              <a:t>‹#›</a:t>
            </a:fld>
            <a:endParaRPr lang="en-US"/>
          </a:p>
        </p:txBody>
      </p:sp>
    </p:spTree>
    <p:extLst>
      <p:ext uri="{BB962C8B-B14F-4D97-AF65-F5344CB8AC3E}">
        <p14:creationId xmlns:p14="http://schemas.microsoft.com/office/powerpoint/2010/main" val="31131753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7063" cy="53467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377666" y="9944862"/>
            <a:ext cx="1737264" cy="53467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4/10/2022</a:t>
            </a:fld>
            <a:endParaRPr lang="en-US"/>
          </a:p>
        </p:txBody>
      </p:sp>
      <p:sp>
        <p:nvSpPr>
          <p:cNvPr id="6" name="Holder 6"/>
          <p:cNvSpPr>
            <a:spLocks noGrp="1"/>
          </p:cNvSpPr>
          <p:nvPr>
            <p:ph type="sldNum" sz="quarter" idx="7"/>
          </p:nvPr>
        </p:nvSpPr>
        <p:spPr>
          <a:xfrm>
            <a:off x="5438394" y="9944862"/>
            <a:ext cx="1737264" cy="53467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emf"/><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hyperlink" Target="https://thuvienphapluat.vn/van-ban/thue-phi-le-phi/nghi-quyet-09-2021-nq-hdnd-sua-doi-nghi-quyet-05-2020-nq-hdnd-tinh-tra-vinh-484550.aspx" TargetMode="Externa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hyperlink" Target="https://thuvienphapluat.vn/van-ban/thue-phi-le-phi/nghi-dinh-126-2020-nd-cp-huong-dan-luat-quan-ly-thue-455733.aspx" TargetMode="Externa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hyperlink" Target="https://thuvienphapluat.vn/van-ban/thue-phi-le-phi/nghi-dinh-126-2020-nd-cp-huong-dan-luat-quan-ly-thue-455733.aspx" TargetMode="Externa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png"/></Relationships>
</file>

<file path=ppt/slides/_rels/slide4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5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7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8200" y="76200"/>
            <a:ext cx="6935788" cy="14366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rgbClr val="FF0000"/>
                </a:solidFill>
                <a:effectLst>
                  <a:outerShdw blurRad="38100" dist="38100" dir="2700000" algn="tl">
                    <a:srgbClr val="C0C0C0"/>
                  </a:outerShdw>
                </a:effectLst>
                <a:latin typeface="Times New Roman" pitchFamily="18" charset="0"/>
                <a:cs typeface="Times New Roman" pitchFamily="18" charset="0"/>
              </a:rPr>
              <a:t>UBND TỈNH TRÀ VINH</a:t>
            </a:r>
            <a:r>
              <a:rPr lang="en-US" sz="2400" b="1" dirty="0">
                <a:solidFill>
                  <a:srgbClr val="C00000"/>
                </a:solidFill>
                <a:effectLst>
                  <a:outerShdw blurRad="38100" dist="38100" dir="2700000" algn="tl">
                    <a:srgbClr val="C0C0C0"/>
                  </a:outerShdw>
                </a:effectLst>
                <a:latin typeface="Times New Roman" pitchFamily="18" charset="0"/>
                <a:cs typeface="Times New Roman" pitchFamily="18" charset="0"/>
              </a:rPr>
              <a:t/>
            </a:r>
            <a:br>
              <a:rPr lang="en-US" sz="2400" b="1" dirty="0">
                <a:solidFill>
                  <a:srgbClr val="C00000"/>
                </a:solidFill>
                <a:effectLst>
                  <a:outerShdw blurRad="38100" dist="38100" dir="2700000" algn="tl">
                    <a:srgbClr val="C0C0C0"/>
                  </a:outerShdw>
                </a:effectLst>
                <a:latin typeface="Times New Roman" pitchFamily="18" charset="0"/>
                <a:cs typeface="Times New Roman" pitchFamily="18" charset="0"/>
              </a:rPr>
            </a:br>
            <a:r>
              <a:rPr lang="en-US" sz="2400" b="1" dirty="0">
                <a:solidFill>
                  <a:srgbClr val="FF0000"/>
                </a:solidFill>
                <a:effectLst>
                  <a:outerShdw blurRad="38100" dist="38100" dir="2700000" algn="tl">
                    <a:srgbClr val="C0C0C0"/>
                  </a:outerShdw>
                </a:effectLst>
                <a:latin typeface="Times New Roman" pitchFamily="18" charset="0"/>
                <a:cs typeface="Times New Roman" pitchFamily="18" charset="0"/>
              </a:rPr>
              <a:t>SỞ TÀI NGUYÊN VÀ MÔI TRƯỜNG</a:t>
            </a:r>
            <a:endParaRPr lang="en-US" sz="2400" b="1" dirty="0">
              <a:solidFill>
                <a:srgbClr val="FF0000"/>
              </a:solidFill>
              <a:latin typeface="Times New Roman" pitchFamily="18" charset="0"/>
              <a:cs typeface="Times New Roman" pitchFamily="18" charset="0"/>
            </a:endParaRPr>
          </a:p>
        </p:txBody>
      </p:sp>
      <p:sp>
        <p:nvSpPr>
          <p:cNvPr id="3075" name="Rectangle 3"/>
          <p:cNvSpPr>
            <a:spLocks noChangeArrowheads="1"/>
          </p:cNvSpPr>
          <p:nvPr/>
        </p:nvSpPr>
        <p:spPr bwMode="auto">
          <a:xfrm>
            <a:off x="0" y="2362200"/>
            <a:ext cx="9158288" cy="18288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US" sz="2800" b="1" dirty="0">
              <a:solidFill>
                <a:srgbClr val="0066FF"/>
              </a:solidFill>
              <a:latin typeface="Times New Roman" pitchFamily="18" charset="0"/>
              <a:cs typeface="Times New Roman" pitchFamily="18" charset="0"/>
            </a:endParaRPr>
          </a:p>
          <a:p>
            <a:pPr algn="ctr"/>
            <a:r>
              <a:rPr lang="en-US" sz="3200" b="1" dirty="0">
                <a:solidFill>
                  <a:srgbClr val="0000FF"/>
                </a:solidFill>
                <a:latin typeface="Times New Roman" pitchFamily="18" charset="0"/>
                <a:cs typeface="Times New Roman" pitchFamily="18" charset="0"/>
              </a:rPr>
              <a:t>CHUYÊN ĐỀ 02</a:t>
            </a:r>
          </a:p>
          <a:p>
            <a:pPr algn="ctr"/>
            <a:r>
              <a:rPr lang="en-US" sz="2800" b="1" dirty="0">
                <a:solidFill>
                  <a:srgbClr val="0000FF"/>
                </a:solidFill>
                <a:latin typeface="Times New Roman" pitchFamily="18" charset="0"/>
                <a:cs typeface="Times New Roman" pitchFamily="18" charset="0"/>
              </a:rPr>
              <a:t> </a:t>
            </a:r>
            <a:r>
              <a:rPr lang="en-US" sz="3200" b="1" dirty="0">
                <a:solidFill>
                  <a:srgbClr val="0000FF"/>
                </a:solidFill>
                <a:latin typeface="Times New Roman" pitchFamily="18" charset="0"/>
                <a:cs typeface="Times New Roman" pitchFamily="18" charset="0"/>
              </a:rPr>
              <a:t>CÁC THỦ TỤC LĨNH VỰC MÔI TRƯỜNG;</a:t>
            </a:r>
          </a:p>
          <a:p>
            <a:pPr algn="ctr"/>
            <a:r>
              <a:rPr lang="en-US" sz="3200" b="1" dirty="0">
                <a:solidFill>
                  <a:srgbClr val="0000FF"/>
                </a:solidFill>
                <a:latin typeface="Times New Roman" pitchFamily="18" charset="0"/>
                <a:cs typeface="Times New Roman" pitchFamily="18" charset="0"/>
              </a:rPr>
              <a:t> THỦ TỤC HÀNH CHÍNH 03 CẤP </a:t>
            </a:r>
          </a:p>
          <a:p>
            <a:pPr algn="ctr"/>
            <a:r>
              <a:rPr lang="en-US" sz="3200" b="1" dirty="0">
                <a:solidFill>
                  <a:srgbClr val="0000FF"/>
                </a:solidFill>
                <a:latin typeface="Times New Roman" pitchFamily="18" charset="0"/>
                <a:cs typeface="Times New Roman" pitchFamily="18" charset="0"/>
              </a:rPr>
              <a:t>(CẤP TỈNH, CẤP HUYỆN, CẤP XÃ);</a:t>
            </a:r>
          </a:p>
          <a:p>
            <a:pPr algn="ctr"/>
            <a:r>
              <a:rPr lang="en-US" sz="3200" b="1" dirty="0">
                <a:solidFill>
                  <a:srgbClr val="0000FF"/>
                </a:solidFill>
                <a:latin typeface="Times New Roman" pitchFamily="18" charset="0"/>
                <a:cs typeface="Times New Roman" pitchFamily="18" charset="0"/>
              </a:rPr>
              <a:t> THAM VẤN TRONG ĐÁNH GIÁ </a:t>
            </a:r>
          </a:p>
          <a:p>
            <a:pPr algn="ctr"/>
            <a:r>
              <a:rPr lang="en-US" sz="3200" b="1" dirty="0">
                <a:solidFill>
                  <a:srgbClr val="0000FF"/>
                </a:solidFill>
                <a:latin typeface="Times New Roman" pitchFamily="18" charset="0"/>
                <a:cs typeface="Times New Roman" pitchFamily="18" charset="0"/>
              </a:rPr>
              <a:t>TÁC ĐỘNG MÔI TRƯỜNG</a:t>
            </a:r>
          </a:p>
          <a:p>
            <a:pPr algn="ctr"/>
            <a:r>
              <a:rPr lang="en-US" sz="2800" b="1" dirty="0">
                <a:latin typeface="Times New Roman" pitchFamily="18" charset="0"/>
                <a:cs typeface="Times New Roman" pitchFamily="18" charset="0"/>
              </a:rPr>
              <a:t> </a:t>
            </a:r>
            <a:endParaRPr lang="en-US" sz="2800" dirty="0">
              <a:latin typeface="Times New Roman" pitchFamily="18" charset="0"/>
              <a:cs typeface="Times New Roman" pitchFamily="18" charset="0"/>
            </a:endParaRPr>
          </a:p>
          <a:p>
            <a:pPr algn="ctr"/>
            <a:endParaRPr lang="en-US" sz="2800" b="1" dirty="0">
              <a:solidFill>
                <a:srgbClr val="0066FF"/>
              </a:solidFill>
              <a:latin typeface="Times New Roman" pitchFamily="18" charset="0"/>
              <a:cs typeface="Times New Roman" pitchFamily="18" charset="0"/>
            </a:endParaRPr>
          </a:p>
          <a:p>
            <a:pPr algn="ctr"/>
            <a:endParaRPr lang="en-US" sz="2800" b="1" dirty="0">
              <a:solidFill>
                <a:srgbClr val="0066FF"/>
              </a:solidFill>
              <a:latin typeface="Times New Roman" pitchFamily="18" charset="0"/>
              <a:cs typeface="Times New Roman" pitchFamily="18" charset="0"/>
            </a:endParaRPr>
          </a:p>
        </p:txBody>
      </p:sp>
      <p:pic>
        <p:nvPicPr>
          <p:cNvPr id="3078" name="Picture 2" descr="C:\Documents and Settings\nguyen vu son\Desktop\bo TNM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
            <a:ext cx="1436688" cy="143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3"/>
          <p:cNvSpPr>
            <a:spLocks noChangeArrowheads="1"/>
          </p:cNvSpPr>
          <p:nvPr/>
        </p:nvSpPr>
        <p:spPr bwMode="auto">
          <a:xfrm>
            <a:off x="2826544" y="6086168"/>
            <a:ext cx="3505200" cy="7620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2400" b="1">
                <a:solidFill>
                  <a:srgbClr val="FF0000"/>
                </a:solidFill>
                <a:latin typeface="Times New Roman" pitchFamily="18" charset="0"/>
                <a:cs typeface="Times New Roman" pitchFamily="18" charset="0"/>
              </a:rPr>
              <a:t>Trà </a:t>
            </a:r>
            <a:r>
              <a:rPr lang="en-US" sz="2400" b="1" dirty="0">
                <a:solidFill>
                  <a:srgbClr val="FF0000"/>
                </a:solidFill>
                <a:latin typeface="Times New Roman" pitchFamily="18" charset="0"/>
                <a:cs typeface="Times New Roman" pitchFamily="18" charset="0"/>
              </a:rPr>
              <a:t>Vinh</a:t>
            </a:r>
            <a:r>
              <a:rPr lang="en-US" sz="2400" b="1">
                <a:solidFill>
                  <a:srgbClr val="FF0000"/>
                </a:solidFill>
                <a:latin typeface="Times New Roman" pitchFamily="18" charset="0"/>
                <a:cs typeface="Times New Roman" pitchFamily="18" charset="0"/>
              </a:rPr>
              <a:t>, tháng 4/2022</a:t>
            </a:r>
            <a:endParaRPr lang="en-US" sz="2400" b="1" dirty="0">
              <a:solidFill>
                <a:srgbClr val="FF0000"/>
              </a:solidFill>
              <a:latin typeface="Times New Roman" pitchFamily="18" charset="0"/>
              <a:cs typeface="Times New Roman" pitchFamily="18" charset="0"/>
            </a:endParaRPr>
          </a:p>
        </p:txBody>
      </p:sp>
      <p:pic>
        <p:nvPicPr>
          <p:cNvPr id="9" name="Picture 2" descr="C:\Documents and Settings\nguyen vu son\Desktop\bo TNM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436688" cy="15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3"/>
          <p:cNvSpPr>
            <a:spLocks noChangeArrowheads="1"/>
          </p:cNvSpPr>
          <p:nvPr/>
        </p:nvSpPr>
        <p:spPr bwMode="auto">
          <a:xfrm>
            <a:off x="3716288" y="4490884"/>
            <a:ext cx="5427712" cy="12954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2400" b="1" dirty="0" err="1">
                <a:solidFill>
                  <a:srgbClr val="009900"/>
                </a:solidFill>
                <a:latin typeface="Times New Roman" pitchFamily="18" charset="0"/>
                <a:cs typeface="Times New Roman" pitchFamily="18" charset="0"/>
              </a:rPr>
              <a:t>Ths</a:t>
            </a:r>
            <a:r>
              <a:rPr lang="en-US" sz="2400" b="1" dirty="0">
                <a:solidFill>
                  <a:srgbClr val="009900"/>
                </a:solidFill>
                <a:latin typeface="Times New Roman" pitchFamily="18" charset="0"/>
                <a:cs typeface="Times New Roman" pitchFamily="18" charset="0"/>
              </a:rPr>
              <a:t>. </a:t>
            </a:r>
            <a:r>
              <a:rPr lang="en-US" sz="2400" b="1" dirty="0" err="1">
                <a:solidFill>
                  <a:srgbClr val="009900"/>
                </a:solidFill>
                <a:latin typeface="Times New Roman" pitchFamily="18" charset="0"/>
                <a:cs typeface="Times New Roman" pitchFamily="18" charset="0"/>
              </a:rPr>
              <a:t>Lê</a:t>
            </a:r>
            <a:r>
              <a:rPr lang="en-US" sz="2400" b="1" dirty="0">
                <a:solidFill>
                  <a:srgbClr val="009900"/>
                </a:solidFill>
                <a:latin typeface="Times New Roman" pitchFamily="18" charset="0"/>
                <a:cs typeface="Times New Roman" pitchFamily="18" charset="0"/>
              </a:rPr>
              <a:t> </a:t>
            </a:r>
            <a:r>
              <a:rPr lang="en-US" sz="2400" b="1" dirty="0" err="1">
                <a:solidFill>
                  <a:srgbClr val="009900"/>
                </a:solidFill>
                <a:latin typeface="Times New Roman" pitchFamily="18" charset="0"/>
                <a:cs typeface="Times New Roman" pitchFamily="18" charset="0"/>
              </a:rPr>
              <a:t>Thị</a:t>
            </a:r>
            <a:r>
              <a:rPr lang="en-US" sz="2400" b="1" dirty="0">
                <a:solidFill>
                  <a:srgbClr val="009900"/>
                </a:solidFill>
                <a:latin typeface="Times New Roman" pitchFamily="18" charset="0"/>
                <a:cs typeface="Times New Roman" pitchFamily="18" charset="0"/>
              </a:rPr>
              <a:t> </a:t>
            </a:r>
            <a:r>
              <a:rPr lang="en-US" sz="2400" b="1" dirty="0" err="1">
                <a:solidFill>
                  <a:srgbClr val="009900"/>
                </a:solidFill>
                <a:latin typeface="Times New Roman" pitchFamily="18" charset="0"/>
                <a:cs typeface="Times New Roman" pitchFamily="18" charset="0"/>
              </a:rPr>
              <a:t>Bích</a:t>
            </a:r>
            <a:r>
              <a:rPr lang="en-US" sz="2400" b="1" dirty="0">
                <a:solidFill>
                  <a:srgbClr val="009900"/>
                </a:solidFill>
                <a:latin typeface="Times New Roman" pitchFamily="18" charset="0"/>
                <a:cs typeface="Times New Roman" pitchFamily="18" charset="0"/>
              </a:rPr>
              <a:t> </a:t>
            </a:r>
            <a:r>
              <a:rPr lang="en-US" sz="2400" b="1" dirty="0" err="1">
                <a:solidFill>
                  <a:srgbClr val="009900"/>
                </a:solidFill>
                <a:latin typeface="Times New Roman" pitchFamily="18" charset="0"/>
                <a:cs typeface="Times New Roman" pitchFamily="18" charset="0"/>
              </a:rPr>
              <a:t>Thảo</a:t>
            </a:r>
            <a:endParaRPr lang="en-US" sz="2400" b="1" dirty="0">
              <a:solidFill>
                <a:srgbClr val="009900"/>
              </a:solidFill>
              <a:latin typeface="Times New Roman" pitchFamily="18" charset="0"/>
              <a:cs typeface="Times New Roman" pitchFamily="18" charset="0"/>
            </a:endParaRPr>
          </a:p>
          <a:p>
            <a:pPr algn="ctr"/>
            <a:r>
              <a:rPr lang="en-US" sz="2400" b="1" dirty="0" err="1">
                <a:solidFill>
                  <a:srgbClr val="009900"/>
                </a:solidFill>
                <a:latin typeface="Times New Roman" pitchFamily="18" charset="0"/>
                <a:cs typeface="Times New Roman" pitchFamily="18" charset="0"/>
              </a:rPr>
              <a:t>Phó</a:t>
            </a:r>
            <a:r>
              <a:rPr lang="en-US" sz="2400" b="1" dirty="0">
                <a:solidFill>
                  <a:srgbClr val="009900"/>
                </a:solidFill>
                <a:latin typeface="Times New Roman" pitchFamily="18" charset="0"/>
                <a:cs typeface="Times New Roman" pitchFamily="18" charset="0"/>
              </a:rPr>
              <a:t> </a:t>
            </a:r>
            <a:r>
              <a:rPr lang="en-US" sz="2400" b="1" dirty="0" err="1">
                <a:solidFill>
                  <a:srgbClr val="009900"/>
                </a:solidFill>
                <a:latin typeface="Times New Roman" pitchFamily="18" charset="0"/>
                <a:cs typeface="Times New Roman" pitchFamily="18" charset="0"/>
              </a:rPr>
              <a:t>Trưởng</a:t>
            </a:r>
            <a:r>
              <a:rPr lang="en-US" sz="2400" b="1" dirty="0">
                <a:solidFill>
                  <a:srgbClr val="009900"/>
                </a:solidFill>
                <a:latin typeface="Times New Roman" pitchFamily="18" charset="0"/>
                <a:cs typeface="Times New Roman" pitchFamily="18" charset="0"/>
              </a:rPr>
              <a:t> </a:t>
            </a:r>
            <a:r>
              <a:rPr lang="en-US" sz="2400" b="1" dirty="0" err="1">
                <a:solidFill>
                  <a:srgbClr val="009900"/>
                </a:solidFill>
                <a:latin typeface="Times New Roman" pitchFamily="18" charset="0"/>
                <a:cs typeface="Times New Roman" pitchFamily="18" charset="0"/>
              </a:rPr>
              <a:t>phòng</a:t>
            </a:r>
            <a:r>
              <a:rPr lang="en-US" sz="2400" b="1" dirty="0">
                <a:solidFill>
                  <a:srgbClr val="009900"/>
                </a:solidFill>
                <a:latin typeface="Times New Roman" pitchFamily="18" charset="0"/>
                <a:cs typeface="Times New Roman" pitchFamily="18" charset="0"/>
              </a:rPr>
              <a:t> </a:t>
            </a:r>
            <a:r>
              <a:rPr lang="en-US" sz="2400" b="1" dirty="0" err="1">
                <a:solidFill>
                  <a:srgbClr val="009900"/>
                </a:solidFill>
                <a:latin typeface="Times New Roman" pitchFamily="18" charset="0"/>
                <a:cs typeface="Times New Roman" pitchFamily="18" charset="0"/>
              </a:rPr>
              <a:t>Quản</a:t>
            </a:r>
            <a:r>
              <a:rPr lang="en-US" sz="2400" b="1" dirty="0">
                <a:solidFill>
                  <a:srgbClr val="009900"/>
                </a:solidFill>
                <a:latin typeface="Times New Roman" pitchFamily="18" charset="0"/>
                <a:cs typeface="Times New Roman" pitchFamily="18" charset="0"/>
              </a:rPr>
              <a:t> </a:t>
            </a:r>
            <a:r>
              <a:rPr lang="en-US" sz="2400" b="1" dirty="0" err="1">
                <a:solidFill>
                  <a:srgbClr val="009900"/>
                </a:solidFill>
                <a:latin typeface="Times New Roman" pitchFamily="18" charset="0"/>
                <a:cs typeface="Times New Roman" pitchFamily="18" charset="0"/>
              </a:rPr>
              <a:t>lý</a:t>
            </a:r>
            <a:r>
              <a:rPr lang="en-US" sz="2400" b="1" dirty="0">
                <a:solidFill>
                  <a:srgbClr val="009900"/>
                </a:solidFill>
                <a:latin typeface="Times New Roman" pitchFamily="18" charset="0"/>
                <a:cs typeface="Times New Roman" pitchFamily="18" charset="0"/>
              </a:rPr>
              <a:t> </a:t>
            </a:r>
            <a:r>
              <a:rPr lang="en-US" sz="2400" b="1" dirty="0" err="1">
                <a:solidFill>
                  <a:srgbClr val="009900"/>
                </a:solidFill>
                <a:latin typeface="Times New Roman" pitchFamily="18" charset="0"/>
                <a:cs typeface="Times New Roman" pitchFamily="18" charset="0"/>
              </a:rPr>
              <a:t>Môi</a:t>
            </a:r>
            <a:r>
              <a:rPr lang="en-US" sz="2400" b="1" dirty="0">
                <a:solidFill>
                  <a:srgbClr val="009900"/>
                </a:solidFill>
                <a:latin typeface="Times New Roman" pitchFamily="18" charset="0"/>
                <a:cs typeface="Times New Roman" pitchFamily="18" charset="0"/>
              </a:rPr>
              <a:t> </a:t>
            </a:r>
            <a:r>
              <a:rPr lang="en-US" sz="2400" b="1" dirty="0" err="1">
                <a:solidFill>
                  <a:srgbClr val="009900"/>
                </a:solidFill>
                <a:latin typeface="Times New Roman" pitchFamily="18" charset="0"/>
                <a:cs typeface="Times New Roman" pitchFamily="18" charset="0"/>
              </a:rPr>
              <a:t>trường</a:t>
            </a:r>
            <a:endParaRPr lang="en-US" sz="2400" b="1" dirty="0">
              <a:solidFill>
                <a:srgbClr val="009900"/>
              </a:solidFill>
              <a:latin typeface="Times New Roman" pitchFamily="18" charset="0"/>
              <a:cs typeface="Times New Roman" pitchFamily="18" charset="0"/>
            </a:endParaRPr>
          </a:p>
        </p:txBody>
      </p:sp>
    </p:spTree>
    <p:extLst>
      <p:ext uri="{BB962C8B-B14F-4D97-AF65-F5344CB8AC3E}">
        <p14:creationId xmlns:p14="http://schemas.microsoft.com/office/powerpoint/2010/main" val="20254029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405" y="1700808"/>
            <a:ext cx="9144000" cy="335476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vi-VN" sz="3200" b="1" dirty="0">
                <a:solidFill>
                  <a:srgbClr val="008000"/>
                </a:solidFill>
                <a:latin typeface="+mj-lt"/>
              </a:rPr>
              <a:t>Phụ lục </a:t>
            </a:r>
            <a:r>
              <a:rPr lang="en-US" sz="3200" b="1" dirty="0">
                <a:solidFill>
                  <a:srgbClr val="008000"/>
                </a:solidFill>
                <a:latin typeface="+mj-lt"/>
              </a:rPr>
              <a:t>II</a:t>
            </a:r>
            <a:endParaRPr lang="vi-VN" sz="3200" b="1" dirty="0">
              <a:solidFill>
                <a:srgbClr val="008000"/>
              </a:solidFill>
              <a:latin typeface="+mj-lt"/>
            </a:endParaRPr>
          </a:p>
          <a:p>
            <a:pPr algn="ctr"/>
            <a:r>
              <a:rPr lang="en-US" sz="3200" b="1" dirty="0">
                <a:solidFill>
                  <a:srgbClr val="008000"/>
                </a:solidFill>
                <a:latin typeface="Times New Roman" pitchFamily="18" charset="0"/>
                <a:cs typeface="Times New Roman" pitchFamily="18" charset="0"/>
              </a:rPr>
              <a:t>DANH MỤC LOẠI HÌNH SẢN</a:t>
            </a:r>
            <a:r>
              <a:rPr lang="vi-VN" sz="3200" b="1" dirty="0">
                <a:solidFill>
                  <a:srgbClr val="008000"/>
                </a:solidFill>
                <a:latin typeface="Times New Roman" pitchFamily="18" charset="0"/>
                <a:cs typeface="Times New Roman" pitchFamily="18" charset="0"/>
              </a:rPr>
              <a:t> XUẤT,</a:t>
            </a:r>
          </a:p>
          <a:p>
            <a:pPr algn="ctr"/>
            <a:r>
              <a:rPr lang="vi-VN" sz="3200" b="1" dirty="0">
                <a:solidFill>
                  <a:srgbClr val="008000"/>
                </a:solidFill>
                <a:latin typeface="Times New Roman" pitchFamily="18" charset="0"/>
                <a:cs typeface="Times New Roman" pitchFamily="18" charset="0"/>
              </a:rPr>
              <a:t> KINH DOANH, DỊCH VỤ CÓ NGUY CƠ </a:t>
            </a:r>
          </a:p>
          <a:p>
            <a:pPr algn="ctr"/>
            <a:r>
              <a:rPr lang="vi-VN" sz="3200" b="1" dirty="0">
                <a:solidFill>
                  <a:srgbClr val="008000"/>
                </a:solidFill>
                <a:latin typeface="Times New Roman" pitchFamily="18" charset="0"/>
                <a:cs typeface="Times New Roman" pitchFamily="18" charset="0"/>
              </a:rPr>
              <a:t>GÂY Ô NHIỄM MÔI TRƯỜNG</a:t>
            </a:r>
            <a:endParaRPr lang="vi-VN" sz="3200" dirty="0">
              <a:solidFill>
                <a:srgbClr val="008000"/>
              </a:solidFill>
              <a:latin typeface="Times New Roman" pitchFamily="18" charset="0"/>
              <a:cs typeface="Times New Roman" pitchFamily="18" charset="0"/>
            </a:endParaRPr>
          </a:p>
          <a:p>
            <a:pPr algn="ctr"/>
            <a:r>
              <a:rPr lang="en-US" sz="2800" i="1" dirty="0">
                <a:latin typeface="Times New Roman" pitchFamily="18" charset="0"/>
                <a:cs typeface="Times New Roman" pitchFamily="18" charset="0"/>
              </a:rPr>
              <a:t>(</a:t>
            </a:r>
            <a:r>
              <a:rPr lang="en-US" sz="2800" i="1" dirty="0" err="1">
                <a:latin typeface="Times New Roman" pitchFamily="18" charset="0"/>
                <a:cs typeface="Times New Roman" pitchFamily="18" charset="0"/>
              </a:rPr>
              <a:t>Kèm</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theo</a:t>
            </a:r>
            <a:r>
              <a:rPr lang="en-US" sz="2800" i="1" dirty="0">
                <a:latin typeface="Times New Roman" pitchFamily="18" charset="0"/>
                <a:cs typeface="Times New Roman" pitchFamily="18" charset="0"/>
              </a:rPr>
              <a:t> </a:t>
            </a:r>
            <a:r>
              <a:rPr lang="vi-VN" sz="2800" i="1" dirty="0">
                <a:latin typeface="Times New Roman" pitchFamily="18" charset="0"/>
                <a:cs typeface="Times New Roman" pitchFamily="18" charset="0"/>
              </a:rPr>
              <a:t>Nghị định số 08/2022/NĐ-CP </a:t>
            </a:r>
          </a:p>
          <a:p>
            <a:pPr algn="ctr"/>
            <a:r>
              <a:rPr lang="vi-VN" sz="2800" i="1" dirty="0">
                <a:latin typeface="Times New Roman" pitchFamily="18" charset="0"/>
                <a:cs typeface="Times New Roman" pitchFamily="18" charset="0"/>
              </a:rPr>
              <a:t>ngày 10 tháng 01 năm 2022 của Chính phủ)</a:t>
            </a:r>
            <a:endParaRPr lang="vi-VN" sz="2800" dirty="0">
              <a:latin typeface="Times New Roman" pitchFamily="18" charset="0"/>
              <a:cs typeface="Times New Roman" pitchFamily="18" charset="0"/>
            </a:endParaRPr>
          </a:p>
          <a:p>
            <a:r>
              <a:rPr lang="en-US" sz="2800" dirty="0">
                <a:latin typeface="+mj-lt"/>
              </a:rPr>
              <a:t> </a:t>
            </a:r>
            <a:endParaRPr lang="vi-VN" sz="2800" dirty="0">
              <a:latin typeface="+mj-lt"/>
            </a:endParaRPr>
          </a:p>
        </p:txBody>
      </p:sp>
      <p:sp>
        <p:nvSpPr>
          <p:cNvPr id="8" name="object 3"/>
          <p:cNvSpPr txBox="1"/>
          <p:nvPr/>
        </p:nvSpPr>
        <p:spPr>
          <a:xfrm>
            <a:off x="762982" y="548680"/>
            <a:ext cx="7618036" cy="512961"/>
          </a:xfrm>
          <a:prstGeom prst="rect">
            <a:avLst/>
          </a:prstGeom>
        </p:spPr>
        <p:txBody>
          <a:bodyPr vert="horz" wrap="square" lIns="0" tIns="0" rIns="0" bIns="0" rtlCol="0">
            <a:spAutoFit/>
          </a:bodyPr>
          <a:lstStyle/>
          <a:p>
            <a:pPr marL="0" marR="0" algn="ctr">
              <a:lnSpc>
                <a:spcPts val="4021"/>
              </a:lnSpc>
              <a:spcBef>
                <a:spcPts val="0"/>
              </a:spcBef>
              <a:spcAft>
                <a:spcPts val="0"/>
              </a:spcAft>
            </a:pPr>
            <a:r>
              <a:rPr sz="3600" b="1" dirty="0" err="1">
                <a:solidFill>
                  <a:srgbClr val="FF0000"/>
                </a:solidFill>
                <a:latin typeface="+mj-lt"/>
                <a:cs typeface="KJKWOI+Arial-BoldMT"/>
              </a:rPr>
              <a:t>Đánh</a:t>
            </a:r>
            <a:r>
              <a:rPr sz="3600" b="1" spc="101" dirty="0">
                <a:solidFill>
                  <a:srgbClr val="FF0000"/>
                </a:solidFill>
                <a:latin typeface="+mj-lt"/>
                <a:cs typeface="KJKWOI+Arial-BoldMT"/>
              </a:rPr>
              <a:t> </a:t>
            </a:r>
            <a:r>
              <a:rPr sz="3600" b="1" dirty="0">
                <a:solidFill>
                  <a:srgbClr val="FF0000"/>
                </a:solidFill>
                <a:latin typeface="+mj-lt"/>
                <a:cs typeface="KJKWOI+Arial-BoldMT"/>
              </a:rPr>
              <a:t>giá</a:t>
            </a:r>
            <a:r>
              <a:rPr sz="3600" b="1" spc="96" dirty="0">
                <a:solidFill>
                  <a:srgbClr val="FF0000"/>
                </a:solidFill>
                <a:latin typeface="+mj-lt"/>
                <a:cs typeface="KJKWOI+Arial-BoldMT"/>
              </a:rPr>
              <a:t> </a:t>
            </a:r>
            <a:r>
              <a:rPr sz="3600" b="1" dirty="0">
                <a:solidFill>
                  <a:srgbClr val="FF0000"/>
                </a:solidFill>
                <a:latin typeface="+mj-lt"/>
                <a:cs typeface="KJKWOI+Arial-BoldMT"/>
              </a:rPr>
              <a:t>tác</a:t>
            </a:r>
            <a:r>
              <a:rPr sz="3600" b="1" spc="97" dirty="0">
                <a:solidFill>
                  <a:srgbClr val="FF0000"/>
                </a:solidFill>
                <a:latin typeface="+mj-lt"/>
                <a:cs typeface="KJKWOI+Arial-BoldMT"/>
              </a:rPr>
              <a:t> </a:t>
            </a:r>
            <a:r>
              <a:rPr sz="3600" b="1" dirty="0">
                <a:solidFill>
                  <a:srgbClr val="FF0000"/>
                </a:solidFill>
                <a:latin typeface="+mj-lt"/>
                <a:cs typeface="KJKWOI+Arial-BoldMT"/>
              </a:rPr>
              <a:t>động</a:t>
            </a:r>
            <a:r>
              <a:rPr sz="3600" b="1" spc="99" dirty="0">
                <a:solidFill>
                  <a:srgbClr val="FF0000"/>
                </a:solidFill>
                <a:latin typeface="+mj-lt"/>
                <a:cs typeface="KJKWOI+Arial-BoldMT"/>
              </a:rPr>
              <a:t> </a:t>
            </a:r>
            <a:r>
              <a:rPr sz="3600" b="1" err="1">
                <a:solidFill>
                  <a:srgbClr val="FF0000"/>
                </a:solidFill>
                <a:latin typeface="+mj-lt"/>
                <a:cs typeface="KJKWOI+Arial-BoldMT"/>
              </a:rPr>
              <a:t>môi</a:t>
            </a:r>
            <a:r>
              <a:rPr sz="3600" b="1" spc="98">
                <a:solidFill>
                  <a:srgbClr val="FF0000"/>
                </a:solidFill>
                <a:latin typeface="+mj-lt"/>
                <a:cs typeface="KJKWOI+Arial-BoldMT"/>
              </a:rPr>
              <a:t> </a:t>
            </a:r>
            <a:r>
              <a:rPr sz="3600" b="1">
                <a:solidFill>
                  <a:srgbClr val="FF0000"/>
                </a:solidFill>
                <a:latin typeface="+mj-lt"/>
                <a:cs typeface="KJKWOI+Arial-BoldMT"/>
              </a:rPr>
              <a:t>trường</a:t>
            </a:r>
            <a:endParaRPr sz="3600" b="1" dirty="0">
              <a:solidFill>
                <a:schemeClr val="accent1"/>
              </a:solidFill>
              <a:latin typeface="+mj-lt"/>
              <a:cs typeface="KJKWOI+Arial-BoldMT"/>
            </a:endParaRPr>
          </a:p>
        </p:txBody>
      </p:sp>
      <p:pic>
        <p:nvPicPr>
          <p:cNvPr id="2" name="Picture 1">
            <a:extLst>
              <a:ext uri="{FF2B5EF4-FFF2-40B4-BE49-F238E27FC236}">
                <a16:creationId xmlns:a16="http://schemas.microsoft.com/office/drawing/2014/main" xmlns="" id="{8D7AA372-1D7D-4C19-8A34-7067FB919752}"/>
              </a:ext>
            </a:extLst>
          </p:cNvPr>
          <p:cNvPicPr>
            <a:picLocks noChangeAspect="1"/>
          </p:cNvPicPr>
          <p:nvPr/>
        </p:nvPicPr>
        <p:blipFill>
          <a:blip r:embed="rId2"/>
          <a:stretch>
            <a:fillRect/>
          </a:stretch>
        </p:blipFill>
        <p:spPr>
          <a:xfrm>
            <a:off x="0" y="85769"/>
            <a:ext cx="1755800" cy="1438781"/>
          </a:xfrm>
          <a:prstGeom prst="rect">
            <a:avLst/>
          </a:prstGeom>
        </p:spPr>
      </p:pic>
    </p:spTree>
    <p:extLst>
      <p:ext uri="{BB962C8B-B14F-4D97-AF65-F5344CB8AC3E}">
        <p14:creationId xmlns:p14="http://schemas.microsoft.com/office/powerpoint/2010/main" val="197896579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323528" y="116632"/>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(CẤP HUYỆN)</a:t>
            </a:r>
            <a:endParaRPr lang="en-US" sz="2400" b="1" dirty="0">
              <a:solidFill>
                <a:schemeClr val="tx2"/>
              </a:solidFill>
              <a:latin typeface="Times New Roman" pitchFamily="18" charset="0"/>
              <a:cs typeface="Times New Roman" pitchFamily="18" charset="0"/>
            </a:endParaRPr>
          </a:p>
          <a:p>
            <a:pPr algn="ctr"/>
            <a:r>
              <a:rPr lang="en-US" sz="2400" b="1" dirty="0">
                <a:solidFill>
                  <a:srgbClr val="0000FF"/>
                </a:solidFill>
                <a:latin typeface="Times New Roman" pitchFamily="18" charset="0"/>
                <a:cs typeface="Times New Roman" pitchFamily="18" charset="0"/>
              </a:rPr>
              <a:t>GIẤP PHÉP </a:t>
            </a:r>
            <a:r>
              <a:rPr lang="en-US" sz="2400" b="1">
                <a:solidFill>
                  <a:srgbClr val="0000FF"/>
                </a:solidFill>
                <a:latin typeface="Times New Roman" pitchFamily="18" charset="0"/>
                <a:cs typeface="Times New Roman" pitchFamily="18" charset="0"/>
              </a:rPr>
              <a:t>MÔI TRƯỜNG</a:t>
            </a:r>
            <a:endParaRPr lang="en-US" sz="2400" b="1" dirty="0">
              <a:solidFill>
                <a:srgbClr val="0000FF"/>
              </a:solidFill>
              <a:latin typeface="Times New Roman" pitchFamily="18" charset="0"/>
              <a:cs typeface="Times New Roman" pitchFamily="18" charset="0"/>
            </a:endParaRPr>
          </a:p>
        </p:txBody>
      </p:sp>
      <p:sp>
        <p:nvSpPr>
          <p:cNvPr id="2" name="Rectangle 1"/>
          <p:cNvSpPr/>
          <p:nvPr/>
        </p:nvSpPr>
        <p:spPr>
          <a:xfrm>
            <a:off x="611560" y="1055633"/>
            <a:ext cx="8064896" cy="4893647"/>
          </a:xfrm>
          <a:prstGeom prst="rect">
            <a:avLst/>
          </a:prstGeom>
        </p:spPr>
        <p:txBody>
          <a:bodyPr wrap="square">
            <a:spAutoFit/>
          </a:bodyPr>
          <a:lstStyle/>
          <a:p>
            <a:pPr algn="just"/>
            <a:r>
              <a:rPr lang="vi-VN" sz="2400" b="1" i="1">
                <a:latin typeface="+mj-lt"/>
              </a:rPr>
              <a:t>c) Thành phần, số lượng hồ sơ:</a:t>
            </a:r>
            <a:endParaRPr lang="vi-VN" sz="2400">
              <a:latin typeface="+mj-lt"/>
            </a:endParaRPr>
          </a:p>
          <a:p>
            <a:pPr algn="just"/>
            <a:r>
              <a:rPr lang="vi-VN" sz="2400">
                <a:latin typeface="+mj-lt"/>
              </a:rPr>
              <a:t>- 01 bản </a:t>
            </a:r>
            <a:r>
              <a:rPr lang="en-US" sz="2400">
                <a:latin typeface="+mj-lt"/>
              </a:rPr>
              <a:t>chính V</a:t>
            </a:r>
            <a:r>
              <a:rPr lang="vi-VN" sz="2400">
                <a:latin typeface="+mj-lt"/>
              </a:rPr>
              <a:t>ăn bản đề nghị cấp giấy phép môi trường của dự án đầu tư, cơ sở </a:t>
            </a:r>
            <a:r>
              <a:rPr lang="en-US" sz="2400" i="1">
                <a:latin typeface="+mj-lt"/>
              </a:rPr>
              <a:t>(</a:t>
            </a:r>
            <a:r>
              <a:rPr lang="vi-VN" sz="2400" i="1">
                <a:latin typeface="+mj-lt"/>
              </a:rPr>
              <a:t>mẫu </a:t>
            </a:r>
            <a:r>
              <a:rPr lang="en-US" sz="2400" i="1">
                <a:latin typeface="+mj-lt"/>
              </a:rPr>
              <a:t>quy định </a:t>
            </a:r>
            <a:r>
              <a:rPr lang="vi-VN" sz="2400" i="1">
                <a:latin typeface="+mj-lt"/>
              </a:rPr>
              <a:t>tại Phụ lục XIII ban hành kèm theo Nghị định số 08/2022/NĐ-CP</a:t>
            </a:r>
            <a:r>
              <a:rPr lang="en-US" sz="2400" i="1">
                <a:latin typeface="+mj-lt"/>
              </a:rPr>
              <a:t>)</a:t>
            </a:r>
            <a:r>
              <a:rPr lang="vi-VN" sz="2400" i="1">
                <a:latin typeface="+mj-lt"/>
              </a:rPr>
              <a:t>;</a:t>
            </a:r>
            <a:endParaRPr lang="vi-VN" sz="2400">
              <a:latin typeface="+mj-lt"/>
            </a:endParaRPr>
          </a:p>
          <a:p>
            <a:pPr algn="just"/>
            <a:r>
              <a:rPr lang="vi-VN" sz="2400">
                <a:latin typeface="+mj-lt"/>
              </a:rPr>
              <a:t>- 01 bản </a:t>
            </a:r>
            <a:r>
              <a:rPr lang="en-US" sz="2400">
                <a:latin typeface="+mj-lt"/>
              </a:rPr>
              <a:t>chính </a:t>
            </a:r>
            <a:r>
              <a:rPr lang="vi-VN" sz="2400">
                <a:latin typeface="+mj-lt"/>
              </a:rPr>
              <a:t>Báo cáo đề xuất cấp giấy phép môi trường của dự án đầu tư, cơ sở</a:t>
            </a:r>
            <a:r>
              <a:rPr lang="en-US" sz="2400">
                <a:latin typeface="+mj-lt"/>
              </a:rPr>
              <a:t>:</a:t>
            </a:r>
            <a:endParaRPr lang="vi-VN" sz="2400">
              <a:latin typeface="+mj-lt"/>
            </a:endParaRPr>
          </a:p>
          <a:p>
            <a:pPr algn="just"/>
            <a:r>
              <a:rPr lang="en-US" sz="2400">
                <a:latin typeface="+mj-lt"/>
              </a:rPr>
              <a:t>+ Trường hợp </a:t>
            </a:r>
            <a:r>
              <a:rPr lang="vi-VN" sz="2400">
                <a:latin typeface="+mj-lt"/>
              </a:rPr>
              <a:t>dự án đầu tư đã có quyết định phê duyệt kết quả thẩm định báo cáo đánh giá tác động môi trường trước khi đi vào vận hành thử nghiệm</a:t>
            </a:r>
            <a:r>
              <a:rPr lang="en-US" sz="2400">
                <a:latin typeface="+mj-lt"/>
              </a:rPr>
              <a:t>: </a:t>
            </a:r>
            <a:r>
              <a:rPr lang="vi-VN" sz="2400" i="1">
                <a:latin typeface="+mj-lt"/>
              </a:rPr>
              <a:t>mẫu</a:t>
            </a:r>
            <a:r>
              <a:rPr lang="en-US" sz="2400" i="1">
                <a:latin typeface="+mj-lt"/>
              </a:rPr>
              <a:t> quy định</a:t>
            </a:r>
            <a:r>
              <a:rPr lang="vi-VN" sz="2400" i="1">
                <a:latin typeface="+mj-lt"/>
              </a:rPr>
              <a:t> tại Phụ lục VIII ban hành kèm theo Nghị định số 08/2022/NĐ-CP</a:t>
            </a:r>
            <a:r>
              <a:rPr lang="en-US" sz="2400" i="1">
                <a:latin typeface="+mj-lt"/>
              </a:rPr>
              <a:t>;</a:t>
            </a:r>
            <a:endParaRPr lang="vi-VN" sz="2400">
              <a:latin typeface="+mj-lt"/>
            </a:endParaRPr>
          </a:p>
          <a:p>
            <a:pPr algn="just"/>
            <a:r>
              <a:rPr lang="en-US" sz="2400">
                <a:latin typeface="+mj-lt"/>
              </a:rPr>
              <a:t>+ Trường hợp </a:t>
            </a:r>
            <a:r>
              <a:rPr lang="vi-VN" sz="2400">
                <a:latin typeface="+mj-lt"/>
              </a:rPr>
              <a:t>dự án đầu tư nhóm II không thuộc đối tượng phải thực hiện đánh giá tác động môi trường</a:t>
            </a:r>
            <a:r>
              <a:rPr lang="en-US" sz="2400">
                <a:latin typeface="+mj-lt"/>
              </a:rPr>
              <a:t>: </a:t>
            </a:r>
            <a:r>
              <a:rPr lang="vi-VN" sz="2400" i="1">
                <a:latin typeface="+mj-lt"/>
              </a:rPr>
              <a:t>mẫu </a:t>
            </a:r>
            <a:r>
              <a:rPr lang="en-US" sz="2400" i="1">
                <a:latin typeface="+mj-lt"/>
              </a:rPr>
              <a:t>quy định </a:t>
            </a:r>
            <a:r>
              <a:rPr lang="vi-VN" sz="2400" i="1">
                <a:latin typeface="+mj-lt"/>
              </a:rPr>
              <a:t>tại Phụ lục IX ban hành kèm theo Nghị định số 08/2022/NĐ-CP</a:t>
            </a:r>
            <a:r>
              <a:rPr lang="en-US" sz="2400" i="1">
                <a:latin typeface="+mj-lt"/>
              </a:rPr>
              <a:t>;</a:t>
            </a:r>
            <a:endParaRPr lang="vi-VN" sz="2400">
              <a:latin typeface="+mj-lt"/>
            </a:endParaRPr>
          </a:p>
        </p:txBody>
      </p:sp>
    </p:spTree>
    <p:extLst>
      <p:ext uri="{BB962C8B-B14F-4D97-AF65-F5344CB8AC3E}">
        <p14:creationId xmlns:p14="http://schemas.microsoft.com/office/powerpoint/2010/main" val="404319348"/>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323528" y="116632"/>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(CẤP HUYỆN)</a:t>
            </a:r>
            <a:endParaRPr lang="en-US" sz="2400" b="1" dirty="0">
              <a:solidFill>
                <a:schemeClr val="tx2"/>
              </a:solidFill>
              <a:latin typeface="Times New Roman" pitchFamily="18" charset="0"/>
              <a:cs typeface="Times New Roman" pitchFamily="18" charset="0"/>
            </a:endParaRPr>
          </a:p>
          <a:p>
            <a:pPr algn="ctr"/>
            <a:r>
              <a:rPr lang="en-US" sz="2400" b="1" dirty="0">
                <a:solidFill>
                  <a:srgbClr val="0000FF"/>
                </a:solidFill>
                <a:latin typeface="Times New Roman" pitchFamily="18" charset="0"/>
                <a:cs typeface="Times New Roman" pitchFamily="18" charset="0"/>
              </a:rPr>
              <a:t>GIẤP PHÉP </a:t>
            </a:r>
            <a:r>
              <a:rPr lang="en-US" sz="2400" b="1">
                <a:solidFill>
                  <a:srgbClr val="0000FF"/>
                </a:solidFill>
                <a:latin typeface="Times New Roman" pitchFamily="18" charset="0"/>
                <a:cs typeface="Times New Roman" pitchFamily="18" charset="0"/>
              </a:rPr>
              <a:t>MÔI TRƯỜNG</a:t>
            </a:r>
            <a:endParaRPr lang="en-US" sz="2400" b="1" dirty="0">
              <a:solidFill>
                <a:srgbClr val="0000FF"/>
              </a:solidFill>
              <a:latin typeface="Times New Roman" pitchFamily="18" charset="0"/>
              <a:cs typeface="Times New Roman" pitchFamily="18" charset="0"/>
            </a:endParaRPr>
          </a:p>
        </p:txBody>
      </p:sp>
      <p:sp>
        <p:nvSpPr>
          <p:cNvPr id="2" name="Rectangle 1"/>
          <p:cNvSpPr/>
          <p:nvPr/>
        </p:nvSpPr>
        <p:spPr>
          <a:xfrm>
            <a:off x="251520" y="1052736"/>
            <a:ext cx="8496944" cy="4832092"/>
          </a:xfrm>
          <a:prstGeom prst="rect">
            <a:avLst/>
          </a:prstGeom>
        </p:spPr>
        <p:txBody>
          <a:bodyPr wrap="square">
            <a:spAutoFit/>
          </a:bodyPr>
          <a:lstStyle/>
          <a:p>
            <a:pPr algn="just"/>
            <a:r>
              <a:rPr lang="en-US" sz="2200">
                <a:latin typeface="Times New Roman" pitchFamily="18" charset="0"/>
                <a:cs typeface="Times New Roman" pitchFamily="18" charset="0"/>
              </a:rPr>
              <a:t>+ Trường hợp</a:t>
            </a:r>
            <a:r>
              <a:rPr lang="vi-VN" sz="2200">
                <a:latin typeface="Times New Roman" pitchFamily="18" charset="0"/>
                <a:cs typeface="Times New Roman" pitchFamily="18" charset="0"/>
              </a:rPr>
              <a:t> cơ sở, khu sản xuất, kinh doanh, dịch vụ tập trung, cụm công nghiệp đang hoạt động có tiêu chí về môi trường tương đương với dự án nhóm I hoặc nhóm II</a:t>
            </a:r>
            <a:r>
              <a:rPr lang="en-US" sz="2200">
                <a:latin typeface="Times New Roman" pitchFamily="18" charset="0"/>
                <a:cs typeface="Times New Roman" pitchFamily="18" charset="0"/>
              </a:rPr>
              <a:t>: </a:t>
            </a:r>
            <a:r>
              <a:rPr lang="vi-VN" sz="2200" i="1">
                <a:latin typeface="Times New Roman" pitchFamily="18" charset="0"/>
                <a:cs typeface="Times New Roman" pitchFamily="18" charset="0"/>
              </a:rPr>
              <a:t>mẫu </a:t>
            </a:r>
            <a:r>
              <a:rPr lang="en-US" sz="2200" i="1">
                <a:latin typeface="Times New Roman" pitchFamily="18" charset="0"/>
                <a:cs typeface="Times New Roman" pitchFamily="18" charset="0"/>
              </a:rPr>
              <a:t>quy định </a:t>
            </a:r>
            <a:r>
              <a:rPr lang="vi-VN" sz="2200" i="1">
                <a:latin typeface="Times New Roman" pitchFamily="18" charset="0"/>
                <a:cs typeface="Times New Roman" pitchFamily="18" charset="0"/>
              </a:rPr>
              <a:t>tại Phụ lục X ban hành kèm theo Nghị định số 08/2022/NĐ-CP</a:t>
            </a:r>
            <a:r>
              <a:rPr lang="en-US" sz="2200" i="1">
                <a:latin typeface="Times New Roman" pitchFamily="18" charset="0"/>
                <a:cs typeface="Times New Roman" pitchFamily="18" charset="0"/>
              </a:rPr>
              <a:t>;</a:t>
            </a:r>
            <a:endParaRPr lang="vi-VN" sz="2200">
              <a:latin typeface="Times New Roman" pitchFamily="18" charset="0"/>
              <a:cs typeface="Times New Roman" pitchFamily="18" charset="0"/>
            </a:endParaRPr>
          </a:p>
          <a:p>
            <a:pPr algn="just"/>
            <a:r>
              <a:rPr lang="en-US" sz="2200">
                <a:latin typeface="Times New Roman" pitchFamily="18" charset="0"/>
                <a:cs typeface="Times New Roman" pitchFamily="18" charset="0"/>
              </a:rPr>
              <a:t>+ Trường hợp</a:t>
            </a:r>
            <a:r>
              <a:rPr lang="vi-VN" sz="2200">
                <a:latin typeface="Times New Roman" pitchFamily="18" charset="0"/>
                <a:cs typeface="Times New Roman" pitchFamily="18" charset="0"/>
              </a:rPr>
              <a:t> dự án đầu tư nhóm III</a:t>
            </a:r>
            <a:r>
              <a:rPr lang="en-US" sz="2200">
                <a:latin typeface="Times New Roman" pitchFamily="18" charset="0"/>
                <a:cs typeface="Times New Roman" pitchFamily="18" charset="0"/>
              </a:rPr>
              <a:t>: </a:t>
            </a:r>
            <a:r>
              <a:rPr lang="vi-VN" sz="2200" i="1">
                <a:latin typeface="Times New Roman" pitchFamily="18" charset="0"/>
                <a:cs typeface="Times New Roman" pitchFamily="18" charset="0"/>
              </a:rPr>
              <a:t>mẫu </a:t>
            </a:r>
            <a:r>
              <a:rPr lang="en-US" sz="2200" i="1">
                <a:latin typeface="Times New Roman" pitchFamily="18" charset="0"/>
                <a:cs typeface="Times New Roman" pitchFamily="18" charset="0"/>
              </a:rPr>
              <a:t>quy định </a:t>
            </a:r>
            <a:r>
              <a:rPr lang="vi-VN" sz="2200" i="1">
                <a:latin typeface="Times New Roman" pitchFamily="18" charset="0"/>
                <a:cs typeface="Times New Roman" pitchFamily="18" charset="0"/>
              </a:rPr>
              <a:t>tại Phụ lục XI ban hành kèm theo Nghị định số 08/2022/NĐ-CP</a:t>
            </a:r>
            <a:r>
              <a:rPr lang="en-US" sz="2200" i="1">
                <a:latin typeface="Times New Roman" pitchFamily="18" charset="0"/>
                <a:cs typeface="Times New Roman" pitchFamily="18" charset="0"/>
              </a:rPr>
              <a:t>;</a:t>
            </a:r>
            <a:endParaRPr lang="vi-VN" sz="2200">
              <a:latin typeface="Times New Roman" pitchFamily="18" charset="0"/>
              <a:cs typeface="Times New Roman" pitchFamily="18" charset="0"/>
            </a:endParaRPr>
          </a:p>
          <a:p>
            <a:pPr algn="just"/>
            <a:r>
              <a:rPr lang="en-US" sz="2200">
                <a:latin typeface="Times New Roman" pitchFamily="18" charset="0"/>
                <a:cs typeface="Times New Roman" pitchFamily="18" charset="0"/>
              </a:rPr>
              <a:t>+ Trường hợp </a:t>
            </a:r>
            <a:r>
              <a:rPr lang="vi-VN" sz="2200">
                <a:latin typeface="Times New Roman" pitchFamily="18" charset="0"/>
                <a:cs typeface="Times New Roman" pitchFamily="18" charset="0"/>
              </a:rPr>
              <a:t>cơ sở đang hoạt động có tiêu chí về môi trường tương đương với dự án nhóm III</a:t>
            </a:r>
            <a:r>
              <a:rPr lang="en-US" sz="2200">
                <a:latin typeface="Times New Roman" pitchFamily="18" charset="0"/>
                <a:cs typeface="Times New Roman" pitchFamily="18" charset="0"/>
              </a:rPr>
              <a:t>: </a:t>
            </a:r>
            <a:r>
              <a:rPr lang="vi-VN" sz="2200" i="1">
                <a:latin typeface="Times New Roman" pitchFamily="18" charset="0"/>
                <a:cs typeface="Times New Roman" pitchFamily="18" charset="0"/>
              </a:rPr>
              <a:t>mẫu </a:t>
            </a:r>
            <a:r>
              <a:rPr lang="en-US" sz="2200" i="1">
                <a:latin typeface="Times New Roman" pitchFamily="18" charset="0"/>
                <a:cs typeface="Times New Roman" pitchFamily="18" charset="0"/>
              </a:rPr>
              <a:t>quy định </a:t>
            </a:r>
            <a:r>
              <a:rPr lang="vi-VN" sz="2200" i="1">
                <a:latin typeface="Times New Roman" pitchFamily="18" charset="0"/>
                <a:cs typeface="Times New Roman" pitchFamily="18" charset="0"/>
              </a:rPr>
              <a:t>tại Phụ lục XII ban hành kèm theo Nghị định số 08/2022/NĐ-CP</a:t>
            </a:r>
            <a:r>
              <a:rPr lang="vi-VN" sz="2200">
                <a:latin typeface="Times New Roman" pitchFamily="18" charset="0"/>
                <a:cs typeface="Times New Roman" pitchFamily="18" charset="0"/>
              </a:rPr>
              <a:t>;</a:t>
            </a:r>
          </a:p>
          <a:p>
            <a:pPr algn="just"/>
            <a:r>
              <a:rPr lang="vi-VN" sz="2200">
                <a:latin typeface="Times New Roman" pitchFamily="18" charset="0"/>
                <a:cs typeface="Times New Roman" pitchFamily="18" charset="0"/>
              </a:rPr>
              <a:t>- 01 bản </a:t>
            </a:r>
            <a:r>
              <a:rPr lang="en-US" sz="2200">
                <a:latin typeface="Times New Roman" pitchFamily="18" charset="0"/>
                <a:cs typeface="Times New Roman" pitchFamily="18" charset="0"/>
              </a:rPr>
              <a:t>sao </a:t>
            </a:r>
            <a:r>
              <a:rPr lang="vi-VN" sz="2200">
                <a:latin typeface="Times New Roman" pitchFamily="18" charset="0"/>
                <a:cs typeface="Times New Roman" pitchFamily="18" charset="0"/>
              </a:rPr>
              <a:t>Báo cáo nghiên cứu khả thi hoặc tài liệu tương đương với báo cáo nghiên cứu khả thi của dự án đầu tư theo quy định của pháp luật về đầu tư, đầu tư công, đầu tư theo phương thức đối tác công tư, xây dựng (đối với dự án đầu tư không thuộc đối tượng phải thực hiện đánh giá tác động môi trường).</a:t>
            </a:r>
          </a:p>
        </p:txBody>
      </p:sp>
    </p:spTree>
    <p:extLst>
      <p:ext uri="{BB962C8B-B14F-4D97-AF65-F5344CB8AC3E}">
        <p14:creationId xmlns:p14="http://schemas.microsoft.com/office/powerpoint/2010/main" val="404319348"/>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323528" y="116632"/>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(CẤP HUYỆN)</a:t>
            </a:r>
            <a:endParaRPr lang="en-US" sz="2400" b="1" dirty="0">
              <a:solidFill>
                <a:schemeClr val="tx2"/>
              </a:solidFill>
              <a:latin typeface="Times New Roman" pitchFamily="18" charset="0"/>
              <a:cs typeface="Times New Roman" pitchFamily="18" charset="0"/>
            </a:endParaRPr>
          </a:p>
          <a:p>
            <a:pPr algn="ctr"/>
            <a:r>
              <a:rPr lang="en-US" sz="2400" b="1" dirty="0">
                <a:solidFill>
                  <a:srgbClr val="0000FF"/>
                </a:solidFill>
                <a:latin typeface="Times New Roman" pitchFamily="18" charset="0"/>
                <a:cs typeface="Times New Roman" pitchFamily="18" charset="0"/>
              </a:rPr>
              <a:t>GIẤP PHÉP </a:t>
            </a:r>
            <a:r>
              <a:rPr lang="en-US" sz="2400" b="1">
                <a:solidFill>
                  <a:srgbClr val="0000FF"/>
                </a:solidFill>
                <a:latin typeface="Times New Roman" pitchFamily="18" charset="0"/>
                <a:cs typeface="Times New Roman" pitchFamily="18" charset="0"/>
              </a:rPr>
              <a:t>MÔI TRƯỜNG</a:t>
            </a:r>
            <a:endParaRPr lang="en-US" sz="2400" b="1" dirty="0">
              <a:solidFill>
                <a:srgbClr val="0000FF"/>
              </a:solidFill>
              <a:latin typeface="Times New Roman" pitchFamily="18" charset="0"/>
              <a:cs typeface="Times New Roman" pitchFamily="18" charset="0"/>
            </a:endParaRPr>
          </a:p>
        </p:txBody>
      </p:sp>
      <p:sp>
        <p:nvSpPr>
          <p:cNvPr id="5" name="Rectangle 4"/>
          <p:cNvSpPr/>
          <p:nvPr/>
        </p:nvSpPr>
        <p:spPr>
          <a:xfrm>
            <a:off x="359532" y="1052736"/>
            <a:ext cx="8424936" cy="5170646"/>
          </a:xfrm>
          <a:prstGeom prst="rect">
            <a:avLst/>
          </a:prstGeom>
        </p:spPr>
        <p:txBody>
          <a:bodyPr wrap="square">
            <a:spAutoFit/>
          </a:bodyPr>
          <a:lstStyle/>
          <a:p>
            <a:pPr algn="just"/>
            <a:r>
              <a:rPr lang="vi-VN" sz="2200" b="1" i="1">
                <a:solidFill>
                  <a:srgbClr val="0000FF"/>
                </a:solidFill>
                <a:latin typeface="Times New Roman" pitchFamily="18" charset="0"/>
                <a:cs typeface="Times New Roman" pitchFamily="18" charset="0"/>
              </a:rPr>
              <a:t>d) Thời hạn giải quyết:</a:t>
            </a:r>
            <a:endParaRPr lang="vi-VN" sz="2200">
              <a:solidFill>
                <a:srgbClr val="0000FF"/>
              </a:solidFill>
              <a:latin typeface="Times New Roman" pitchFamily="18" charset="0"/>
              <a:cs typeface="Times New Roman" pitchFamily="18" charset="0"/>
            </a:endParaRPr>
          </a:p>
          <a:p>
            <a:pPr algn="just"/>
            <a:r>
              <a:rPr lang="vi-VN" sz="2200">
                <a:latin typeface="Times New Roman" pitchFamily="18" charset="0"/>
                <a:cs typeface="Times New Roman" pitchFamily="18" charset="0"/>
              </a:rPr>
              <a:t>d1. </a:t>
            </a:r>
            <a:r>
              <a:rPr lang="en-US" sz="2200">
                <a:latin typeface="Times New Roman" pitchFamily="18" charset="0"/>
                <a:cs typeface="Times New Roman" pitchFamily="18" charset="0"/>
              </a:rPr>
              <a:t>T</a:t>
            </a:r>
            <a:r>
              <a:rPr lang="vi-VN" sz="2200">
                <a:latin typeface="Times New Roman" pitchFamily="18" charset="0"/>
                <a:cs typeface="Times New Roman" pitchFamily="18" charset="0"/>
              </a:rPr>
              <a:t>hời gian giải quyết thủ tục hành chính cấp giấy phép môi trường tối đa là </a:t>
            </a:r>
            <a:r>
              <a:rPr lang="en-US" sz="2200" b="1">
                <a:latin typeface="Times New Roman" pitchFamily="18" charset="0"/>
                <a:cs typeface="Times New Roman" pitchFamily="18" charset="0"/>
              </a:rPr>
              <a:t>15 </a:t>
            </a:r>
            <a:r>
              <a:rPr lang="en-US" sz="2200">
                <a:latin typeface="Times New Roman" pitchFamily="18" charset="0"/>
                <a:cs typeface="Times New Roman" pitchFamily="18" charset="0"/>
              </a:rPr>
              <a:t>(mười lăm) </a:t>
            </a:r>
            <a:r>
              <a:rPr lang="vi-VN" sz="2200">
                <a:latin typeface="Times New Roman" pitchFamily="18" charset="0"/>
                <a:cs typeface="Times New Roman" pitchFamily="18" charset="0"/>
              </a:rPr>
              <a:t>ngày</a:t>
            </a:r>
            <a:r>
              <a:rPr lang="vi-VN" sz="2200" b="1">
                <a:latin typeface="Times New Roman" pitchFamily="18" charset="0"/>
                <a:cs typeface="Times New Roman" pitchFamily="18" charset="0"/>
              </a:rPr>
              <a:t> </a:t>
            </a:r>
            <a:r>
              <a:rPr lang="vi-VN" sz="2200">
                <a:latin typeface="Times New Roman" pitchFamily="18" charset="0"/>
                <a:cs typeface="Times New Roman" pitchFamily="18" charset="0"/>
              </a:rPr>
              <a:t>làm việc</a:t>
            </a:r>
            <a:r>
              <a:rPr lang="vi-VN" sz="2200" b="1">
                <a:latin typeface="Times New Roman" pitchFamily="18" charset="0"/>
                <a:cs typeface="Times New Roman" pitchFamily="18" charset="0"/>
              </a:rPr>
              <a:t> </a:t>
            </a:r>
            <a:r>
              <a:rPr lang="vi-VN" sz="2200">
                <a:latin typeface="Times New Roman" pitchFamily="18" charset="0"/>
                <a:cs typeface="Times New Roman" pitchFamily="18" charset="0"/>
              </a:rPr>
              <a:t>kể từ ngày nhận được hồ sơ đầy đủ</a:t>
            </a:r>
            <a:r>
              <a:rPr lang="en-US" sz="2200">
                <a:latin typeface="Times New Roman" pitchFamily="18" charset="0"/>
                <a:cs typeface="Times New Roman" pitchFamily="18" charset="0"/>
              </a:rPr>
              <a:t>,</a:t>
            </a:r>
            <a:r>
              <a:rPr lang="vi-VN" sz="2200">
                <a:latin typeface="Times New Roman" pitchFamily="18" charset="0"/>
                <a:cs typeface="Times New Roman" pitchFamily="18" charset="0"/>
              </a:rPr>
              <a:t> hợp lệ </a:t>
            </a:r>
            <a:r>
              <a:rPr lang="en-US" sz="2200">
                <a:latin typeface="Times New Roman" pitchFamily="18" charset="0"/>
                <a:cs typeface="Times New Roman" pitchFamily="18" charset="0"/>
              </a:rPr>
              <a:t>(trong đó, thời hạn thẩm định hồ sơ, trả kết quả sau khi nhận được hồ sơ chỉnh sửa, bổ sung theo yêu cầu của UBND cấp huyện</a:t>
            </a:r>
            <a:r>
              <a:rPr lang="en-US" sz="2200" i="1">
                <a:latin typeface="Times New Roman" pitchFamily="18" charset="0"/>
                <a:cs typeface="Times New Roman" pitchFamily="18" charset="0"/>
              </a:rPr>
              <a:t> </a:t>
            </a:r>
            <a:r>
              <a:rPr lang="vi-VN" sz="2200">
                <a:latin typeface="Times New Roman" pitchFamily="18" charset="0"/>
                <a:cs typeface="Times New Roman" pitchFamily="18" charset="0"/>
              </a:rPr>
              <a:t>tối đa</a:t>
            </a:r>
            <a:r>
              <a:rPr lang="en-US" sz="2200">
                <a:latin typeface="Times New Roman" pitchFamily="18" charset="0"/>
                <a:cs typeface="Times New Roman" pitchFamily="18" charset="0"/>
              </a:rPr>
              <a:t> là </a:t>
            </a:r>
            <a:r>
              <a:rPr lang="en-US" sz="2200" b="1">
                <a:latin typeface="Times New Roman" pitchFamily="18" charset="0"/>
                <a:cs typeface="Times New Roman" pitchFamily="18" charset="0"/>
              </a:rPr>
              <a:t>0</a:t>
            </a:r>
            <a:r>
              <a:rPr lang="vi-VN" sz="2200" b="1">
                <a:latin typeface="Times New Roman" pitchFamily="18" charset="0"/>
                <a:cs typeface="Times New Roman" pitchFamily="18" charset="0"/>
              </a:rPr>
              <a:t>5 </a:t>
            </a:r>
            <a:r>
              <a:rPr lang="vi-VN" sz="2200">
                <a:latin typeface="Times New Roman" pitchFamily="18" charset="0"/>
                <a:cs typeface="Times New Roman" pitchFamily="18" charset="0"/>
              </a:rPr>
              <a:t>(</a:t>
            </a:r>
            <a:r>
              <a:rPr lang="en-US" sz="2200">
                <a:latin typeface="Times New Roman" pitchFamily="18" charset="0"/>
                <a:cs typeface="Times New Roman" pitchFamily="18" charset="0"/>
              </a:rPr>
              <a:t>n</a:t>
            </a:r>
            <a:r>
              <a:rPr lang="vi-VN" sz="2200">
                <a:latin typeface="Times New Roman" pitchFamily="18" charset="0"/>
                <a:cs typeface="Times New Roman" pitchFamily="18" charset="0"/>
              </a:rPr>
              <a:t>ăm) ngày</a:t>
            </a:r>
            <a:r>
              <a:rPr lang="vi-VN" sz="2200" b="1">
                <a:latin typeface="Times New Roman" pitchFamily="18" charset="0"/>
                <a:cs typeface="Times New Roman" pitchFamily="18" charset="0"/>
              </a:rPr>
              <a:t> </a:t>
            </a:r>
            <a:r>
              <a:rPr lang="en-US" sz="2200">
                <a:latin typeface="Times New Roman" pitchFamily="18" charset="0"/>
                <a:cs typeface="Times New Roman" pitchFamily="18" charset="0"/>
              </a:rPr>
              <a:t>làm việc</a:t>
            </a:r>
            <a:r>
              <a:rPr lang="vi-VN" sz="2200">
                <a:latin typeface="Times New Roman" pitchFamily="18" charset="0"/>
                <a:cs typeface="Times New Roman" pitchFamily="18" charset="0"/>
              </a:rPr>
              <a:t> kể từ ngày nhận được hồ sơ đầy đủ</a:t>
            </a:r>
            <a:r>
              <a:rPr lang="en-US" sz="2200">
                <a:latin typeface="Times New Roman" pitchFamily="18" charset="0"/>
                <a:cs typeface="Times New Roman" pitchFamily="18" charset="0"/>
              </a:rPr>
              <a:t>,</a:t>
            </a:r>
            <a:r>
              <a:rPr lang="vi-VN" sz="2200">
                <a:latin typeface="Times New Roman" pitchFamily="18" charset="0"/>
                <a:cs typeface="Times New Roman" pitchFamily="18" charset="0"/>
              </a:rPr>
              <a:t> hợp lệ</a:t>
            </a:r>
            <a:r>
              <a:rPr lang="en-US" sz="2200">
                <a:latin typeface="Times New Roman" pitchFamily="18" charset="0"/>
                <a:cs typeface="Times New Roman" pitchFamily="18" charset="0"/>
              </a:rPr>
              <a:t>) đối với các trường hợp sau đây:</a:t>
            </a:r>
            <a:endParaRPr lang="vi-VN" sz="2200">
              <a:latin typeface="Times New Roman" pitchFamily="18" charset="0"/>
              <a:cs typeface="Times New Roman" pitchFamily="18" charset="0"/>
            </a:endParaRPr>
          </a:p>
          <a:p>
            <a:pPr algn="just"/>
            <a:r>
              <a:rPr lang="vi-VN" sz="2200">
                <a:latin typeface="Times New Roman" pitchFamily="18" charset="0"/>
                <a:cs typeface="Times New Roman" pitchFamily="18" charset="0"/>
                <a:sym typeface="Symbol"/>
              </a:rPr>
              <a:t></a:t>
            </a:r>
            <a:r>
              <a:rPr lang="vi-VN" sz="2200">
                <a:latin typeface="Times New Roman" pitchFamily="18" charset="0"/>
                <a:cs typeface="Times New Roman" pitchFamily="18" charset="0"/>
              </a:rPr>
              <a:t> Dự án đầu tư, cơ sở không thuộc đối tượng phải vận hành thử nghiệm công trình xử lý chất thải;</a:t>
            </a:r>
          </a:p>
          <a:p>
            <a:pPr algn="just"/>
            <a:r>
              <a:rPr lang="vi-VN" sz="2200">
                <a:latin typeface="Times New Roman" pitchFamily="18" charset="0"/>
                <a:cs typeface="Times New Roman" pitchFamily="18" charset="0"/>
                <a:sym typeface="Symbol"/>
              </a:rPr>
              <a:t></a:t>
            </a:r>
            <a:r>
              <a:rPr lang="vi-VN" sz="2200">
                <a:latin typeface="Times New Roman" pitchFamily="18" charset="0"/>
                <a:cs typeface="Times New Roman" pitchFamily="18" charset="0"/>
              </a:rPr>
              <a:t> Dự án đầu tư, cơ sở đấu nối nước thải vào hệ thống thu gom, xử lý nước thải tập trung của khu sản xuất, kinh doanh, dịch vụ tập trung, cụm công nghiệp và đáp ứng các yêu cầu sau đây: không thuộc loại hình sản xuất, kinh doanh, dịch vụ có nguy cơ gây ô nhiễm môi trường; không thuộc trường hợp phải quan trắc khí thải tự động, liên tục, quan trắc định kỳ theo quy định tại Nghị định số 08/2022/NĐ-CP. </a:t>
            </a:r>
          </a:p>
        </p:txBody>
      </p:sp>
    </p:spTree>
    <p:extLst>
      <p:ext uri="{BB962C8B-B14F-4D97-AF65-F5344CB8AC3E}">
        <p14:creationId xmlns:p14="http://schemas.microsoft.com/office/powerpoint/2010/main" val="245867892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323528" y="116632"/>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(CẤP HUYỆN)</a:t>
            </a:r>
            <a:endParaRPr lang="en-US" sz="2400" b="1" dirty="0">
              <a:solidFill>
                <a:schemeClr val="tx2"/>
              </a:solidFill>
              <a:latin typeface="Times New Roman" pitchFamily="18" charset="0"/>
              <a:cs typeface="Times New Roman" pitchFamily="18" charset="0"/>
            </a:endParaRPr>
          </a:p>
          <a:p>
            <a:pPr algn="ctr"/>
            <a:r>
              <a:rPr lang="en-US" sz="2400" b="1" dirty="0">
                <a:solidFill>
                  <a:srgbClr val="0000FF"/>
                </a:solidFill>
                <a:latin typeface="Times New Roman" pitchFamily="18" charset="0"/>
                <a:cs typeface="Times New Roman" pitchFamily="18" charset="0"/>
              </a:rPr>
              <a:t>GIẤP PHÉP </a:t>
            </a:r>
            <a:r>
              <a:rPr lang="en-US" sz="2400" b="1">
                <a:solidFill>
                  <a:srgbClr val="0000FF"/>
                </a:solidFill>
                <a:latin typeface="Times New Roman" pitchFamily="18" charset="0"/>
                <a:cs typeface="Times New Roman" pitchFamily="18" charset="0"/>
              </a:rPr>
              <a:t>MÔI TRƯỜNG</a:t>
            </a:r>
            <a:endParaRPr lang="en-US" sz="2400" b="1" dirty="0">
              <a:solidFill>
                <a:srgbClr val="0000FF"/>
              </a:solidFill>
              <a:latin typeface="Times New Roman" pitchFamily="18" charset="0"/>
              <a:cs typeface="Times New Roman" pitchFamily="18" charset="0"/>
            </a:endParaRPr>
          </a:p>
        </p:txBody>
      </p:sp>
      <p:sp>
        <p:nvSpPr>
          <p:cNvPr id="2" name="Rectangle 1"/>
          <p:cNvSpPr/>
          <p:nvPr/>
        </p:nvSpPr>
        <p:spPr>
          <a:xfrm>
            <a:off x="611560" y="1028343"/>
            <a:ext cx="8208912" cy="4524315"/>
          </a:xfrm>
          <a:prstGeom prst="rect">
            <a:avLst/>
          </a:prstGeom>
        </p:spPr>
        <p:txBody>
          <a:bodyPr wrap="square">
            <a:spAutoFit/>
          </a:bodyPr>
          <a:lstStyle/>
          <a:p>
            <a:pPr algn="just"/>
            <a:r>
              <a:rPr lang="vi-VN" sz="2400" dirty="0">
                <a:latin typeface="Times New Roman" pitchFamily="18" charset="0"/>
                <a:cs typeface="Times New Roman" pitchFamily="18" charset="0"/>
              </a:rPr>
              <a:t>d2. </a:t>
            </a:r>
            <a:r>
              <a:rPr lang="en-US" sz="2400" dirty="0">
                <a:latin typeface="Times New Roman" pitchFamily="18" charset="0"/>
                <a:cs typeface="Times New Roman" pitchFamily="18" charset="0"/>
              </a:rPr>
              <a:t>T</a:t>
            </a:r>
            <a:r>
              <a:rPr lang="vi-VN" sz="2400" dirty="0">
                <a:latin typeface="Times New Roman" pitchFamily="18" charset="0"/>
                <a:cs typeface="Times New Roman" pitchFamily="18" charset="0"/>
              </a:rPr>
              <a:t>hời gian giải quyết thủ tục hành chính cấp giấy phép môi trường tối đa là </a:t>
            </a:r>
            <a:r>
              <a:rPr lang="en-US" sz="2400" b="1" dirty="0">
                <a:latin typeface="Times New Roman" pitchFamily="18" charset="0"/>
                <a:cs typeface="Times New Roman" pitchFamily="18" charset="0"/>
              </a:rPr>
              <a:t>30 </a:t>
            </a:r>
            <a:r>
              <a:rPr lang="en-US" sz="2400" dirty="0">
                <a:latin typeface="Times New Roman" pitchFamily="18" charset="0"/>
                <a:cs typeface="Times New Roman" pitchFamily="18" charset="0"/>
              </a:rPr>
              <a:t>(</a:t>
            </a:r>
            <a:r>
              <a:rPr lang="en-US" sz="2400" dirty="0" err="1">
                <a:latin typeface="Times New Roman" pitchFamily="18" charset="0"/>
                <a:cs typeface="Times New Roman" pitchFamily="18" charset="0"/>
              </a:rPr>
              <a:t>ba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mươi</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ngày</a:t>
            </a:r>
            <a:r>
              <a:rPr lang="vi-VN" sz="2400" b="1" dirty="0">
                <a:latin typeface="Times New Roman" pitchFamily="18" charset="0"/>
                <a:cs typeface="Times New Roman" pitchFamily="18" charset="0"/>
              </a:rPr>
              <a:t> </a:t>
            </a:r>
            <a:r>
              <a:rPr lang="en-US" sz="2400" dirty="0" err="1">
                <a:latin typeface="Times New Roman" pitchFamily="18" charset="0"/>
                <a:cs typeface="Times New Roman" pitchFamily="18" charset="0"/>
              </a:rPr>
              <a:t>làm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việc</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kể từ ngày nhận được hồ sơ đầy đủ</a:t>
            </a:r>
            <a:r>
              <a:rPr lang="en-US" sz="2400" dirty="0">
                <a:latin typeface="Times New Roman" pitchFamily="18" charset="0"/>
                <a:cs typeface="Times New Roman" pitchFamily="18" charset="0"/>
              </a:rPr>
              <a:t>,</a:t>
            </a:r>
            <a:r>
              <a:rPr lang="vi-VN" sz="2400" dirty="0">
                <a:latin typeface="Times New Roman" pitchFamily="18" charset="0"/>
                <a:cs typeface="Times New Roman" pitchFamily="18" charset="0"/>
              </a:rPr>
              <a:t> hợp lệ </a:t>
            </a:r>
            <a:r>
              <a:rPr lang="en-US" sz="2400" dirty="0">
                <a:latin typeface="Times New Roman" pitchFamily="18" charset="0"/>
                <a:cs typeface="Times New Roman" pitchFamily="18" charset="0"/>
              </a:rPr>
              <a:t>(</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thẩm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hô</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kết</a:t>
            </a:r>
            <a:r>
              <a:rPr lang="en-US" sz="2400" dirty="0">
                <a:latin typeface="Times New Roman" pitchFamily="18" charset="0"/>
                <a:cs typeface="Times New Roman" pitchFamily="18" charset="0"/>
              </a:rPr>
              <a:t> quả </a:t>
            </a:r>
            <a:r>
              <a:rPr lang="en-US" sz="2400" dirty="0" err="1">
                <a:latin typeface="Times New Roman" pitchFamily="18" charset="0"/>
                <a:cs typeface="Times New Roman" pitchFamily="18" charset="0"/>
              </a:rPr>
              <a:t>sau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hô</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chỉnh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sửa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bô</a:t>
            </a:r>
            <a:r>
              <a:rPr lang="en-US" sz="2400" dirty="0">
                <a:latin typeface="Times New Roman" pitchFamily="18" charset="0"/>
                <a:cs typeface="Times New Roman" pitchFamily="18" charset="0"/>
              </a:rPr>
              <a:t>̉ sung </a:t>
            </a:r>
            <a:r>
              <a:rPr lang="en-US" sz="2400" dirty="0" err="1">
                <a:latin typeface="Times New Roman" pitchFamily="18" charset="0"/>
                <a:cs typeface="Times New Roman" pitchFamily="18" charset="0"/>
              </a:rPr>
              <a:t>theo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yêu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cầu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của</a:t>
            </a:r>
            <a:r>
              <a:rPr lang="en-US" sz="2400" dirty="0">
                <a:latin typeface="Times New Roman" pitchFamily="18" charset="0"/>
                <a:cs typeface="Times New Roman" pitchFamily="18" charset="0"/>
              </a:rPr>
              <a:t> UBND </a:t>
            </a:r>
            <a:r>
              <a:rPr lang="en-US" sz="2400" dirty="0" err="1">
                <a:latin typeface="Times New Roman" pitchFamily="18" charset="0"/>
                <a:cs typeface="Times New Roman" pitchFamily="18" charset="0"/>
              </a:rPr>
              <a:t>cấp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huyện</a:t>
            </a:r>
            <a:r>
              <a:rPr lang="en-US" sz="2400" dirty="0">
                <a:latin typeface="Times New Roman" pitchFamily="18" charset="0"/>
                <a:cs typeface="Times New Roman" pitchFamily="18" charset="0"/>
              </a:rPr>
              <a:t> t</a:t>
            </a:r>
            <a:r>
              <a:rPr lang="vi-VN" sz="2400" dirty="0">
                <a:latin typeface="Times New Roman" pitchFamily="18" charset="0"/>
                <a:cs typeface="Times New Roman" pitchFamily="18" charset="0"/>
              </a:rPr>
              <a:t>ối đa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a:t>
            </a:r>
            <a:r>
              <a:rPr lang="en-US" sz="2400" b="1" dirty="0">
                <a:latin typeface="Times New Roman" pitchFamily="18" charset="0"/>
                <a:cs typeface="Times New Roman" pitchFamily="18" charset="0"/>
              </a:rPr>
              <a:t>0</a:t>
            </a:r>
            <a:r>
              <a:rPr lang="vi-VN" sz="2400" b="1" dirty="0">
                <a:latin typeface="Times New Roman" pitchFamily="18" charset="0"/>
                <a:cs typeface="Times New Roman" pitchFamily="18" charset="0"/>
              </a:rPr>
              <a:t>5 </a:t>
            </a:r>
            <a:r>
              <a:rPr lang="vi-VN" sz="2400" dirty="0">
                <a:latin typeface="Times New Roman" pitchFamily="18" charset="0"/>
                <a:cs typeface="Times New Roman" pitchFamily="18" charset="0"/>
              </a:rPr>
              <a:t>(</a:t>
            </a:r>
            <a:r>
              <a:rPr lang="en-US" sz="2400" dirty="0">
                <a:latin typeface="Times New Roman" pitchFamily="18" charset="0"/>
                <a:cs typeface="Times New Roman" pitchFamily="18" charset="0"/>
              </a:rPr>
              <a:t>n</a:t>
            </a:r>
            <a:r>
              <a:rPr lang="vi-VN" sz="2400" dirty="0">
                <a:latin typeface="Times New Roman" pitchFamily="18" charset="0"/>
                <a:cs typeface="Times New Roman" pitchFamily="18" charset="0"/>
              </a:rPr>
              <a:t>ăm) ngày </a:t>
            </a:r>
            <a:r>
              <a:rPr lang="en-US" sz="2400" dirty="0" err="1">
                <a:latin typeface="Times New Roman" pitchFamily="18" charset="0"/>
                <a:cs typeface="Times New Roman" pitchFamily="18" charset="0"/>
              </a:rPr>
              <a:t>làm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việc</a:t>
            </a:r>
            <a:r>
              <a:rPr lang="vi-VN" sz="2400" dirty="0">
                <a:latin typeface="Times New Roman" pitchFamily="18" charset="0"/>
                <a:cs typeface="Times New Roman" pitchFamily="18" charset="0"/>
              </a:rPr>
              <a:t> kể từ ngày nhận được hồ sơ đầy đủ</a:t>
            </a:r>
            <a:r>
              <a:rPr lang="en-US" sz="2400" dirty="0">
                <a:latin typeface="Times New Roman" pitchFamily="18" charset="0"/>
                <a:cs typeface="Times New Roman" pitchFamily="18" charset="0"/>
              </a:rPr>
              <a:t>,</a:t>
            </a:r>
            <a:r>
              <a:rPr lang="vi-VN" sz="2400" dirty="0">
                <a:latin typeface="Times New Roman" pitchFamily="18" charset="0"/>
                <a:cs typeface="Times New Roman" pitchFamily="18" charset="0"/>
              </a:rPr>
              <a:t> hợp lệ</a:t>
            </a:r>
            <a:r>
              <a:rPr lang="en-US" sz="2400" dirty="0">
                <a:latin typeface="Times New Roman" pitchFamily="18" charset="0"/>
                <a:cs typeface="Times New Roman" pitchFamily="18" charset="0"/>
              </a:rPr>
              <a:t>) đ</a:t>
            </a:r>
            <a:r>
              <a:rPr lang="vi-VN" sz="2400" dirty="0">
                <a:latin typeface="Times New Roman" pitchFamily="18" charset="0"/>
                <a:cs typeface="Times New Roman" pitchFamily="18" charset="0"/>
              </a:rPr>
              <a:t>ối với các trường hợp còn lại. </a:t>
            </a:r>
          </a:p>
          <a:p>
            <a:pPr algn="just"/>
            <a:r>
              <a:rPr lang="en-US" sz="2400" dirty="0" err="1">
                <a:latin typeface="Times New Roman" pitchFamily="18" charset="0"/>
                <a:cs typeface="Times New Roman" pitchFamily="18" charset="0"/>
              </a:rPr>
              <a:t>Thời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gian</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tổ chức, cá nhân chỉnh sửa</a:t>
            </a:r>
            <a:r>
              <a:rPr lang="en-US" sz="2400" dirty="0">
                <a:latin typeface="Times New Roman" pitchFamily="18" charset="0"/>
                <a:cs typeface="Times New Roman" pitchFamily="18" charset="0"/>
              </a:rPr>
              <a:t>,</a:t>
            </a:r>
            <a:r>
              <a:rPr lang="vi-VN" sz="2400" dirty="0">
                <a:latin typeface="Times New Roman" pitchFamily="18" charset="0"/>
                <a:cs typeface="Times New Roman" pitchFamily="18" charset="0"/>
              </a:rPr>
              <a:t> bổ sung hồ sơ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tính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vào</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thời gian </a:t>
            </a:r>
            <a:r>
              <a:rPr lang="en-US" sz="2400" dirty="0" err="1">
                <a:latin typeface="Times New Roman" pitchFamily="18" charset="0"/>
                <a:cs typeface="Times New Roman" pitchFamily="18" charset="0"/>
              </a:rPr>
              <a:t>giải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quyết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thủ</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tục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chính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quan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cấp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phép</a:t>
            </a:r>
            <a:r>
              <a:rPr lang="en-US" sz="2400" dirty="0">
                <a:latin typeface="Times New Roman" pitchFamily="18" charset="0"/>
                <a:cs typeface="Times New Roman" pitchFamily="18" charset="0"/>
              </a:rPr>
              <a:t>.</a:t>
            </a:r>
            <a:endParaRPr lang="vi-VN" sz="2400" dirty="0">
              <a:latin typeface="Times New Roman" pitchFamily="18" charset="0"/>
              <a:cs typeface="Times New Roman" pitchFamily="18" charset="0"/>
            </a:endParaRPr>
          </a:p>
          <a:p>
            <a:pPr algn="just"/>
            <a:r>
              <a:rPr lang="vi-VN" sz="2400" b="1" i="1" dirty="0">
                <a:latin typeface="Times New Roman" pitchFamily="18" charset="0"/>
                <a:cs typeface="Times New Roman" pitchFamily="18" charset="0"/>
              </a:rPr>
              <a:t>đ) Đối tượng thực hiện thủ tục hành chính: </a:t>
            </a:r>
            <a:endParaRPr lang="vi-VN" sz="2400" dirty="0">
              <a:latin typeface="Times New Roman" pitchFamily="18" charset="0"/>
              <a:cs typeface="Times New Roman" pitchFamily="18" charset="0"/>
            </a:endParaRPr>
          </a:p>
          <a:p>
            <a:pPr algn="just"/>
            <a:r>
              <a:rPr lang="vi-VN" sz="2400" dirty="0">
                <a:latin typeface="Times New Roman" pitchFamily="18" charset="0"/>
                <a:cs typeface="Times New Roman" pitchFamily="18" charset="0"/>
              </a:rPr>
              <a:t>Chủ dự án đầu tư, cơ sở nộp hồ sơ đề nghị cấp giấy phép môi trường.</a:t>
            </a:r>
          </a:p>
        </p:txBody>
      </p:sp>
    </p:spTree>
    <p:extLst>
      <p:ext uri="{BB962C8B-B14F-4D97-AF65-F5344CB8AC3E}">
        <p14:creationId xmlns:p14="http://schemas.microsoft.com/office/powerpoint/2010/main" val="1157912352"/>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323528" y="116632"/>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(CẤP HUYỆN)</a:t>
            </a:r>
            <a:endParaRPr lang="en-US" sz="2400" b="1" dirty="0">
              <a:solidFill>
                <a:schemeClr val="tx2"/>
              </a:solidFill>
              <a:latin typeface="Times New Roman" pitchFamily="18" charset="0"/>
              <a:cs typeface="Times New Roman" pitchFamily="18" charset="0"/>
            </a:endParaRPr>
          </a:p>
          <a:p>
            <a:pPr algn="ctr"/>
            <a:r>
              <a:rPr lang="en-US" sz="2400" b="1" dirty="0">
                <a:solidFill>
                  <a:srgbClr val="0000FF"/>
                </a:solidFill>
                <a:latin typeface="Times New Roman" pitchFamily="18" charset="0"/>
                <a:cs typeface="Times New Roman" pitchFamily="18" charset="0"/>
              </a:rPr>
              <a:t>GIẤP PHÉP </a:t>
            </a:r>
            <a:r>
              <a:rPr lang="en-US" sz="2400" b="1">
                <a:solidFill>
                  <a:srgbClr val="0000FF"/>
                </a:solidFill>
                <a:latin typeface="Times New Roman" pitchFamily="18" charset="0"/>
                <a:cs typeface="Times New Roman" pitchFamily="18" charset="0"/>
              </a:rPr>
              <a:t>MÔI TRƯỜNG</a:t>
            </a:r>
            <a:endParaRPr lang="en-US" sz="2400" b="1" dirty="0">
              <a:solidFill>
                <a:srgbClr val="0000FF"/>
              </a:solidFill>
              <a:latin typeface="Times New Roman" pitchFamily="18" charset="0"/>
              <a:cs typeface="Times New Roman" pitchFamily="18" charset="0"/>
            </a:endParaRPr>
          </a:p>
        </p:txBody>
      </p:sp>
      <p:sp>
        <p:nvSpPr>
          <p:cNvPr id="5" name="Rectangle 4"/>
          <p:cNvSpPr/>
          <p:nvPr/>
        </p:nvSpPr>
        <p:spPr>
          <a:xfrm>
            <a:off x="467544" y="1196752"/>
            <a:ext cx="8208912" cy="4893647"/>
          </a:xfrm>
          <a:prstGeom prst="rect">
            <a:avLst/>
          </a:prstGeom>
        </p:spPr>
        <p:txBody>
          <a:bodyPr wrap="square">
            <a:spAutoFit/>
          </a:bodyPr>
          <a:lstStyle/>
          <a:p>
            <a:pPr algn="just"/>
            <a:r>
              <a:rPr lang="vi-VN" sz="2400" b="1" i="1" dirty="0">
                <a:latin typeface="+mj-lt"/>
              </a:rPr>
              <a:t>e) Cơ quan </a:t>
            </a:r>
            <a:r>
              <a:rPr lang="en-US" sz="2400" b="1" i="1" dirty="0" err="1">
                <a:latin typeface="+mj-lt"/>
              </a:rPr>
              <a:t>giải</a:t>
            </a:r>
            <a:r>
              <a:rPr lang="en-US" sz="2400" b="1" i="1" dirty="0">
                <a:latin typeface="+mj-lt"/>
              </a:rPr>
              <a:t> </a:t>
            </a:r>
            <a:r>
              <a:rPr lang="en-US" sz="2400" b="1" i="1" dirty="0" err="1">
                <a:latin typeface="+mj-lt"/>
              </a:rPr>
              <a:t>quyết</a:t>
            </a:r>
            <a:r>
              <a:rPr lang="vi-VN" sz="2400" b="1" i="1" dirty="0">
                <a:latin typeface="+mj-lt"/>
              </a:rPr>
              <a:t> thủ tục hành chính:</a:t>
            </a:r>
            <a:endParaRPr lang="vi-VN" sz="2400" dirty="0">
              <a:latin typeface="+mj-lt"/>
            </a:endParaRPr>
          </a:p>
          <a:p>
            <a:pPr algn="just"/>
            <a:r>
              <a:rPr lang="vi-VN" sz="2400" i="1" dirty="0">
                <a:latin typeface="+mj-lt"/>
              </a:rPr>
              <a:t>- Cơ quan có thẩm quyền quyết định</a:t>
            </a:r>
            <a:r>
              <a:rPr lang="vi-VN" sz="2400" dirty="0">
                <a:latin typeface="+mj-lt"/>
              </a:rPr>
              <a:t>: </a:t>
            </a:r>
            <a:r>
              <a:rPr lang="en-US" sz="2400" dirty="0">
                <a:latin typeface="+mj-lt"/>
              </a:rPr>
              <a:t>UBND </a:t>
            </a:r>
            <a:r>
              <a:rPr lang="en-US" sz="2400" dirty="0" err="1">
                <a:latin typeface="+mj-lt"/>
              </a:rPr>
              <a:t>cấp</a:t>
            </a:r>
            <a:r>
              <a:rPr lang="vi-VN" sz="2400" dirty="0">
                <a:latin typeface="+mj-lt"/>
              </a:rPr>
              <a:t> huyện;</a:t>
            </a:r>
          </a:p>
          <a:p>
            <a:pPr algn="just"/>
            <a:r>
              <a:rPr lang="vi-VN" sz="2400" i="1" dirty="0">
                <a:latin typeface="+mj-lt"/>
              </a:rPr>
              <a:t>- Cơ quan </a:t>
            </a:r>
            <a:r>
              <a:rPr lang="en-US" sz="2400" i="1" dirty="0" err="1">
                <a:latin typeface="+mj-lt"/>
              </a:rPr>
              <a:t>trực</a:t>
            </a:r>
            <a:r>
              <a:rPr lang="en-US" sz="2400" i="1" dirty="0">
                <a:latin typeface="+mj-lt"/>
              </a:rPr>
              <a:t> </a:t>
            </a:r>
            <a:r>
              <a:rPr lang="en-US" sz="2400" i="1" dirty="0" err="1">
                <a:latin typeface="+mj-lt"/>
              </a:rPr>
              <a:t>tiếp</a:t>
            </a:r>
            <a:r>
              <a:rPr lang="en-US" sz="2400" i="1" dirty="0">
                <a:latin typeface="+mj-lt"/>
              </a:rPr>
              <a:t> </a:t>
            </a:r>
            <a:r>
              <a:rPr lang="en-US" sz="2400" i="1" dirty="0" err="1">
                <a:latin typeface="+mj-lt"/>
              </a:rPr>
              <a:t>thực</a:t>
            </a:r>
            <a:r>
              <a:rPr lang="en-US" sz="2400" i="1" dirty="0">
                <a:latin typeface="+mj-lt"/>
              </a:rPr>
              <a:t> </a:t>
            </a:r>
            <a:r>
              <a:rPr lang="en-US" sz="2400" i="1" dirty="0" err="1">
                <a:latin typeface="+mj-lt"/>
              </a:rPr>
              <a:t>hiện</a:t>
            </a:r>
            <a:r>
              <a:rPr lang="vi-VN" sz="2400" i="1" dirty="0">
                <a:latin typeface="+mj-lt"/>
              </a:rPr>
              <a:t>:</a:t>
            </a:r>
            <a:r>
              <a:rPr lang="vi-VN" sz="2400" dirty="0">
                <a:latin typeface="+mj-lt"/>
              </a:rPr>
              <a:t> </a:t>
            </a:r>
            <a:r>
              <a:rPr lang="en-US" sz="2400" dirty="0" err="1">
                <a:latin typeface="+mj-lt"/>
              </a:rPr>
              <a:t>Phòng</a:t>
            </a:r>
            <a:r>
              <a:rPr lang="en-US" sz="2400" dirty="0">
                <a:latin typeface="+mj-lt"/>
              </a:rPr>
              <a:t> </a:t>
            </a:r>
            <a:r>
              <a:rPr lang="en-US" sz="2400" dirty="0" err="1">
                <a:latin typeface="+mj-lt"/>
              </a:rPr>
              <a:t>Tài</a:t>
            </a:r>
            <a:r>
              <a:rPr lang="en-US" sz="2400" dirty="0">
                <a:latin typeface="+mj-lt"/>
              </a:rPr>
              <a:t> </a:t>
            </a:r>
            <a:r>
              <a:rPr lang="en-US" sz="2400" dirty="0" err="1">
                <a:latin typeface="+mj-lt"/>
              </a:rPr>
              <a:t>nguyên</a:t>
            </a:r>
            <a:r>
              <a:rPr lang="en-US" sz="2400" dirty="0">
                <a:latin typeface="+mj-lt"/>
              </a:rPr>
              <a:t> </a:t>
            </a:r>
            <a:r>
              <a:rPr lang="en-US" sz="2400" dirty="0" err="1">
                <a:latin typeface="+mj-lt"/>
              </a:rPr>
              <a:t>và</a:t>
            </a:r>
            <a:r>
              <a:rPr lang="en-US" sz="2400" dirty="0">
                <a:latin typeface="+mj-lt"/>
              </a:rPr>
              <a:t> </a:t>
            </a:r>
            <a:r>
              <a:rPr lang="en-US" sz="2400" dirty="0" err="1">
                <a:latin typeface="+mj-lt"/>
              </a:rPr>
              <a:t>Môi</a:t>
            </a:r>
            <a:r>
              <a:rPr lang="en-US" sz="2400" dirty="0">
                <a:latin typeface="+mj-lt"/>
              </a:rPr>
              <a:t> </a:t>
            </a:r>
            <a:r>
              <a:rPr lang="en-US" sz="2400" dirty="0" err="1">
                <a:latin typeface="+mj-lt"/>
              </a:rPr>
              <a:t>trường</a:t>
            </a:r>
            <a:r>
              <a:rPr lang="en-US" sz="2400" dirty="0">
                <a:latin typeface="+mj-lt"/>
              </a:rPr>
              <a:t> </a:t>
            </a:r>
            <a:r>
              <a:rPr lang="en-US" sz="2400" dirty="0" err="1">
                <a:latin typeface="+mj-lt"/>
              </a:rPr>
              <a:t>cấp</a:t>
            </a:r>
            <a:r>
              <a:rPr lang="en-US" sz="2400" dirty="0">
                <a:latin typeface="+mj-lt"/>
              </a:rPr>
              <a:t> </a:t>
            </a:r>
            <a:r>
              <a:rPr lang="en-US" sz="2400" dirty="0" err="1">
                <a:latin typeface="+mj-lt"/>
              </a:rPr>
              <a:t>huyện</a:t>
            </a:r>
            <a:r>
              <a:rPr lang="vi-VN" sz="2400" dirty="0">
                <a:latin typeface="+mj-lt"/>
              </a:rPr>
              <a:t>.</a:t>
            </a:r>
          </a:p>
          <a:p>
            <a:pPr algn="just"/>
            <a:r>
              <a:rPr lang="vi-VN" sz="2400" b="1" i="1" dirty="0">
                <a:latin typeface="+mj-lt"/>
              </a:rPr>
              <a:t>g) Kết quả thực hiện thủ tục hành chính: </a:t>
            </a:r>
            <a:endParaRPr lang="vi-VN" sz="2400" dirty="0">
              <a:latin typeface="+mj-lt"/>
            </a:endParaRPr>
          </a:p>
          <a:p>
            <a:pPr algn="just"/>
            <a:r>
              <a:rPr lang="en-US" sz="2400" dirty="0">
                <a:latin typeface="+mj-lt"/>
              </a:rPr>
              <a:t>- </a:t>
            </a:r>
            <a:r>
              <a:rPr lang="vi-VN" sz="2400" dirty="0">
                <a:latin typeface="+mj-lt"/>
              </a:rPr>
              <a:t>Giấy phép môi trường </a:t>
            </a:r>
            <a:r>
              <a:rPr lang="vi-VN" sz="2400" i="1" dirty="0">
                <a:latin typeface="+mj-lt"/>
              </a:rPr>
              <a:t>(</a:t>
            </a:r>
            <a:r>
              <a:rPr lang="en-US" sz="2400" i="1" dirty="0">
                <a:latin typeface="+mj-lt"/>
              </a:rPr>
              <a:t>m</a:t>
            </a:r>
            <a:r>
              <a:rPr lang="vi-VN" sz="2400" i="1" dirty="0">
                <a:latin typeface="+mj-lt"/>
              </a:rPr>
              <a:t>ẫu </a:t>
            </a:r>
            <a:r>
              <a:rPr lang="en-US" sz="2400" i="1" dirty="0" err="1">
                <a:latin typeface="+mj-lt"/>
              </a:rPr>
              <a:t>sô</a:t>
            </a:r>
            <a:r>
              <a:rPr lang="en-US" sz="2400" i="1" dirty="0">
                <a:latin typeface="+mj-lt"/>
              </a:rPr>
              <a:t>́ 40 </a:t>
            </a:r>
            <a:r>
              <a:rPr lang="vi-VN" sz="2400" i="1" dirty="0">
                <a:latin typeface="+mj-lt"/>
              </a:rPr>
              <a:t>Phụ lục II </a:t>
            </a:r>
            <a:r>
              <a:rPr lang="en-US" sz="2400" i="1" dirty="0" err="1">
                <a:latin typeface="+mj-lt"/>
              </a:rPr>
              <a:t>phần</a:t>
            </a:r>
            <a:r>
              <a:rPr lang="en-US" sz="2400" i="1" dirty="0">
                <a:latin typeface="+mj-lt"/>
              </a:rPr>
              <a:t> </a:t>
            </a:r>
            <a:r>
              <a:rPr lang="en-US" sz="2400" i="1" dirty="0" err="1">
                <a:latin typeface="+mj-lt"/>
              </a:rPr>
              <a:t>phu</a:t>
            </a:r>
            <a:r>
              <a:rPr lang="en-US" sz="2400" i="1" dirty="0">
                <a:latin typeface="+mj-lt"/>
              </a:rPr>
              <a:t>̣ </a:t>
            </a:r>
            <a:r>
              <a:rPr lang="en-US" sz="2400" i="1" dirty="0" err="1">
                <a:latin typeface="+mj-lt"/>
              </a:rPr>
              <a:t>lục</a:t>
            </a:r>
            <a:r>
              <a:rPr lang="en-US" sz="2400" i="1" dirty="0">
                <a:latin typeface="+mj-lt"/>
              </a:rPr>
              <a:t> </a:t>
            </a:r>
            <a:r>
              <a:rPr lang="vi-VN" sz="2400" i="1" dirty="0">
                <a:latin typeface="+mj-lt"/>
              </a:rPr>
              <a:t>ban hành kèm theo </a:t>
            </a:r>
            <a:r>
              <a:rPr lang="en-US" sz="2400" i="1" dirty="0" err="1">
                <a:latin typeface="+mj-lt"/>
              </a:rPr>
              <a:t>Thông</a:t>
            </a:r>
            <a:r>
              <a:rPr lang="en-US" sz="2400" i="1" dirty="0">
                <a:latin typeface="+mj-lt"/>
              </a:rPr>
              <a:t> </a:t>
            </a:r>
            <a:r>
              <a:rPr lang="en-US" sz="2400" i="1" dirty="0" err="1">
                <a:latin typeface="+mj-lt"/>
              </a:rPr>
              <a:t>tư</a:t>
            </a:r>
            <a:r>
              <a:rPr lang="vi-VN" sz="2400" i="1" dirty="0">
                <a:latin typeface="+mj-lt"/>
              </a:rPr>
              <a:t> số 0</a:t>
            </a:r>
            <a:r>
              <a:rPr lang="en-US" sz="2400" i="1" dirty="0">
                <a:latin typeface="+mj-lt"/>
              </a:rPr>
              <a:t>2</a:t>
            </a:r>
            <a:r>
              <a:rPr lang="vi-VN" sz="2400" i="1" dirty="0">
                <a:latin typeface="+mj-lt"/>
              </a:rPr>
              <a:t>/2022/</a:t>
            </a:r>
            <a:r>
              <a:rPr lang="en-US" sz="2400" i="1" dirty="0">
                <a:latin typeface="+mj-lt"/>
              </a:rPr>
              <a:t>TT</a:t>
            </a:r>
            <a:r>
              <a:rPr lang="vi-VN" sz="2400" i="1" dirty="0">
                <a:latin typeface="+mj-lt"/>
              </a:rPr>
              <a:t>-</a:t>
            </a:r>
            <a:r>
              <a:rPr lang="en-US" sz="2400" i="1" dirty="0">
                <a:latin typeface="+mj-lt"/>
              </a:rPr>
              <a:t>BTNMT</a:t>
            </a:r>
            <a:r>
              <a:rPr lang="vi-VN" sz="2400" i="1" dirty="0">
                <a:latin typeface="+mj-lt"/>
              </a:rPr>
              <a:t>)</a:t>
            </a:r>
            <a:r>
              <a:rPr lang="vi-VN" sz="2400" dirty="0">
                <a:latin typeface="+mj-lt"/>
              </a:rPr>
              <a:t>;</a:t>
            </a:r>
          </a:p>
          <a:p>
            <a:pPr algn="just"/>
            <a:r>
              <a:rPr lang="vi-VN" sz="2400" dirty="0">
                <a:latin typeface="+mj-lt"/>
              </a:rPr>
              <a:t>- Văn bản thông báo trả hồ sơ cho chủ dự án, cơ sở và nêu rõ lý do trong trường hợp không đủ điều kiện cấp giấy phép môi trường. </a:t>
            </a:r>
          </a:p>
          <a:p>
            <a:pPr algn="just"/>
            <a:r>
              <a:rPr lang="vi-VN" sz="2400" b="1" i="1" dirty="0">
                <a:latin typeface="+mj-lt"/>
              </a:rPr>
              <a:t>h) Phí, lệ phí: </a:t>
            </a:r>
            <a:endParaRPr lang="vi-VN" sz="2400" dirty="0">
              <a:latin typeface="+mj-lt"/>
            </a:endParaRPr>
          </a:p>
          <a:p>
            <a:pPr algn="just"/>
            <a:r>
              <a:rPr lang="vi-VN" sz="2400" dirty="0">
                <a:latin typeface="+mj-lt"/>
              </a:rPr>
              <a:t>Chế độ thu, nộp, quản lý và sử dụng phí thẩm định cấp giấy phép môi trường theo quy định của Hội đồng nhân dân cấp tỉnh.</a:t>
            </a:r>
          </a:p>
        </p:txBody>
      </p:sp>
    </p:spTree>
    <p:extLst>
      <p:ext uri="{BB962C8B-B14F-4D97-AF65-F5344CB8AC3E}">
        <p14:creationId xmlns:p14="http://schemas.microsoft.com/office/powerpoint/2010/main" val="333717130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323528" y="116632"/>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(CẤP HUYỆN)</a:t>
            </a:r>
            <a:endParaRPr lang="en-US" sz="2400" b="1" dirty="0">
              <a:solidFill>
                <a:schemeClr val="tx2"/>
              </a:solidFill>
              <a:latin typeface="Times New Roman" pitchFamily="18" charset="0"/>
              <a:cs typeface="Times New Roman" pitchFamily="18" charset="0"/>
            </a:endParaRPr>
          </a:p>
          <a:p>
            <a:pPr algn="ctr"/>
            <a:r>
              <a:rPr lang="en-US" sz="2400" b="1" dirty="0">
                <a:solidFill>
                  <a:srgbClr val="0000FF"/>
                </a:solidFill>
                <a:latin typeface="Times New Roman" pitchFamily="18" charset="0"/>
                <a:cs typeface="Times New Roman" pitchFamily="18" charset="0"/>
              </a:rPr>
              <a:t>GIẤP PHÉP </a:t>
            </a:r>
            <a:r>
              <a:rPr lang="en-US" sz="2400" b="1">
                <a:solidFill>
                  <a:srgbClr val="0000FF"/>
                </a:solidFill>
                <a:latin typeface="Times New Roman" pitchFamily="18" charset="0"/>
                <a:cs typeface="Times New Roman" pitchFamily="18" charset="0"/>
              </a:rPr>
              <a:t>MÔI TRƯỜNG</a:t>
            </a:r>
            <a:endParaRPr lang="en-US" sz="2400" b="1" dirty="0">
              <a:solidFill>
                <a:srgbClr val="0000FF"/>
              </a:solidFill>
              <a:latin typeface="Times New Roman" pitchFamily="18" charset="0"/>
              <a:cs typeface="Times New Roman" pitchFamily="18" charset="0"/>
            </a:endParaRPr>
          </a:p>
        </p:txBody>
      </p:sp>
      <p:sp>
        <p:nvSpPr>
          <p:cNvPr id="2" name="Rectangle 1"/>
          <p:cNvSpPr/>
          <p:nvPr/>
        </p:nvSpPr>
        <p:spPr>
          <a:xfrm>
            <a:off x="431540" y="1124744"/>
            <a:ext cx="8280920" cy="4832092"/>
          </a:xfrm>
          <a:prstGeom prst="rect">
            <a:avLst/>
          </a:prstGeom>
        </p:spPr>
        <p:txBody>
          <a:bodyPr wrap="square">
            <a:spAutoFit/>
          </a:bodyPr>
          <a:lstStyle/>
          <a:p>
            <a:pPr algn="just"/>
            <a:r>
              <a:rPr lang="vi-VN" sz="2200" b="1" i="1">
                <a:latin typeface="Times New Roman" pitchFamily="18" charset="0"/>
                <a:cs typeface="Times New Roman" pitchFamily="18" charset="0"/>
              </a:rPr>
              <a:t>i) Tên các mẫu đơn</a:t>
            </a:r>
            <a:endParaRPr lang="vi-VN" sz="2200">
              <a:latin typeface="Times New Roman" pitchFamily="18" charset="0"/>
              <a:cs typeface="Times New Roman" pitchFamily="18" charset="0"/>
            </a:endParaRPr>
          </a:p>
          <a:p>
            <a:pPr algn="just"/>
            <a:r>
              <a:rPr lang="vi-VN" sz="2200">
                <a:latin typeface="Times New Roman" pitchFamily="18" charset="0"/>
                <a:cs typeface="Times New Roman" pitchFamily="18" charset="0"/>
              </a:rPr>
              <a:t>	- </a:t>
            </a:r>
            <a:r>
              <a:rPr lang="en-US" sz="2200" i="1">
                <a:latin typeface="Times New Roman" pitchFamily="18" charset="0"/>
                <a:cs typeface="Times New Roman" pitchFamily="18" charset="0"/>
              </a:rPr>
              <a:t>Mẫu 01:</a:t>
            </a:r>
            <a:r>
              <a:rPr lang="en-US" sz="2200">
                <a:latin typeface="Times New Roman" pitchFamily="18" charset="0"/>
                <a:cs typeface="Times New Roman" pitchFamily="18" charset="0"/>
              </a:rPr>
              <a:t> </a:t>
            </a:r>
            <a:r>
              <a:rPr lang="vi-VN" sz="2200">
                <a:latin typeface="Times New Roman" pitchFamily="18" charset="0"/>
                <a:cs typeface="Times New Roman" pitchFamily="18" charset="0"/>
              </a:rPr>
              <a:t>Báo cáo đề xuất cấp giấy phép môi trường của dự án đầu tư đã có quyết định phê duyệt kết quả thẩm định báo cáo đánh giá tác động môi trường trước khi đi vào vận hành thử nghiệm </a:t>
            </a:r>
            <a:r>
              <a:rPr lang="en-US" sz="2200" i="1">
                <a:latin typeface="Times New Roman" pitchFamily="18" charset="0"/>
                <a:cs typeface="Times New Roman" pitchFamily="18" charset="0"/>
              </a:rPr>
              <a:t>(</a:t>
            </a:r>
            <a:r>
              <a:rPr lang="vi-VN" sz="2200" i="1">
                <a:latin typeface="Times New Roman" pitchFamily="18" charset="0"/>
                <a:cs typeface="Times New Roman" pitchFamily="18" charset="0"/>
              </a:rPr>
              <a:t>mẫu</a:t>
            </a:r>
            <a:r>
              <a:rPr lang="en-US" sz="2200" i="1">
                <a:latin typeface="Times New Roman" pitchFamily="18" charset="0"/>
                <a:cs typeface="Times New Roman" pitchFamily="18" charset="0"/>
              </a:rPr>
              <a:t> quy định</a:t>
            </a:r>
            <a:r>
              <a:rPr lang="vi-VN" sz="2200" i="1">
                <a:latin typeface="Times New Roman" pitchFamily="18" charset="0"/>
                <a:cs typeface="Times New Roman" pitchFamily="18" charset="0"/>
              </a:rPr>
              <a:t> tại Phụ lục VIII ban hành kèm theo Nghị định số 08/2022/NĐ-CP</a:t>
            </a:r>
            <a:r>
              <a:rPr lang="en-US" sz="2200" i="1">
                <a:latin typeface="Times New Roman" pitchFamily="18" charset="0"/>
                <a:cs typeface="Times New Roman" pitchFamily="18" charset="0"/>
              </a:rPr>
              <a:t>)</a:t>
            </a:r>
            <a:r>
              <a:rPr lang="vi-VN" sz="2200" i="1">
                <a:latin typeface="Times New Roman" pitchFamily="18" charset="0"/>
                <a:cs typeface="Times New Roman" pitchFamily="18" charset="0"/>
              </a:rPr>
              <a:t>.</a:t>
            </a:r>
            <a:endParaRPr lang="vi-VN" sz="2200">
              <a:latin typeface="Times New Roman" pitchFamily="18" charset="0"/>
              <a:cs typeface="Times New Roman" pitchFamily="18" charset="0"/>
            </a:endParaRPr>
          </a:p>
          <a:p>
            <a:pPr algn="just"/>
            <a:r>
              <a:rPr lang="vi-VN" sz="2200">
                <a:latin typeface="Times New Roman" pitchFamily="18" charset="0"/>
                <a:cs typeface="Times New Roman" pitchFamily="18" charset="0"/>
              </a:rPr>
              <a:t>	- </a:t>
            </a:r>
            <a:r>
              <a:rPr lang="en-US" sz="2200" i="1">
                <a:latin typeface="Times New Roman" pitchFamily="18" charset="0"/>
                <a:cs typeface="Times New Roman" pitchFamily="18" charset="0"/>
              </a:rPr>
              <a:t>Mẫu 02:</a:t>
            </a:r>
            <a:r>
              <a:rPr lang="en-US" sz="2200">
                <a:latin typeface="Times New Roman" pitchFamily="18" charset="0"/>
                <a:cs typeface="Times New Roman" pitchFamily="18" charset="0"/>
              </a:rPr>
              <a:t> </a:t>
            </a:r>
            <a:r>
              <a:rPr lang="vi-VN" sz="2200">
                <a:latin typeface="Times New Roman" pitchFamily="18" charset="0"/>
                <a:cs typeface="Times New Roman" pitchFamily="18" charset="0"/>
              </a:rPr>
              <a:t>Báo cáo đề xuất cấp giấy phép môi trường của dự án đầu tư nhóm II không thuộc đối tượng phải thực hiện đánh giá tác động môi trường </a:t>
            </a:r>
            <a:r>
              <a:rPr lang="en-US" sz="2200" i="1">
                <a:latin typeface="Times New Roman" pitchFamily="18" charset="0"/>
                <a:cs typeface="Times New Roman" pitchFamily="18" charset="0"/>
              </a:rPr>
              <a:t>(</a:t>
            </a:r>
            <a:r>
              <a:rPr lang="vi-VN" sz="2200" i="1">
                <a:latin typeface="Times New Roman" pitchFamily="18" charset="0"/>
                <a:cs typeface="Times New Roman" pitchFamily="18" charset="0"/>
              </a:rPr>
              <a:t>mẫu </a:t>
            </a:r>
            <a:r>
              <a:rPr lang="en-US" sz="2200" i="1">
                <a:latin typeface="Times New Roman" pitchFamily="18" charset="0"/>
                <a:cs typeface="Times New Roman" pitchFamily="18" charset="0"/>
              </a:rPr>
              <a:t>quy định </a:t>
            </a:r>
            <a:r>
              <a:rPr lang="vi-VN" sz="2200" i="1">
                <a:latin typeface="Times New Roman" pitchFamily="18" charset="0"/>
                <a:cs typeface="Times New Roman" pitchFamily="18" charset="0"/>
              </a:rPr>
              <a:t>tại Phụ lục IX ban hành kèm theo Nghị định số 08/2022/NĐ-CP</a:t>
            </a:r>
            <a:r>
              <a:rPr lang="en-US" sz="2200" i="1">
                <a:latin typeface="Times New Roman" pitchFamily="18" charset="0"/>
                <a:cs typeface="Times New Roman" pitchFamily="18" charset="0"/>
              </a:rPr>
              <a:t>)</a:t>
            </a:r>
            <a:r>
              <a:rPr lang="vi-VN" sz="2200" i="1">
                <a:latin typeface="Times New Roman" pitchFamily="18" charset="0"/>
                <a:cs typeface="Times New Roman" pitchFamily="18" charset="0"/>
              </a:rPr>
              <a:t>.</a:t>
            </a:r>
            <a:endParaRPr lang="vi-VN" sz="2200">
              <a:latin typeface="Times New Roman" pitchFamily="18" charset="0"/>
              <a:cs typeface="Times New Roman" pitchFamily="18" charset="0"/>
            </a:endParaRPr>
          </a:p>
          <a:p>
            <a:pPr algn="just"/>
            <a:r>
              <a:rPr lang="vi-VN" sz="2200">
                <a:latin typeface="Times New Roman" pitchFamily="18" charset="0"/>
                <a:cs typeface="Times New Roman" pitchFamily="18" charset="0"/>
              </a:rPr>
              <a:t>	- </a:t>
            </a:r>
            <a:r>
              <a:rPr lang="en-US" sz="2200" i="1">
                <a:latin typeface="Times New Roman" pitchFamily="18" charset="0"/>
                <a:cs typeface="Times New Roman" pitchFamily="18" charset="0"/>
              </a:rPr>
              <a:t>Mẫu 03:</a:t>
            </a:r>
            <a:r>
              <a:rPr lang="en-US" sz="2200">
                <a:latin typeface="Times New Roman" pitchFamily="18" charset="0"/>
                <a:cs typeface="Times New Roman" pitchFamily="18" charset="0"/>
              </a:rPr>
              <a:t> </a:t>
            </a:r>
            <a:r>
              <a:rPr lang="vi-VN" sz="2200">
                <a:latin typeface="Times New Roman" pitchFamily="18" charset="0"/>
                <a:cs typeface="Times New Roman" pitchFamily="18" charset="0"/>
              </a:rPr>
              <a:t>Báo cáo đề xuất cấp giấy phép môi trường của cơ sở, khu sản xuất, kinh doanh, dịch vụ tập trung, cụm công nghiệp đang hoạt động có tiêu chí về môi trường tương đương với dự án nhóm I hoặc nhóm II </a:t>
            </a:r>
            <a:r>
              <a:rPr lang="en-US" sz="2200" i="1">
                <a:latin typeface="Times New Roman" pitchFamily="18" charset="0"/>
                <a:cs typeface="Times New Roman" pitchFamily="18" charset="0"/>
              </a:rPr>
              <a:t>(</a:t>
            </a:r>
            <a:r>
              <a:rPr lang="vi-VN" sz="2200" i="1">
                <a:latin typeface="Times New Roman" pitchFamily="18" charset="0"/>
                <a:cs typeface="Times New Roman" pitchFamily="18" charset="0"/>
              </a:rPr>
              <a:t>mẫu </a:t>
            </a:r>
            <a:r>
              <a:rPr lang="en-US" sz="2200" i="1">
                <a:latin typeface="Times New Roman" pitchFamily="18" charset="0"/>
                <a:cs typeface="Times New Roman" pitchFamily="18" charset="0"/>
              </a:rPr>
              <a:t>quy định </a:t>
            </a:r>
            <a:r>
              <a:rPr lang="vi-VN" sz="2200" i="1">
                <a:latin typeface="Times New Roman" pitchFamily="18" charset="0"/>
                <a:cs typeface="Times New Roman" pitchFamily="18" charset="0"/>
              </a:rPr>
              <a:t>tại Phụ lục X ban hành kèm theo Nghị định số 08/2022/NĐ-CP</a:t>
            </a:r>
            <a:r>
              <a:rPr lang="en-US" sz="2200" i="1">
                <a:latin typeface="Times New Roman" pitchFamily="18" charset="0"/>
                <a:cs typeface="Times New Roman" pitchFamily="18" charset="0"/>
              </a:rPr>
              <a:t>)</a:t>
            </a:r>
            <a:r>
              <a:rPr lang="vi-VN" sz="2200" i="1">
                <a:latin typeface="Times New Roman" pitchFamily="18" charset="0"/>
                <a:cs typeface="Times New Roman" pitchFamily="18" charset="0"/>
              </a:rPr>
              <a:t>.</a:t>
            </a:r>
            <a:endParaRPr lang="vi-VN" sz="2200">
              <a:latin typeface="Times New Roman" pitchFamily="18" charset="0"/>
              <a:cs typeface="Times New Roman" pitchFamily="18" charset="0"/>
            </a:endParaRPr>
          </a:p>
        </p:txBody>
      </p:sp>
    </p:spTree>
    <p:extLst>
      <p:ext uri="{BB962C8B-B14F-4D97-AF65-F5344CB8AC3E}">
        <p14:creationId xmlns:p14="http://schemas.microsoft.com/office/powerpoint/2010/main" val="2742973896"/>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323528" y="116632"/>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(CẤP HUYỆN)</a:t>
            </a:r>
            <a:endParaRPr lang="en-US" sz="2400" b="1" dirty="0">
              <a:solidFill>
                <a:schemeClr val="tx2"/>
              </a:solidFill>
              <a:latin typeface="Times New Roman" pitchFamily="18" charset="0"/>
              <a:cs typeface="Times New Roman" pitchFamily="18" charset="0"/>
            </a:endParaRPr>
          </a:p>
          <a:p>
            <a:pPr algn="ctr"/>
            <a:r>
              <a:rPr lang="en-US" sz="2400" b="1" dirty="0">
                <a:solidFill>
                  <a:srgbClr val="0000FF"/>
                </a:solidFill>
                <a:latin typeface="Times New Roman" pitchFamily="18" charset="0"/>
                <a:cs typeface="Times New Roman" pitchFamily="18" charset="0"/>
              </a:rPr>
              <a:t>GIẤP PHÉP </a:t>
            </a:r>
            <a:r>
              <a:rPr lang="en-US" sz="2400" b="1">
                <a:solidFill>
                  <a:srgbClr val="0000FF"/>
                </a:solidFill>
                <a:latin typeface="Times New Roman" pitchFamily="18" charset="0"/>
                <a:cs typeface="Times New Roman" pitchFamily="18" charset="0"/>
              </a:rPr>
              <a:t>MÔI TRƯỜNG</a:t>
            </a:r>
            <a:endParaRPr lang="en-US" sz="2400" b="1" dirty="0">
              <a:solidFill>
                <a:srgbClr val="0000FF"/>
              </a:solidFill>
              <a:latin typeface="Times New Roman" pitchFamily="18" charset="0"/>
              <a:cs typeface="Times New Roman" pitchFamily="18" charset="0"/>
            </a:endParaRPr>
          </a:p>
        </p:txBody>
      </p:sp>
      <p:sp>
        <p:nvSpPr>
          <p:cNvPr id="2" name="Rectangle 1"/>
          <p:cNvSpPr/>
          <p:nvPr/>
        </p:nvSpPr>
        <p:spPr>
          <a:xfrm>
            <a:off x="611560" y="1124744"/>
            <a:ext cx="8064896" cy="4832092"/>
          </a:xfrm>
          <a:prstGeom prst="rect">
            <a:avLst/>
          </a:prstGeom>
        </p:spPr>
        <p:txBody>
          <a:bodyPr wrap="square">
            <a:spAutoFit/>
          </a:bodyPr>
          <a:lstStyle/>
          <a:p>
            <a:pPr algn="just"/>
            <a:r>
              <a:rPr lang="vi-VN" sz="2800">
                <a:latin typeface="Times New Roman" pitchFamily="18" charset="0"/>
                <a:cs typeface="Times New Roman" pitchFamily="18" charset="0"/>
              </a:rPr>
              <a:t>- </a:t>
            </a:r>
            <a:r>
              <a:rPr lang="en-US" sz="2800" i="1">
                <a:latin typeface="Times New Roman" pitchFamily="18" charset="0"/>
                <a:cs typeface="Times New Roman" pitchFamily="18" charset="0"/>
              </a:rPr>
              <a:t>Mẫu 04:</a:t>
            </a:r>
            <a:r>
              <a:rPr lang="en-US" sz="2800">
                <a:latin typeface="Times New Roman" pitchFamily="18" charset="0"/>
                <a:cs typeface="Times New Roman" pitchFamily="18" charset="0"/>
              </a:rPr>
              <a:t> </a:t>
            </a:r>
            <a:r>
              <a:rPr lang="vi-VN" sz="2800">
                <a:latin typeface="Times New Roman" pitchFamily="18" charset="0"/>
                <a:cs typeface="Times New Roman" pitchFamily="18" charset="0"/>
              </a:rPr>
              <a:t>Báo cáo đề xuất cấp giấy phép môi trường của dự án đầu tư nhóm III </a:t>
            </a:r>
            <a:r>
              <a:rPr lang="en-US" sz="2800" i="1">
                <a:latin typeface="Times New Roman" pitchFamily="18" charset="0"/>
                <a:cs typeface="Times New Roman" pitchFamily="18" charset="0"/>
              </a:rPr>
              <a:t>(</a:t>
            </a:r>
            <a:r>
              <a:rPr lang="vi-VN" sz="2800" i="1">
                <a:latin typeface="Times New Roman" pitchFamily="18" charset="0"/>
                <a:cs typeface="Times New Roman" pitchFamily="18" charset="0"/>
              </a:rPr>
              <a:t>mẫu </a:t>
            </a:r>
            <a:r>
              <a:rPr lang="en-US" sz="2800" i="1">
                <a:latin typeface="Times New Roman" pitchFamily="18" charset="0"/>
                <a:cs typeface="Times New Roman" pitchFamily="18" charset="0"/>
              </a:rPr>
              <a:t>quy định </a:t>
            </a:r>
            <a:r>
              <a:rPr lang="vi-VN" sz="2800" i="1">
                <a:latin typeface="Times New Roman" pitchFamily="18" charset="0"/>
                <a:cs typeface="Times New Roman" pitchFamily="18" charset="0"/>
              </a:rPr>
              <a:t>tại Phụ lục XI ban hành kèm theo Nghị định số 08/2022/NĐ-CP</a:t>
            </a:r>
            <a:r>
              <a:rPr lang="en-US" sz="2800" i="1">
                <a:latin typeface="Times New Roman" pitchFamily="18" charset="0"/>
                <a:cs typeface="Times New Roman" pitchFamily="18" charset="0"/>
              </a:rPr>
              <a:t>)</a:t>
            </a:r>
            <a:r>
              <a:rPr lang="vi-VN" sz="2800" i="1">
                <a:latin typeface="Times New Roman" pitchFamily="18" charset="0"/>
                <a:cs typeface="Times New Roman" pitchFamily="18" charset="0"/>
              </a:rPr>
              <a:t>.</a:t>
            </a:r>
            <a:endParaRPr lang="vi-VN" sz="2800">
              <a:latin typeface="Times New Roman" pitchFamily="18" charset="0"/>
              <a:cs typeface="Times New Roman" pitchFamily="18" charset="0"/>
            </a:endParaRPr>
          </a:p>
          <a:p>
            <a:pPr algn="just"/>
            <a:r>
              <a:rPr lang="vi-VN" sz="2800">
                <a:latin typeface="Times New Roman" pitchFamily="18" charset="0"/>
                <a:cs typeface="Times New Roman" pitchFamily="18" charset="0"/>
              </a:rPr>
              <a:t>- </a:t>
            </a:r>
            <a:r>
              <a:rPr lang="en-US" sz="2800" i="1">
                <a:latin typeface="Times New Roman" pitchFamily="18" charset="0"/>
                <a:cs typeface="Times New Roman" pitchFamily="18" charset="0"/>
              </a:rPr>
              <a:t>Mẫu 05:</a:t>
            </a:r>
            <a:r>
              <a:rPr lang="en-US" sz="2800">
                <a:latin typeface="Times New Roman" pitchFamily="18" charset="0"/>
                <a:cs typeface="Times New Roman" pitchFamily="18" charset="0"/>
              </a:rPr>
              <a:t> </a:t>
            </a:r>
            <a:r>
              <a:rPr lang="vi-VN" sz="2800">
                <a:latin typeface="Times New Roman" pitchFamily="18" charset="0"/>
                <a:cs typeface="Times New Roman" pitchFamily="18" charset="0"/>
              </a:rPr>
              <a:t>Báo cáo đề xuất cấp giấy phép môi trường của cơ sở đang hoạt động có tiêu chí về môi trường tương đương với dự án nhóm III </a:t>
            </a:r>
            <a:r>
              <a:rPr lang="en-US" sz="2800" i="1">
                <a:latin typeface="Times New Roman" pitchFamily="18" charset="0"/>
                <a:cs typeface="Times New Roman" pitchFamily="18" charset="0"/>
              </a:rPr>
              <a:t>(</a:t>
            </a:r>
            <a:r>
              <a:rPr lang="vi-VN" sz="2800" i="1">
                <a:latin typeface="Times New Roman" pitchFamily="18" charset="0"/>
                <a:cs typeface="Times New Roman" pitchFamily="18" charset="0"/>
              </a:rPr>
              <a:t>mẫu </a:t>
            </a:r>
            <a:r>
              <a:rPr lang="en-US" sz="2800" i="1">
                <a:latin typeface="Times New Roman" pitchFamily="18" charset="0"/>
                <a:cs typeface="Times New Roman" pitchFamily="18" charset="0"/>
              </a:rPr>
              <a:t>quy định </a:t>
            </a:r>
            <a:r>
              <a:rPr lang="vi-VN" sz="2800" i="1">
                <a:latin typeface="Times New Roman" pitchFamily="18" charset="0"/>
                <a:cs typeface="Times New Roman" pitchFamily="18" charset="0"/>
              </a:rPr>
              <a:t>tại Phụ lục XII ban hành kèm theo Nghị định số 08/2022/NĐ-CP</a:t>
            </a:r>
            <a:r>
              <a:rPr lang="en-US" sz="2800" i="1">
                <a:latin typeface="Times New Roman" pitchFamily="18" charset="0"/>
                <a:cs typeface="Times New Roman" pitchFamily="18" charset="0"/>
              </a:rPr>
              <a:t>)</a:t>
            </a:r>
            <a:r>
              <a:rPr lang="vi-VN" sz="2800" i="1">
                <a:latin typeface="Times New Roman" pitchFamily="18" charset="0"/>
                <a:cs typeface="Times New Roman" pitchFamily="18" charset="0"/>
              </a:rPr>
              <a:t>.</a:t>
            </a:r>
            <a:endParaRPr lang="vi-VN" sz="2800">
              <a:latin typeface="Times New Roman" pitchFamily="18" charset="0"/>
              <a:cs typeface="Times New Roman" pitchFamily="18" charset="0"/>
            </a:endParaRPr>
          </a:p>
          <a:p>
            <a:pPr algn="just"/>
            <a:r>
              <a:rPr lang="vi-VN" sz="2800">
                <a:latin typeface="Times New Roman" pitchFamily="18" charset="0"/>
                <a:cs typeface="Times New Roman" pitchFamily="18" charset="0"/>
              </a:rPr>
              <a:t>- </a:t>
            </a:r>
            <a:r>
              <a:rPr lang="en-US" sz="2800" i="1">
                <a:latin typeface="Times New Roman" pitchFamily="18" charset="0"/>
                <a:cs typeface="Times New Roman" pitchFamily="18" charset="0"/>
              </a:rPr>
              <a:t>Mẫu 06:</a:t>
            </a:r>
            <a:r>
              <a:rPr lang="en-US" sz="2800">
                <a:latin typeface="Times New Roman" pitchFamily="18" charset="0"/>
                <a:cs typeface="Times New Roman" pitchFamily="18" charset="0"/>
              </a:rPr>
              <a:t> </a:t>
            </a:r>
            <a:r>
              <a:rPr lang="vi-VN" sz="2800">
                <a:latin typeface="Times New Roman" pitchFamily="18" charset="0"/>
                <a:cs typeface="Times New Roman" pitchFamily="18" charset="0"/>
              </a:rPr>
              <a:t>Văn bản đề nghị cấp giấy phép môi trường của dự án đầu tư, cơ sở </a:t>
            </a:r>
            <a:r>
              <a:rPr lang="en-US" sz="2800" i="1">
                <a:latin typeface="Times New Roman" pitchFamily="18" charset="0"/>
                <a:cs typeface="Times New Roman" pitchFamily="18" charset="0"/>
              </a:rPr>
              <a:t>(</a:t>
            </a:r>
            <a:r>
              <a:rPr lang="vi-VN" sz="2800" i="1">
                <a:latin typeface="Times New Roman" pitchFamily="18" charset="0"/>
                <a:cs typeface="Times New Roman" pitchFamily="18" charset="0"/>
              </a:rPr>
              <a:t>mẫu </a:t>
            </a:r>
            <a:r>
              <a:rPr lang="en-US" sz="2800" i="1">
                <a:latin typeface="Times New Roman" pitchFamily="18" charset="0"/>
                <a:cs typeface="Times New Roman" pitchFamily="18" charset="0"/>
              </a:rPr>
              <a:t>quy định </a:t>
            </a:r>
            <a:r>
              <a:rPr lang="vi-VN" sz="2800" i="1">
                <a:latin typeface="Times New Roman" pitchFamily="18" charset="0"/>
                <a:cs typeface="Times New Roman" pitchFamily="18" charset="0"/>
              </a:rPr>
              <a:t>tại Phụ lục XIII ban hành kèm theo Nghị định số 08/2022/NĐ-CP</a:t>
            </a:r>
            <a:r>
              <a:rPr lang="en-US" sz="2800" i="1">
                <a:latin typeface="Times New Roman" pitchFamily="18" charset="0"/>
                <a:cs typeface="Times New Roman" pitchFamily="18" charset="0"/>
              </a:rPr>
              <a:t>)</a:t>
            </a:r>
            <a:r>
              <a:rPr lang="vi-VN" sz="2800" i="1">
                <a:latin typeface="Times New Roman" pitchFamily="18" charset="0"/>
                <a:cs typeface="Times New Roman" pitchFamily="18" charset="0"/>
              </a:rPr>
              <a:t>.</a:t>
            </a:r>
            <a:endParaRPr lang="vi-VN" sz="2800">
              <a:latin typeface="Times New Roman" pitchFamily="18" charset="0"/>
              <a:cs typeface="Times New Roman" pitchFamily="18" charset="0"/>
            </a:endParaRPr>
          </a:p>
        </p:txBody>
      </p:sp>
    </p:spTree>
    <p:extLst>
      <p:ext uri="{BB962C8B-B14F-4D97-AF65-F5344CB8AC3E}">
        <p14:creationId xmlns:p14="http://schemas.microsoft.com/office/powerpoint/2010/main" val="65575635"/>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4"/>
          <p:cNvSpPr txBox="1"/>
          <p:nvPr/>
        </p:nvSpPr>
        <p:spPr>
          <a:xfrm>
            <a:off x="755576" y="836712"/>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HÀNH CHÍNH (CẤP HUYỆN)</a:t>
            </a:r>
            <a:endParaRPr lang="en-US" sz="2400" b="1" dirty="0">
              <a:solidFill>
                <a:schemeClr val="tx2"/>
              </a:solidFill>
              <a:latin typeface="Times New Roman" pitchFamily="18" charset="0"/>
              <a:cs typeface="Times New Roman" pitchFamily="18" charset="0"/>
            </a:endParaRPr>
          </a:p>
          <a:p>
            <a:pPr algn="ctr"/>
            <a:r>
              <a:rPr lang="en-US" sz="2400" b="1" dirty="0">
                <a:solidFill>
                  <a:srgbClr val="0000FF"/>
                </a:solidFill>
                <a:latin typeface="Times New Roman" pitchFamily="18" charset="0"/>
                <a:cs typeface="Times New Roman" pitchFamily="18" charset="0"/>
              </a:rPr>
              <a:t>GIẤP PHÉP MÔI TRƯỜNG</a:t>
            </a:r>
          </a:p>
        </p:txBody>
      </p:sp>
      <p:sp>
        <p:nvSpPr>
          <p:cNvPr id="2" name="Rectangle 1"/>
          <p:cNvSpPr/>
          <p:nvPr/>
        </p:nvSpPr>
        <p:spPr>
          <a:xfrm>
            <a:off x="611560" y="2564904"/>
            <a:ext cx="8280920" cy="3416320"/>
          </a:xfrm>
          <a:prstGeom prst="rect">
            <a:avLst/>
          </a:prstGeom>
        </p:spPr>
        <p:txBody>
          <a:bodyPr wrap="square">
            <a:spAutoFit/>
          </a:bodyPr>
          <a:lstStyle/>
          <a:p>
            <a:pPr algn="just"/>
            <a:r>
              <a:rPr lang="vi-VN" sz="2400" b="1" i="1" dirty="0">
                <a:latin typeface="Times New Roman" pitchFamily="18" charset="0"/>
                <a:cs typeface="Times New Roman" pitchFamily="18" charset="0"/>
              </a:rPr>
              <a:t>k) Yêu cầu điều kiện thực hiện thủ tục hành chính</a:t>
            </a:r>
            <a:r>
              <a:rPr lang="en-US" sz="2400" b="1" i="1" dirty="0">
                <a:latin typeface="Times New Roman" pitchFamily="18" charset="0"/>
                <a:cs typeface="Times New Roman" pitchFamily="18" charset="0"/>
              </a:rPr>
              <a:t>: </a:t>
            </a:r>
            <a:endParaRPr lang="vi-VN" sz="2400" dirty="0">
              <a:latin typeface="Times New Roman" pitchFamily="18" charset="0"/>
              <a:cs typeface="Times New Roman" pitchFamily="18" charset="0"/>
            </a:endParaRPr>
          </a:p>
          <a:p>
            <a:pPr algn="just"/>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Dự án đầu tư </a:t>
            </a:r>
            <a:r>
              <a:rPr lang="vi-VN" sz="2400" b="1" dirty="0">
                <a:solidFill>
                  <a:srgbClr val="FF0000"/>
                </a:solidFill>
                <a:latin typeface="Times New Roman" pitchFamily="18" charset="0"/>
                <a:cs typeface="Times New Roman" pitchFamily="18" charset="0"/>
              </a:rPr>
              <a:t>nhóm III</a:t>
            </a:r>
            <a:r>
              <a:rPr lang="vi-VN" sz="2400" dirty="0">
                <a:latin typeface="Times New Roman" pitchFamily="18" charset="0"/>
                <a:cs typeface="Times New Roman" pitchFamily="18" charset="0"/>
              </a:rPr>
              <a:t> có phát sinh nước thải, bụi, khí thải xả ra môi trường phải được xử lý hoặc phát sinh chất thải nguy hại phải được quản lý theo quy định về quản lý chất thải khi đi vào vận hành chính thức</a:t>
            </a:r>
            <a:r>
              <a:rPr lang="en-US" sz="2400" dirty="0">
                <a:latin typeface="Times New Roman" pitchFamily="18" charset="0"/>
                <a:cs typeface="Times New Roman" pitchFamily="18" charset="0"/>
              </a:rPr>
              <a:t>;</a:t>
            </a:r>
            <a:endParaRPr lang="vi-VN" sz="2400" dirty="0">
              <a:latin typeface="Times New Roman" pitchFamily="18" charset="0"/>
              <a:cs typeface="Times New Roman" pitchFamily="18" charset="0"/>
            </a:endParaRPr>
          </a:p>
          <a:p>
            <a:pPr algn="just"/>
            <a:r>
              <a:rPr lang="en-US" sz="2400" dirty="0">
                <a:latin typeface="Times New Roman" pitchFamily="18" charset="0"/>
                <a:cs typeface="Times New Roman" pitchFamily="18" charset="0"/>
              </a:rPr>
              <a:t>-</a:t>
            </a:r>
            <a:r>
              <a:rPr lang="vi-VN" sz="2400" dirty="0">
                <a:latin typeface="Times New Roman" pitchFamily="18" charset="0"/>
                <a:cs typeface="Times New Roman" pitchFamily="18" charset="0"/>
              </a:rPr>
              <a:t> Dự án đầu tư, cơ sở, khu sản xuất, kinh doanh, dịch vụ tập trung, cụm công nghiệp </a:t>
            </a:r>
            <a:r>
              <a:rPr lang="vi-VN" sz="2400" b="1" dirty="0">
                <a:solidFill>
                  <a:srgbClr val="FF0000"/>
                </a:solidFill>
                <a:latin typeface="Times New Roman" pitchFamily="18" charset="0"/>
                <a:cs typeface="Times New Roman" pitchFamily="18" charset="0"/>
              </a:rPr>
              <a:t>hoạt động </a:t>
            </a:r>
            <a:r>
              <a:rPr lang="vi-VN" sz="2400" dirty="0">
                <a:latin typeface="Times New Roman" pitchFamily="18" charset="0"/>
                <a:cs typeface="Times New Roman" pitchFamily="18" charset="0"/>
              </a:rPr>
              <a:t>trước ngày Luật </a:t>
            </a:r>
            <a:r>
              <a:rPr lang="en-US" sz="2400" dirty="0" err="1">
                <a:latin typeface="Times New Roman" pitchFamily="18" charset="0"/>
                <a:cs typeface="Times New Roman" pitchFamily="18" charset="0"/>
              </a:rPr>
              <a:t>Bảo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vê</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môi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trường</a:t>
            </a:r>
            <a:r>
              <a:rPr lang="en-US" sz="2400" dirty="0">
                <a:latin typeface="Times New Roman" pitchFamily="18" charset="0"/>
                <a:cs typeface="Times New Roman" pitchFamily="18" charset="0"/>
              </a:rPr>
              <a:t> 2020</a:t>
            </a:r>
            <a:r>
              <a:rPr lang="vi-VN" sz="2400" dirty="0">
                <a:latin typeface="Times New Roman" pitchFamily="18" charset="0"/>
                <a:cs typeface="Times New Roman" pitchFamily="18" charset="0"/>
              </a:rPr>
              <a:t> có hiệu lực thi hành có tiêu chí về môi trường như đối tượng </a:t>
            </a:r>
            <a:r>
              <a:rPr lang="en-US" sz="2400" dirty="0" err="1">
                <a:latin typeface="Times New Roman" pitchFamily="18" charset="0"/>
                <a:cs typeface="Times New Roman" pitchFamily="18" charset="0"/>
              </a:rPr>
              <a:t>nêu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trên</a:t>
            </a:r>
            <a:r>
              <a:rPr lang="en-US" sz="2400" dirty="0">
                <a:latin typeface="Times New Roman" pitchFamily="18" charset="0"/>
                <a:cs typeface="Times New Roman" pitchFamily="18" charset="0"/>
              </a:rPr>
              <a:t>.</a:t>
            </a:r>
            <a:endParaRPr lang="vi-VN" sz="2400" dirty="0">
              <a:latin typeface="Times New Roman" pitchFamily="18" charset="0"/>
              <a:cs typeface="Times New Roman" pitchFamily="18" charset="0"/>
            </a:endParaRPr>
          </a:p>
        </p:txBody>
      </p:sp>
    </p:spTree>
    <p:extLst>
      <p:ext uri="{BB962C8B-B14F-4D97-AF65-F5344CB8AC3E}">
        <p14:creationId xmlns:p14="http://schemas.microsoft.com/office/powerpoint/2010/main" val="1864722555"/>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4"/>
          <p:cNvSpPr txBox="1"/>
          <p:nvPr/>
        </p:nvSpPr>
        <p:spPr>
          <a:xfrm>
            <a:off x="323528" y="116632"/>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(CẤP HUYỆN)</a:t>
            </a:r>
            <a:endParaRPr lang="en-US" sz="2400" b="1" dirty="0">
              <a:solidFill>
                <a:schemeClr val="tx2"/>
              </a:solidFill>
              <a:latin typeface="Times New Roman" pitchFamily="18" charset="0"/>
              <a:cs typeface="Times New Roman" pitchFamily="18" charset="0"/>
            </a:endParaRPr>
          </a:p>
          <a:p>
            <a:pPr algn="ctr"/>
            <a:r>
              <a:rPr lang="en-US" sz="2400" b="1" dirty="0">
                <a:solidFill>
                  <a:srgbClr val="0000FF"/>
                </a:solidFill>
                <a:latin typeface="Times New Roman" pitchFamily="18" charset="0"/>
                <a:cs typeface="Times New Roman" pitchFamily="18" charset="0"/>
              </a:rPr>
              <a:t>GIẤP PHÉP </a:t>
            </a:r>
            <a:r>
              <a:rPr lang="en-US" sz="2400" b="1">
                <a:solidFill>
                  <a:srgbClr val="0000FF"/>
                </a:solidFill>
                <a:latin typeface="Times New Roman" pitchFamily="18" charset="0"/>
                <a:cs typeface="Times New Roman" pitchFamily="18" charset="0"/>
              </a:rPr>
              <a:t>MÔI TRƯỜNG</a:t>
            </a:r>
            <a:endParaRPr lang="en-US" sz="2400" b="1" dirty="0">
              <a:solidFill>
                <a:srgbClr val="0000FF"/>
              </a:solidFill>
              <a:latin typeface="Times New Roman" pitchFamily="18" charset="0"/>
              <a:cs typeface="Times New Roman" pitchFamily="18" charset="0"/>
            </a:endParaRPr>
          </a:p>
        </p:txBody>
      </p:sp>
      <p:sp>
        <p:nvSpPr>
          <p:cNvPr id="2" name="Rectangle 1"/>
          <p:cNvSpPr/>
          <p:nvPr/>
        </p:nvSpPr>
        <p:spPr>
          <a:xfrm>
            <a:off x="539552" y="1196752"/>
            <a:ext cx="8280920" cy="4401205"/>
          </a:xfrm>
          <a:prstGeom prst="rect">
            <a:avLst/>
          </a:prstGeom>
        </p:spPr>
        <p:txBody>
          <a:bodyPr wrap="square">
            <a:spAutoFit/>
          </a:bodyPr>
          <a:lstStyle/>
          <a:p>
            <a:pPr algn="just"/>
            <a:r>
              <a:rPr lang="en-US" sz="2800" b="1" i="1" dirty="0">
                <a:latin typeface="Times New Roman" pitchFamily="18" charset="0"/>
                <a:cs typeface="Times New Roman" pitchFamily="18" charset="0"/>
              </a:rPr>
              <a:t>l) </a:t>
            </a:r>
            <a:r>
              <a:rPr lang="vi-VN" sz="2800" b="1" i="1" dirty="0">
                <a:latin typeface="Times New Roman" pitchFamily="18" charset="0"/>
                <a:cs typeface="Times New Roman" pitchFamily="18" charset="0"/>
              </a:rPr>
              <a:t>Căn cứ pháp lý của thủ tục hành chính</a:t>
            </a:r>
            <a:endParaRPr lang="vi-VN" sz="2800" dirty="0">
              <a:latin typeface="Times New Roman" pitchFamily="18" charset="0"/>
              <a:cs typeface="Times New Roman" pitchFamily="18" charset="0"/>
            </a:endParaRPr>
          </a:p>
          <a:p>
            <a:pPr algn="just"/>
            <a:r>
              <a:rPr lang="vi-VN" sz="2800" dirty="0">
                <a:latin typeface="Times New Roman" pitchFamily="18" charset="0"/>
                <a:cs typeface="Times New Roman" pitchFamily="18" charset="0"/>
              </a:rPr>
              <a:t>- Luật </a:t>
            </a:r>
            <a:r>
              <a:rPr lang="en-US" sz="2800" dirty="0">
                <a:latin typeface="Times New Roman" pitchFamily="18" charset="0"/>
                <a:cs typeface="Times New Roman" pitchFamily="18" charset="0"/>
              </a:rPr>
              <a:t>B</a:t>
            </a:r>
            <a:r>
              <a:rPr lang="vi-VN" sz="2800" dirty="0">
                <a:latin typeface="Times New Roman" pitchFamily="18" charset="0"/>
                <a:cs typeface="Times New Roman" pitchFamily="18" charset="0"/>
              </a:rPr>
              <a:t>ảo vệ môi trường số </a:t>
            </a:r>
            <a:r>
              <a:rPr lang="en-US" sz="2800" dirty="0">
                <a:latin typeface="Times New Roman" pitchFamily="18" charset="0"/>
                <a:cs typeface="Times New Roman" pitchFamily="18" charset="0"/>
              </a:rPr>
              <a:t>72</a:t>
            </a:r>
            <a:r>
              <a:rPr lang="vi-VN" sz="2800" dirty="0">
                <a:latin typeface="Times New Roman" pitchFamily="18" charset="0"/>
                <a:cs typeface="Times New Roman" pitchFamily="18" charset="0"/>
              </a:rPr>
              <a:t>/20</a:t>
            </a:r>
            <a:r>
              <a:rPr lang="en-US" sz="2800" dirty="0">
                <a:latin typeface="Times New Roman" pitchFamily="18" charset="0"/>
                <a:cs typeface="Times New Roman" pitchFamily="18" charset="0"/>
              </a:rPr>
              <a:t>20</a:t>
            </a:r>
            <a:r>
              <a:rPr lang="vi-VN" sz="2800" dirty="0">
                <a:latin typeface="Times New Roman" pitchFamily="18" charset="0"/>
                <a:cs typeface="Times New Roman" pitchFamily="18" charset="0"/>
              </a:rPr>
              <a:t>/QH1</a:t>
            </a:r>
            <a:r>
              <a:rPr lang="en-US" sz="2800" dirty="0">
                <a:latin typeface="Times New Roman" pitchFamily="18" charset="0"/>
                <a:cs typeface="Times New Roman" pitchFamily="18" charset="0"/>
              </a:rPr>
              <a:t>4</a:t>
            </a:r>
            <a:r>
              <a:rPr lang="vi-VN" sz="2800" dirty="0">
                <a:latin typeface="Times New Roman" pitchFamily="18" charset="0"/>
                <a:cs typeface="Times New Roman" pitchFamily="18" charset="0"/>
              </a:rPr>
              <a:t> ngày </a:t>
            </a:r>
            <a:r>
              <a:rPr lang="en-US" sz="2800" dirty="0">
                <a:latin typeface="Times New Roman" pitchFamily="18" charset="0"/>
                <a:cs typeface="Times New Roman" pitchFamily="18" charset="0"/>
              </a:rPr>
              <a:t>17</a:t>
            </a:r>
            <a:r>
              <a:rPr lang="vi-VN" sz="2800" dirty="0">
                <a:latin typeface="Times New Roman" pitchFamily="18" charset="0"/>
                <a:cs typeface="Times New Roman" pitchFamily="18" charset="0"/>
              </a:rPr>
              <a:t> tháng </a:t>
            </a:r>
            <a:r>
              <a:rPr lang="en-US" sz="2800" dirty="0">
                <a:latin typeface="Times New Roman" pitchFamily="18" charset="0"/>
                <a:cs typeface="Times New Roman" pitchFamily="18" charset="0"/>
              </a:rPr>
              <a:t>11</a:t>
            </a:r>
            <a:r>
              <a:rPr lang="vi-VN" sz="2800" dirty="0">
                <a:latin typeface="Times New Roman" pitchFamily="18" charset="0"/>
                <a:cs typeface="Times New Roman" pitchFamily="18" charset="0"/>
              </a:rPr>
              <a:t> năm 20</a:t>
            </a:r>
            <a:r>
              <a:rPr lang="en-US" sz="2800" dirty="0">
                <a:latin typeface="Times New Roman" pitchFamily="18" charset="0"/>
                <a:cs typeface="Times New Roman" pitchFamily="18" charset="0"/>
              </a:rPr>
              <a:t>20;</a:t>
            </a:r>
            <a:endParaRPr lang="vi-VN" sz="2800" dirty="0">
              <a:latin typeface="Times New Roman" pitchFamily="18" charset="0"/>
              <a:cs typeface="Times New Roman" pitchFamily="18" charset="0"/>
            </a:endParaRPr>
          </a:p>
          <a:p>
            <a:pPr algn="just"/>
            <a:r>
              <a:rPr lang="vi-VN" sz="2800" dirty="0">
                <a:solidFill>
                  <a:srgbClr val="3399FF"/>
                </a:solidFill>
                <a:latin typeface="Times New Roman" pitchFamily="18" charset="0"/>
                <a:cs typeface="Times New Roman" pitchFamily="18" charset="0"/>
              </a:rPr>
              <a:t>- Nghị định số 08/2022/NĐ-CP ngày 10/01/2022 của Chính phủ quy định chi tiết một số điều của Luật Bảo vệ môi trường</a:t>
            </a:r>
            <a:r>
              <a:rPr lang="en-US" sz="2800" dirty="0">
                <a:solidFill>
                  <a:srgbClr val="3399FF"/>
                </a:solidFill>
                <a:latin typeface="Times New Roman" pitchFamily="18" charset="0"/>
                <a:cs typeface="Times New Roman" pitchFamily="18" charset="0"/>
              </a:rPr>
              <a:t>;</a:t>
            </a:r>
            <a:endParaRPr lang="vi-VN" sz="2800" dirty="0">
              <a:solidFill>
                <a:srgbClr val="3399FF"/>
              </a:solidFill>
              <a:latin typeface="Times New Roman" pitchFamily="18" charset="0"/>
              <a:cs typeface="Times New Roman" pitchFamily="18" charset="0"/>
            </a:endParaRPr>
          </a:p>
          <a:p>
            <a:pPr algn="just"/>
            <a:r>
              <a:rPr lang="vi-VN" sz="2800" dirty="0">
                <a:solidFill>
                  <a:srgbClr val="7030A0"/>
                </a:solidFill>
                <a:latin typeface="Times New Roman" pitchFamily="18" charset="0"/>
                <a:cs typeface="Times New Roman" pitchFamily="18" charset="0"/>
              </a:rPr>
              <a:t>- Thông tư số 02/2022/TT-BTNMT ngày 10 tháng 01 năm 2022 của Bộ trưởng Bộ Tài nguyên và Môi trường quy định chi tiết thi hành một số điều của Luật Bảo vệ môi trường.</a:t>
            </a:r>
          </a:p>
        </p:txBody>
      </p:sp>
    </p:spTree>
    <p:extLst>
      <p:ext uri="{BB962C8B-B14F-4D97-AF65-F5344CB8AC3E}">
        <p14:creationId xmlns:p14="http://schemas.microsoft.com/office/powerpoint/2010/main" val="3373201126"/>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7666" y="548680"/>
            <a:ext cx="8766334" cy="861774"/>
          </a:xfrm>
        </p:spPr>
        <p:txBody>
          <a:bodyPr/>
          <a:lstStyle/>
          <a:p>
            <a:pPr algn="ctr"/>
            <a:r>
              <a:rPr lang="en-GB" sz="2800" b="1" dirty="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PHÍ THẨM ĐỊNH THỦ TỤC HÀNH CHÍNH </a:t>
            </a:r>
            <a:br>
              <a:rPr lang="en-GB" sz="2800" b="1" dirty="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GB" sz="2800" b="1" dirty="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LĨNH VỰC MÔI TRƯỜNG</a:t>
            </a:r>
          </a:p>
        </p:txBody>
      </p:sp>
      <p:grpSp>
        <p:nvGrpSpPr>
          <p:cNvPr id="8" name="Group 7">
            <a:extLst>
              <a:ext uri="{FF2B5EF4-FFF2-40B4-BE49-F238E27FC236}">
                <a16:creationId xmlns:a16="http://schemas.microsoft.com/office/drawing/2014/main" xmlns="" id="{CDC5A1F6-4A1C-443C-B658-79A2979F7359}"/>
              </a:ext>
            </a:extLst>
          </p:cNvPr>
          <p:cNvGrpSpPr/>
          <p:nvPr/>
        </p:nvGrpSpPr>
        <p:grpSpPr>
          <a:xfrm>
            <a:off x="1580753" y="3645024"/>
            <a:ext cx="6411818" cy="2355726"/>
            <a:chOff x="1580753" y="3645024"/>
            <a:chExt cx="6411818" cy="2355726"/>
          </a:xfrm>
        </p:grpSpPr>
        <p:pic>
          <p:nvPicPr>
            <p:cNvPr id="7" name="Picture 6">
              <a:extLst>
                <a:ext uri="{FF2B5EF4-FFF2-40B4-BE49-F238E27FC236}">
                  <a16:creationId xmlns:a16="http://schemas.microsoft.com/office/drawing/2014/main" xmlns="" id="{42E64827-F1C5-4C29-81E4-71AF55F897FB}"/>
                </a:ext>
              </a:extLst>
            </p:cNvPr>
            <p:cNvPicPr>
              <a:picLocks noChangeAspect="1"/>
            </p:cNvPicPr>
            <p:nvPr/>
          </p:nvPicPr>
          <p:blipFill>
            <a:blip r:embed="rId2"/>
            <a:stretch>
              <a:fillRect/>
            </a:stretch>
          </p:blipFill>
          <p:spPr>
            <a:xfrm>
              <a:off x="4060642" y="3789040"/>
              <a:ext cx="3931929" cy="2211710"/>
            </a:xfrm>
            <a:prstGeom prst="rect">
              <a:avLst/>
            </a:prstGeom>
            <a:solidFill>
              <a:srgbClr val="FFFFFF">
                <a:shade val="85000"/>
              </a:srgbClr>
            </a:solidFill>
            <a:ln w="190500" cap="sq">
              <a:solidFill>
                <a:srgbClr val="66FF33"/>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 name="Picture 2">
              <a:extLst>
                <a:ext uri="{FF2B5EF4-FFF2-40B4-BE49-F238E27FC236}">
                  <a16:creationId xmlns:a16="http://schemas.microsoft.com/office/drawing/2014/main" xmlns="" id="{61F2C0D3-2EEF-4E2E-80CF-3F84B6B0FB69}"/>
                </a:ext>
              </a:extLst>
            </p:cNvPr>
            <p:cNvPicPr>
              <a:picLocks noChangeAspect="1"/>
            </p:cNvPicPr>
            <p:nvPr/>
          </p:nvPicPr>
          <p:blipFill>
            <a:blip r:embed="rId3"/>
            <a:stretch>
              <a:fillRect/>
            </a:stretch>
          </p:blipFill>
          <p:spPr>
            <a:xfrm>
              <a:off x="1580753" y="3645024"/>
              <a:ext cx="3063255" cy="2016224"/>
            </a:xfrm>
            <a:prstGeom prst="rect">
              <a:avLst/>
            </a:prstGeom>
            <a:ln w="57150" cap="sq">
              <a:solidFill>
                <a:srgbClr val="FFFF00"/>
              </a:solidFill>
              <a:prstDash val="sysDot"/>
            </a:ln>
            <a:scene3d>
              <a:camera prst="isometricOffAxis1Right"/>
              <a:lightRig rig="threePt" dir="t"/>
            </a:scene3d>
          </p:spPr>
        </p:pic>
      </p:grpSp>
      <p:sp>
        <p:nvSpPr>
          <p:cNvPr id="5" name="TextBox 4">
            <a:extLst>
              <a:ext uri="{FF2B5EF4-FFF2-40B4-BE49-F238E27FC236}">
                <a16:creationId xmlns:a16="http://schemas.microsoft.com/office/drawing/2014/main" xmlns="" id="{F33FD376-3086-4F01-93A3-EF1C34ED6D1F}"/>
              </a:ext>
            </a:extLst>
          </p:cNvPr>
          <p:cNvSpPr txBox="1"/>
          <p:nvPr/>
        </p:nvSpPr>
        <p:spPr>
          <a:xfrm>
            <a:off x="198154" y="1628800"/>
            <a:ext cx="8766334" cy="1815882"/>
          </a:xfrm>
          <a:prstGeom prst="rect">
            <a:avLst/>
          </a:prstGeom>
          <a:noFill/>
        </p:spPr>
        <p:txBody>
          <a:bodyPr wrap="square">
            <a:spAutoFit/>
          </a:bodyPr>
          <a:lstStyle/>
          <a:p>
            <a:pPr algn="ctr"/>
            <a:r>
              <a:rPr lang="vi-VN" sz="2800" b="1" i="0" u="none" strike="noStrike" dirty="0">
                <a:solidFill>
                  <a:srgbClr val="FF0066"/>
                </a:solidFill>
                <a:effectLst/>
                <a:latin typeface="Times New Roman" panose="02020603050405020304" pitchFamily="18" charset="0"/>
                <a:cs typeface="Times New Roman" panose="02020603050405020304" pitchFamily="18" charset="0"/>
              </a:rPr>
              <a:t>NGHỊ QUYẾT</a:t>
            </a:r>
            <a:r>
              <a:rPr lang="en-US" sz="2800" b="1" i="0" u="none" strike="noStrike" dirty="0">
                <a:solidFill>
                  <a:srgbClr val="FF0066"/>
                </a:solidFill>
                <a:effectLst/>
                <a:latin typeface="Times New Roman" panose="02020603050405020304" pitchFamily="18" charset="0"/>
                <a:cs typeface="Times New Roman" panose="02020603050405020304" pitchFamily="18" charset="0"/>
              </a:rPr>
              <a:t> SỐ 21/2021/NQ-HĐND</a:t>
            </a:r>
          </a:p>
          <a:p>
            <a:pPr algn="ctr"/>
            <a:r>
              <a:rPr lang="en-US" sz="2800" b="1" i="0" u="none" strike="noStrike" dirty="0">
                <a:solidFill>
                  <a:srgbClr val="FF0066"/>
                </a:solidFill>
                <a:effectLst/>
                <a:latin typeface="Times New Roman" panose="02020603050405020304" pitchFamily="18" charset="0"/>
                <a:cs typeface="Times New Roman" panose="02020603050405020304" pitchFamily="18" charset="0"/>
              </a:rPr>
              <a:t> NGÀY 09/12/2021 CỦA HĐND TỈNH </a:t>
            </a:r>
            <a:r>
              <a:rPr lang="vi-VN" sz="2800" b="1" i="0" u="none" strike="noStrike" dirty="0">
                <a:solidFill>
                  <a:srgbClr val="FF0066"/>
                </a:solidFill>
                <a:effectLst/>
                <a:latin typeface="Times New Roman" panose="02020603050405020304" pitchFamily="18" charset="0"/>
                <a:cs typeface="Times New Roman" panose="02020603050405020304" pitchFamily="18" charset="0"/>
              </a:rPr>
              <a:t>QUY ĐỊNH CÁC LOẠI PHÍ THUỘC LĨNH VỰC MÔI TRƯỜNG</a:t>
            </a:r>
            <a:endParaRPr lang="en-US" sz="2800" b="1" i="0" u="none" strike="noStrike" dirty="0">
              <a:solidFill>
                <a:srgbClr val="FF0066"/>
              </a:solidFill>
              <a:effectLst/>
              <a:latin typeface="Times New Roman" panose="02020603050405020304" pitchFamily="18" charset="0"/>
              <a:cs typeface="Times New Roman" panose="02020603050405020304" pitchFamily="18" charset="0"/>
            </a:endParaRPr>
          </a:p>
          <a:p>
            <a:pPr algn="ctr"/>
            <a:r>
              <a:rPr lang="vi-VN" sz="2800" b="1" i="0" u="none" strike="noStrike" dirty="0">
                <a:solidFill>
                  <a:srgbClr val="FF0066"/>
                </a:solidFill>
                <a:effectLst/>
                <a:latin typeface="Times New Roman" panose="02020603050405020304" pitchFamily="18" charset="0"/>
                <a:cs typeface="Times New Roman" panose="02020603050405020304" pitchFamily="18" charset="0"/>
              </a:rPr>
              <a:t> TRÊN ĐỊA BÀN TỈNH TRÀ VINH</a:t>
            </a:r>
            <a:endParaRPr lang="vi-VN" sz="2800" b="1" i="0" dirty="0">
              <a:solidFill>
                <a:srgbClr val="FF0066"/>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969978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384"/>
            <a:ext cx="9144000" cy="6381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a:extLst>
              <a:ext uri="{FF2B5EF4-FFF2-40B4-BE49-F238E27FC236}">
                <a16:creationId xmlns:a16="http://schemas.microsoft.com/office/drawing/2014/main" xmlns="" id="{DA5E9D53-CC2B-41FD-A642-909098EC29DD}"/>
              </a:ext>
            </a:extLst>
          </p:cNvPr>
          <p:cNvPicPr>
            <a:picLocks noChangeAspect="1"/>
          </p:cNvPicPr>
          <p:nvPr/>
        </p:nvPicPr>
        <p:blipFill>
          <a:blip r:embed="rId3"/>
          <a:stretch>
            <a:fillRect/>
          </a:stretch>
        </p:blipFill>
        <p:spPr>
          <a:xfrm>
            <a:off x="1979712" y="5742219"/>
            <a:ext cx="1755800" cy="1223448"/>
          </a:xfrm>
          <a:prstGeom prst="rect">
            <a:avLst/>
          </a:prstGeom>
        </p:spPr>
      </p:pic>
    </p:spTree>
    <p:extLst>
      <p:ext uri="{BB962C8B-B14F-4D97-AF65-F5344CB8AC3E}">
        <p14:creationId xmlns:p14="http://schemas.microsoft.com/office/powerpoint/2010/main" val="3316176288"/>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F57EEBAB-F259-4F2F-8395-F0A77DCB6A13}"/>
              </a:ext>
            </a:extLst>
          </p:cNvPr>
          <p:cNvSpPr txBox="1"/>
          <p:nvPr/>
        </p:nvSpPr>
        <p:spPr>
          <a:xfrm>
            <a:off x="1115616" y="208060"/>
            <a:ext cx="6480720" cy="523220"/>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vi-VN" sz="2800" b="1" i="0" u="none" strike="noStrike" dirty="0">
                <a:solidFill>
                  <a:srgbClr val="FF0066"/>
                </a:solidFill>
                <a:effectLst/>
                <a:latin typeface="Times New Roman" panose="02020603050405020304" pitchFamily="18" charset="0"/>
                <a:cs typeface="Times New Roman" panose="02020603050405020304" pitchFamily="18" charset="0"/>
              </a:rPr>
              <a:t>NGHỊ QUYẾT</a:t>
            </a:r>
            <a:r>
              <a:rPr lang="en-US" sz="2800" b="1" i="0" u="none" strike="noStrike" dirty="0">
                <a:solidFill>
                  <a:srgbClr val="FF0066"/>
                </a:solidFill>
                <a:effectLst/>
                <a:latin typeface="Times New Roman" panose="02020603050405020304" pitchFamily="18" charset="0"/>
                <a:cs typeface="Times New Roman" panose="02020603050405020304" pitchFamily="18" charset="0"/>
              </a:rPr>
              <a:t> SỐ 21/2021/NQ-HĐND </a:t>
            </a:r>
            <a:endParaRPr lang="vi-VN" sz="2800" b="1" i="0" dirty="0">
              <a:solidFill>
                <a:srgbClr val="FF0066"/>
              </a:solidFill>
              <a:effectLst/>
              <a:latin typeface="Times New Roman" panose="02020603050405020304" pitchFamily="18" charset="0"/>
              <a:cs typeface="Times New Roman" panose="02020603050405020304" pitchFamily="18" charset="0"/>
            </a:endParaRPr>
          </a:p>
        </p:txBody>
      </p:sp>
      <p:graphicFrame>
        <p:nvGraphicFramePr>
          <p:cNvPr id="11" name="Diagram 10">
            <a:extLst>
              <a:ext uri="{FF2B5EF4-FFF2-40B4-BE49-F238E27FC236}">
                <a16:creationId xmlns:a16="http://schemas.microsoft.com/office/drawing/2014/main" xmlns="" id="{412A235D-1F1A-40BB-9A5C-3B3B51C431B2}"/>
              </a:ext>
            </a:extLst>
          </p:cNvPr>
          <p:cNvGraphicFramePr/>
          <p:nvPr>
            <p:extLst>
              <p:ext uri="{D42A27DB-BD31-4B8C-83A1-F6EECF244321}">
                <p14:modId xmlns:p14="http://schemas.microsoft.com/office/powerpoint/2010/main" val="3167460661"/>
              </p:ext>
            </p:extLst>
          </p:nvPr>
        </p:nvGraphicFramePr>
        <p:xfrm>
          <a:off x="-1116632" y="567844"/>
          <a:ext cx="6048672" cy="52374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9" name="TextBox 18">
            <a:extLst>
              <a:ext uri="{FF2B5EF4-FFF2-40B4-BE49-F238E27FC236}">
                <a16:creationId xmlns:a16="http://schemas.microsoft.com/office/drawing/2014/main" xmlns="" id="{D5E20A93-3E3E-4960-A0CE-0317D2BD950D}"/>
              </a:ext>
            </a:extLst>
          </p:cNvPr>
          <p:cNvSpPr txBox="1"/>
          <p:nvPr/>
        </p:nvSpPr>
        <p:spPr>
          <a:xfrm>
            <a:off x="4369644" y="1120676"/>
            <a:ext cx="4660056" cy="2308324"/>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5400000" scaled="1"/>
            <a:tileRect/>
          </a:gradFill>
          <a:ln>
            <a:solidFill>
              <a:srgbClr val="FFCC00"/>
            </a:solidFill>
          </a:ln>
          <a:effectLst>
            <a:glow rad="63500">
              <a:schemeClr val="accent3">
                <a:satMod val="175000"/>
                <a:alpha val="40000"/>
              </a:schemeClr>
            </a:glow>
          </a:effectLst>
        </p:spPr>
        <p:txBody>
          <a:bodyPr wrap="square">
            <a:spAutoFit/>
          </a:bodyPr>
          <a:lstStyle/>
          <a:p>
            <a:pPr algn="just"/>
            <a:r>
              <a:rPr lang="en-US" sz="2400" b="0" i="0" strike="noStrike" dirty="0">
                <a:solidFill>
                  <a:srgbClr val="FF0066"/>
                </a:solidFill>
                <a:effectLst/>
                <a:latin typeface="Times New Roman" panose="02020603050405020304" pitchFamily="18" charset="0"/>
                <a:cs typeface="Times New Roman" panose="02020603050405020304" pitchFamily="18" charset="0"/>
              </a:rPr>
              <a:t>K</a:t>
            </a:r>
            <a:r>
              <a:rPr lang="vi-VN" sz="2400" b="0" i="0" strike="noStrike" dirty="0">
                <a:solidFill>
                  <a:srgbClr val="FF0066"/>
                </a:solidFill>
                <a:effectLst/>
                <a:latin typeface="Times New Roman" panose="02020603050405020304" pitchFamily="18" charset="0"/>
                <a:cs typeface="Times New Roman" panose="02020603050405020304" pitchFamily="18" charset="0"/>
              </a:rPr>
              <a:t>hoản 1 và khoản 2 Điều 1 Nghị quyết số</a:t>
            </a:r>
            <a:r>
              <a:rPr lang="en-US" sz="2400" b="0" i="0" strike="noStrike" dirty="0">
                <a:solidFill>
                  <a:srgbClr val="FF0066"/>
                </a:solidFill>
                <a:effectLst/>
                <a:latin typeface="Times New Roman" panose="02020603050405020304" pitchFamily="18" charset="0"/>
                <a:cs typeface="Times New Roman" panose="02020603050405020304" pitchFamily="18" charset="0"/>
              </a:rPr>
              <a:t> </a:t>
            </a:r>
            <a:r>
              <a:rPr lang="en-US" sz="2400" b="1" i="0" u="sng" strike="noStrike" dirty="0">
                <a:solidFill>
                  <a:srgbClr val="FF0066"/>
                </a:solidFill>
                <a:effectLst/>
                <a:latin typeface="Times New Roman" panose="02020603050405020304" pitchFamily="18" charset="0"/>
                <a:cs typeface="Times New Roman" panose="02020603050405020304" pitchFamily="18" charset="0"/>
              </a:rPr>
              <a:t>05/2020/NQ-HĐND</a:t>
            </a:r>
            <a:r>
              <a:rPr lang="vi-VN" sz="2400" b="1" i="0" u="sng" strike="noStrike" dirty="0">
                <a:solidFill>
                  <a:srgbClr val="FF0066"/>
                </a:solidFill>
                <a:effectLst/>
                <a:latin typeface="Times New Roman" panose="02020603050405020304" pitchFamily="18" charset="0"/>
                <a:cs typeface="Times New Roman" panose="02020603050405020304" pitchFamily="18" charset="0"/>
              </a:rPr>
              <a:t> </a:t>
            </a:r>
            <a:r>
              <a:rPr lang="vi-VN" sz="2400" b="0" i="0" dirty="0">
                <a:solidFill>
                  <a:srgbClr val="FF0066"/>
                </a:solidFill>
                <a:effectLst/>
                <a:latin typeface="Times New Roman" panose="02020603050405020304" pitchFamily="18" charset="0"/>
                <a:cs typeface="Times New Roman" panose="02020603050405020304" pitchFamily="18" charset="0"/>
              </a:rPr>
              <a:t>ngày </a:t>
            </a:r>
            <a:r>
              <a:rPr lang="en-US" sz="2400" b="0" i="0" dirty="0">
                <a:solidFill>
                  <a:srgbClr val="FF0066"/>
                </a:solidFill>
                <a:effectLst/>
                <a:latin typeface="Times New Roman" panose="02020603050405020304" pitchFamily="18" charset="0"/>
                <a:cs typeface="Times New Roman" panose="02020603050405020304" pitchFamily="18" charset="0"/>
              </a:rPr>
              <a:t>17/7/2020 </a:t>
            </a:r>
            <a:r>
              <a:rPr lang="vi-VN" sz="2400" b="0" i="0" dirty="0">
                <a:solidFill>
                  <a:srgbClr val="FF0066"/>
                </a:solidFill>
                <a:effectLst/>
                <a:latin typeface="Times New Roman" panose="02020603050405020304" pitchFamily="18" charset="0"/>
                <a:cs typeface="Times New Roman" panose="02020603050405020304" pitchFamily="18" charset="0"/>
              </a:rPr>
              <a:t>của </a:t>
            </a:r>
            <a:r>
              <a:rPr lang="en-US" sz="2400" dirty="0">
                <a:solidFill>
                  <a:srgbClr val="FF0066"/>
                </a:solidFill>
                <a:latin typeface="Times New Roman" panose="02020603050405020304" pitchFamily="18" charset="0"/>
                <a:cs typeface="Times New Roman" panose="02020603050405020304" pitchFamily="18" charset="0"/>
              </a:rPr>
              <a:t>HĐND </a:t>
            </a:r>
            <a:r>
              <a:rPr lang="vi-VN" sz="2400" b="0" i="0" dirty="0">
                <a:solidFill>
                  <a:srgbClr val="FF0066"/>
                </a:solidFill>
                <a:effectLst/>
                <a:latin typeface="Times New Roman" panose="02020603050405020304" pitchFamily="18" charset="0"/>
                <a:cs typeface="Times New Roman" panose="02020603050405020304" pitchFamily="18" charset="0"/>
              </a:rPr>
              <a:t>tỉnh quy định các loại phí thuộc lĩnh vực tài nguyên và môi trường trên địa bàn tỉnh Trà</a:t>
            </a:r>
            <a:r>
              <a:rPr lang="en-US" sz="2400" b="0" i="0" dirty="0">
                <a:solidFill>
                  <a:srgbClr val="FF0066"/>
                </a:solidFill>
                <a:effectLst/>
                <a:latin typeface="Times New Roman" panose="02020603050405020304" pitchFamily="18" charset="0"/>
                <a:cs typeface="Times New Roman" panose="02020603050405020304" pitchFamily="18" charset="0"/>
              </a:rPr>
              <a:t> Vinh</a:t>
            </a:r>
            <a:endParaRPr lang="en-US" sz="2400" dirty="0">
              <a:solidFill>
                <a:srgbClr val="FF0066"/>
              </a:solidFill>
              <a:latin typeface="Times New Roman" panose="02020603050405020304" pitchFamily="18" charset="0"/>
              <a:cs typeface="Times New Roman" panose="02020603050405020304" pitchFamily="18" charset="0"/>
            </a:endParaRPr>
          </a:p>
        </p:txBody>
      </p:sp>
      <p:sp>
        <p:nvSpPr>
          <p:cNvPr id="21" name="TextBox 20">
            <a:extLst>
              <a:ext uri="{FF2B5EF4-FFF2-40B4-BE49-F238E27FC236}">
                <a16:creationId xmlns:a16="http://schemas.microsoft.com/office/drawing/2014/main" xmlns="" id="{889C9DB8-30CA-43A8-A557-D6D0F6724BAD}"/>
              </a:ext>
            </a:extLst>
          </p:cNvPr>
          <p:cNvSpPr txBox="1"/>
          <p:nvPr/>
        </p:nvSpPr>
        <p:spPr>
          <a:xfrm>
            <a:off x="4355976" y="3717032"/>
            <a:ext cx="4660056" cy="1938992"/>
          </a:xfrm>
          <a:prstGeom prst="rect">
            <a:avLst/>
          </a:prstGeom>
          <a:gradFill flip="none" rotWithShape="1">
            <a:gsLst>
              <a:gs pos="0">
                <a:srgbClr val="99FF33">
                  <a:tint val="66000"/>
                  <a:satMod val="160000"/>
                </a:srgbClr>
              </a:gs>
              <a:gs pos="50000">
                <a:srgbClr val="99FF33">
                  <a:tint val="44500"/>
                  <a:satMod val="160000"/>
                </a:srgbClr>
              </a:gs>
              <a:gs pos="100000">
                <a:srgbClr val="99FF33">
                  <a:tint val="23500"/>
                  <a:satMod val="160000"/>
                </a:srgbClr>
              </a:gs>
            </a:gsLst>
            <a:path path="circle">
              <a:fillToRect l="50000" t="50000" r="50000" b="50000"/>
            </a:path>
            <a:tileRect/>
          </a:gradFill>
          <a:ln>
            <a:solidFill>
              <a:srgbClr val="00B050"/>
            </a:solidFill>
          </a:ln>
          <a:effectLst>
            <a:glow rad="228600">
              <a:schemeClr val="accent3">
                <a:satMod val="175000"/>
                <a:alpha val="40000"/>
              </a:schemeClr>
            </a:glow>
          </a:effectLst>
        </p:spPr>
        <p:txBody>
          <a:bodyPr wrap="square">
            <a:spAutoFit/>
          </a:bodyPr>
          <a:lstStyle/>
          <a:p>
            <a:pPr algn="just"/>
            <a:r>
              <a:rPr lang="en-US" sz="2400" b="0" i="0" dirty="0">
                <a:solidFill>
                  <a:srgbClr val="FF0066"/>
                </a:solidFill>
                <a:effectLst/>
                <a:latin typeface="Times New Roman" panose="02020603050405020304" pitchFamily="18" charset="0"/>
                <a:cs typeface="Times New Roman" panose="02020603050405020304" pitchFamily="18" charset="0"/>
              </a:rPr>
              <a:t>K</a:t>
            </a:r>
            <a:r>
              <a:rPr lang="vi-VN" sz="2400" b="0" i="0" dirty="0">
                <a:solidFill>
                  <a:srgbClr val="FF0066"/>
                </a:solidFill>
                <a:effectLst/>
                <a:latin typeface="Times New Roman" panose="02020603050405020304" pitchFamily="18" charset="0"/>
                <a:cs typeface="Times New Roman" panose="02020603050405020304" pitchFamily="18" charset="0"/>
              </a:rPr>
              <a:t>hoản 1 và khoản 2 Điều 1 Nghị quyết số </a:t>
            </a:r>
            <a:r>
              <a:rPr lang="vi-VN" sz="2400" b="1" i="0" u="none" strike="noStrike" dirty="0">
                <a:solidFill>
                  <a:srgbClr val="FF0066"/>
                </a:solidFill>
                <a:effectLst/>
                <a:latin typeface="Times New Roman" panose="02020603050405020304" pitchFamily="18" charset="0"/>
                <a:cs typeface="Times New Roman" panose="02020603050405020304" pitchFamily="18" charset="0"/>
                <a:hlinkClick r:id="rId7" tooltip="Nghị quyết 09/2021/NQ-HĐND">
                  <a:extLst>
                    <a:ext uri="{A12FA001-AC4F-418D-AE19-62706E023703}">
                      <ahyp:hlinkClr xmlns:ahyp="http://schemas.microsoft.com/office/drawing/2018/hyperlinkcolor" xmlns="" val="tx"/>
                    </a:ext>
                  </a:extLst>
                </a:hlinkClick>
              </a:rPr>
              <a:t>09/2021/NQ-HĐND</a:t>
            </a:r>
            <a:r>
              <a:rPr lang="vi-VN" sz="2400" b="1" i="0" dirty="0">
                <a:solidFill>
                  <a:srgbClr val="FF0066"/>
                </a:solidFill>
                <a:effectLst/>
                <a:latin typeface="Times New Roman" panose="02020603050405020304" pitchFamily="18" charset="0"/>
                <a:cs typeface="Times New Roman" panose="02020603050405020304" pitchFamily="18" charset="0"/>
              </a:rPr>
              <a:t> </a:t>
            </a:r>
            <a:r>
              <a:rPr lang="vi-VN" sz="2400" b="0" i="0" dirty="0">
                <a:solidFill>
                  <a:srgbClr val="FF0066"/>
                </a:solidFill>
                <a:effectLst/>
                <a:latin typeface="Times New Roman" panose="02020603050405020304" pitchFamily="18" charset="0"/>
                <a:cs typeface="Times New Roman" panose="02020603050405020304" pitchFamily="18" charset="0"/>
              </a:rPr>
              <a:t>ngày </a:t>
            </a:r>
            <a:r>
              <a:rPr lang="en-US" sz="2400" b="0" i="0" dirty="0">
                <a:solidFill>
                  <a:srgbClr val="FF0066"/>
                </a:solidFill>
                <a:effectLst/>
                <a:latin typeface="Times New Roman" panose="02020603050405020304" pitchFamily="18" charset="0"/>
                <a:cs typeface="Times New Roman" panose="02020603050405020304" pitchFamily="18" charset="0"/>
              </a:rPr>
              <a:t>29/6/2021 </a:t>
            </a:r>
            <a:r>
              <a:rPr lang="vi-VN" sz="2400" b="0" i="0" dirty="0">
                <a:solidFill>
                  <a:srgbClr val="FF0066"/>
                </a:solidFill>
                <a:effectLst/>
                <a:latin typeface="Times New Roman" panose="02020603050405020304" pitchFamily="18" charset="0"/>
                <a:cs typeface="Times New Roman" panose="02020603050405020304" pitchFamily="18" charset="0"/>
              </a:rPr>
              <a:t>của </a:t>
            </a:r>
            <a:r>
              <a:rPr lang="en-US" sz="2400" b="0" i="0" dirty="0">
                <a:solidFill>
                  <a:srgbClr val="FF0066"/>
                </a:solidFill>
                <a:effectLst/>
                <a:latin typeface="Times New Roman" panose="02020603050405020304" pitchFamily="18" charset="0"/>
                <a:cs typeface="Times New Roman" panose="02020603050405020304" pitchFamily="18" charset="0"/>
              </a:rPr>
              <a:t>HĐND </a:t>
            </a:r>
            <a:r>
              <a:rPr lang="vi-VN" sz="2400" b="0" i="0" dirty="0">
                <a:solidFill>
                  <a:srgbClr val="FF0066"/>
                </a:solidFill>
                <a:effectLst/>
                <a:latin typeface="Times New Roman" panose="02020603050405020304" pitchFamily="18" charset="0"/>
                <a:cs typeface="Times New Roman" panose="02020603050405020304" pitchFamily="18" charset="0"/>
              </a:rPr>
              <a:t>tỉnh Trà Vinh sửa đổi, bổ sung </a:t>
            </a:r>
            <a:r>
              <a:rPr lang="en-US" sz="2400" b="0" i="0" dirty="0">
                <a:solidFill>
                  <a:srgbClr val="FF0066"/>
                </a:solidFill>
                <a:effectLst/>
                <a:latin typeface="Times New Roman" panose="02020603050405020304" pitchFamily="18" charset="0"/>
                <a:cs typeface="Times New Roman" panose="02020603050405020304" pitchFamily="18" charset="0"/>
              </a:rPr>
              <a:t>01</a:t>
            </a:r>
            <a:r>
              <a:rPr lang="vi-VN" sz="2400" b="0" i="0" dirty="0">
                <a:solidFill>
                  <a:srgbClr val="FF0066"/>
                </a:solidFill>
                <a:effectLst/>
                <a:latin typeface="Times New Roman" panose="02020603050405020304" pitchFamily="18" charset="0"/>
                <a:cs typeface="Times New Roman" panose="02020603050405020304" pitchFamily="18" charset="0"/>
              </a:rPr>
              <a:t> số điều của Nghị quyết số </a:t>
            </a:r>
            <a:r>
              <a:rPr lang="en-US" sz="2400" i="0" strike="noStrike" dirty="0">
                <a:solidFill>
                  <a:srgbClr val="FF0066"/>
                </a:solidFill>
                <a:effectLst/>
                <a:latin typeface="Times New Roman" panose="02020603050405020304" pitchFamily="18" charset="0"/>
                <a:cs typeface="Times New Roman" panose="02020603050405020304" pitchFamily="18" charset="0"/>
              </a:rPr>
              <a:t>05/2020/NQ-HĐND</a:t>
            </a:r>
            <a:r>
              <a:rPr lang="vi-VN" sz="2400" i="0" strike="noStrike" dirty="0">
                <a:solidFill>
                  <a:srgbClr val="FF0066"/>
                </a:solidFill>
                <a:effectLst/>
                <a:latin typeface="Times New Roman" panose="02020603050405020304" pitchFamily="18" charset="0"/>
                <a:cs typeface="Times New Roman" panose="02020603050405020304" pitchFamily="18" charset="0"/>
              </a:rPr>
              <a:t> </a:t>
            </a:r>
            <a:endParaRPr lang="en-US" sz="2400" dirty="0">
              <a:solidFill>
                <a:srgbClr val="FF0066"/>
              </a:solidFill>
              <a:latin typeface="Times New Roman" panose="02020603050405020304" pitchFamily="18" charset="0"/>
              <a:cs typeface="Times New Roman" panose="02020603050405020304" pitchFamily="18" charset="0"/>
            </a:endParaRPr>
          </a:p>
        </p:txBody>
      </p:sp>
      <p:sp>
        <p:nvSpPr>
          <p:cNvPr id="23" name="Left Brace 22">
            <a:extLst>
              <a:ext uri="{FF2B5EF4-FFF2-40B4-BE49-F238E27FC236}">
                <a16:creationId xmlns:a16="http://schemas.microsoft.com/office/drawing/2014/main" xmlns="" id="{8435EE3F-8E3D-449D-88DC-7C0F5A2F3A49}"/>
              </a:ext>
            </a:extLst>
          </p:cNvPr>
          <p:cNvSpPr/>
          <p:nvPr/>
        </p:nvSpPr>
        <p:spPr>
          <a:xfrm>
            <a:off x="3779912" y="1844824"/>
            <a:ext cx="576064" cy="302433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Lightning Bolt 23">
            <a:extLst>
              <a:ext uri="{FF2B5EF4-FFF2-40B4-BE49-F238E27FC236}">
                <a16:creationId xmlns:a16="http://schemas.microsoft.com/office/drawing/2014/main" xmlns="" id="{ADE2FC0B-1B77-4466-8D06-D2DDBD54441E}"/>
              </a:ext>
            </a:extLst>
          </p:cNvPr>
          <p:cNvSpPr/>
          <p:nvPr/>
        </p:nvSpPr>
        <p:spPr>
          <a:xfrm rot="14823173">
            <a:off x="3088795" y="3544091"/>
            <a:ext cx="955948" cy="996536"/>
          </a:xfrm>
          <a:prstGeom prst="lightningBol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95436886"/>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9D372EA9-57C6-4346-944B-FD200E2CDF60}"/>
              </a:ext>
            </a:extLst>
          </p:cNvPr>
          <p:cNvSpPr txBox="1"/>
          <p:nvPr/>
        </p:nvSpPr>
        <p:spPr>
          <a:xfrm>
            <a:off x="1115616" y="116632"/>
            <a:ext cx="6480720" cy="523220"/>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vi-VN" sz="2800" b="1" i="0" u="none" strike="noStrike" dirty="0">
                <a:solidFill>
                  <a:srgbClr val="FF0066"/>
                </a:solidFill>
                <a:effectLst/>
                <a:latin typeface="Times New Roman" panose="02020603050405020304" pitchFamily="18" charset="0"/>
                <a:cs typeface="Times New Roman" panose="02020603050405020304" pitchFamily="18" charset="0"/>
              </a:rPr>
              <a:t>NGHỊ QUYẾT</a:t>
            </a:r>
            <a:r>
              <a:rPr lang="en-US" sz="2800" b="1" i="0" u="none" strike="noStrike" dirty="0">
                <a:solidFill>
                  <a:srgbClr val="FF0066"/>
                </a:solidFill>
                <a:effectLst/>
                <a:latin typeface="Times New Roman" panose="02020603050405020304" pitchFamily="18" charset="0"/>
                <a:cs typeface="Times New Roman" panose="02020603050405020304" pitchFamily="18" charset="0"/>
              </a:rPr>
              <a:t> SỐ 21/2021/NQ-HĐND </a:t>
            </a:r>
            <a:endParaRPr lang="vi-VN" sz="2800" b="1" i="0" dirty="0">
              <a:solidFill>
                <a:srgbClr val="FF0066"/>
              </a:solidFill>
              <a:effectLst/>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xmlns="" id="{46CB7F08-D9B1-49B7-81BA-67FD7F914683}"/>
              </a:ext>
            </a:extLst>
          </p:cNvPr>
          <p:cNvSpPr txBox="1"/>
          <p:nvPr/>
        </p:nvSpPr>
        <p:spPr>
          <a:xfrm>
            <a:off x="755576" y="692696"/>
            <a:ext cx="7272808" cy="954107"/>
          </a:xfrm>
          <a:prstGeom prst="rect">
            <a:avLst/>
          </a:prstGeom>
          <a:noFill/>
        </p:spPr>
        <p:txBody>
          <a:bodyPr wrap="square">
            <a:spAutoFit/>
          </a:bodyPr>
          <a:lstStyle/>
          <a:p>
            <a:pPr algn="ctr"/>
            <a:r>
              <a:rPr lang="vi-VN" sz="2800" b="0" i="0" u="none" strike="noStrike" dirty="0">
                <a:solidFill>
                  <a:srgbClr val="000000"/>
                </a:solidFill>
                <a:effectLst/>
                <a:latin typeface="Times New Roman" panose="02020603050405020304" pitchFamily="18" charset="0"/>
                <a:cs typeface="Times New Roman" panose="02020603050405020304" pitchFamily="18" charset="0"/>
              </a:rPr>
              <a:t>Quy định các loại phí thuộc lĩnh vực môi trường trên địa bàn tỉnh Trà Vinh</a:t>
            </a:r>
            <a:endParaRPr lang="en-US" sz="2800" dirty="0">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xmlns="" id="{5C8AE937-ABD7-4029-96B0-0A2E57D6B4EC}"/>
              </a:ext>
            </a:extLst>
          </p:cNvPr>
          <p:cNvSpPr txBox="1"/>
          <p:nvPr/>
        </p:nvSpPr>
        <p:spPr>
          <a:xfrm>
            <a:off x="467544" y="1772816"/>
            <a:ext cx="4176464" cy="83099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vi-VN" sz="2400" b="1" i="0" u="none" strike="noStrike" dirty="0">
                <a:solidFill>
                  <a:srgbClr val="000000"/>
                </a:solidFill>
                <a:effectLst/>
                <a:latin typeface="Times New Roman" panose="02020603050405020304" pitchFamily="18" charset="0"/>
                <a:cs typeface="Times New Roman" panose="02020603050405020304" pitchFamily="18" charset="0"/>
              </a:rPr>
              <a:t>1. Phí Thẩm định báo cáo đánh giá tác động môi trường</a:t>
            </a:r>
            <a:endParaRPr lang="en-US" sz="2400" b="1" dirty="0">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xmlns="" id="{4FC06176-B39D-4328-A8DB-6A1EFF47EBB2}"/>
              </a:ext>
            </a:extLst>
          </p:cNvPr>
          <p:cNvSpPr txBox="1"/>
          <p:nvPr/>
        </p:nvSpPr>
        <p:spPr>
          <a:xfrm>
            <a:off x="467544" y="2852936"/>
            <a:ext cx="4176464" cy="830997"/>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just"/>
            <a:r>
              <a:rPr lang="en-US" sz="2400" b="1" i="0" u="none" strike="noStrike" dirty="0">
                <a:solidFill>
                  <a:srgbClr val="000000"/>
                </a:solidFill>
                <a:effectLst/>
                <a:latin typeface="Times New Roman" panose="02020603050405020304" pitchFamily="18" charset="0"/>
                <a:cs typeface="Times New Roman" panose="02020603050405020304" pitchFamily="18" charset="0"/>
              </a:rPr>
              <a:t>2. </a:t>
            </a:r>
            <a:r>
              <a:rPr lang="vi-VN" sz="2400" b="1" i="0" u="none" strike="noStrike" dirty="0">
                <a:solidFill>
                  <a:srgbClr val="000000"/>
                </a:solidFill>
                <a:effectLst/>
                <a:latin typeface="Times New Roman" panose="02020603050405020304" pitchFamily="18" charset="0"/>
                <a:cs typeface="Times New Roman" panose="02020603050405020304" pitchFamily="18" charset="0"/>
              </a:rPr>
              <a:t>Phí Thẩm định phương án cải tạo, phục hồi môi trường</a:t>
            </a:r>
            <a:endParaRPr lang="en-US" sz="2400" b="1" dirty="0">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xmlns="" id="{A70EC597-2522-4827-9299-269F2F72D369}"/>
              </a:ext>
            </a:extLst>
          </p:cNvPr>
          <p:cNvSpPr txBox="1"/>
          <p:nvPr/>
        </p:nvSpPr>
        <p:spPr>
          <a:xfrm>
            <a:off x="462236" y="4249661"/>
            <a:ext cx="4202236" cy="120032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just"/>
            <a:r>
              <a:rPr lang="en-US" sz="2400" b="1" i="0" u="none" strike="noStrike" dirty="0">
                <a:solidFill>
                  <a:srgbClr val="000000"/>
                </a:solidFill>
                <a:effectLst/>
                <a:latin typeface="Times New Roman" panose="02020603050405020304" pitchFamily="18" charset="0"/>
                <a:cs typeface="Times New Roman" panose="02020603050405020304" pitchFamily="18" charset="0"/>
              </a:rPr>
              <a:t>3. </a:t>
            </a:r>
            <a:r>
              <a:rPr lang="vi-VN" sz="2400" b="1" i="0" u="none" strike="noStrike" dirty="0">
                <a:solidFill>
                  <a:srgbClr val="000000"/>
                </a:solidFill>
                <a:effectLst/>
                <a:latin typeface="Times New Roman" panose="02020603050405020304" pitchFamily="18" charset="0"/>
                <a:cs typeface="Times New Roman" panose="02020603050405020304" pitchFamily="18" charset="0"/>
              </a:rPr>
              <a:t>Phí thẩm định cấp, cấp lại, điều chỉnh giấy phép môi trường</a:t>
            </a:r>
            <a:endParaRPr lang="en-US" sz="2400" b="1"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xmlns="" id="{4AD9EA00-5AB4-40B9-A012-EBE9DCBBE6A0}"/>
              </a:ext>
            </a:extLst>
          </p:cNvPr>
          <p:cNvSpPr txBox="1"/>
          <p:nvPr/>
        </p:nvSpPr>
        <p:spPr>
          <a:xfrm>
            <a:off x="6779492" y="4017836"/>
            <a:ext cx="1786384" cy="46166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just"/>
            <a:r>
              <a:rPr lang="en-US" sz="2400" b="1" i="0" dirty="0">
                <a:solidFill>
                  <a:srgbClr val="000000"/>
                </a:solidFill>
                <a:effectLst/>
                <a:latin typeface="Times New Roman" panose="02020603050405020304" pitchFamily="18" charset="0"/>
                <a:cs typeface="Times New Roman" panose="02020603050405020304" pitchFamily="18" charset="0"/>
              </a:rPr>
              <a:t>CẤP TỈNH</a:t>
            </a:r>
            <a:endParaRPr lang="en-US" sz="2400" b="1" dirty="0">
              <a:latin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xmlns="" id="{C132D426-A022-464B-AE27-5D220BC2ED20}"/>
              </a:ext>
            </a:extLst>
          </p:cNvPr>
          <p:cNvSpPr txBox="1"/>
          <p:nvPr/>
        </p:nvSpPr>
        <p:spPr>
          <a:xfrm>
            <a:off x="6660232" y="5248898"/>
            <a:ext cx="2021532" cy="46166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n-US" sz="2400" b="1" i="0" dirty="0">
                <a:solidFill>
                  <a:srgbClr val="000000"/>
                </a:solidFill>
                <a:effectLst/>
                <a:latin typeface="Times New Roman" panose="02020603050405020304" pitchFamily="18" charset="0"/>
                <a:cs typeface="Times New Roman" panose="02020603050405020304" pitchFamily="18" charset="0"/>
              </a:rPr>
              <a:t>CẤP HUYỆN</a:t>
            </a:r>
            <a:endParaRPr lang="en-US" sz="2400" b="1" dirty="0">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xmlns="" id="{CE7DF3DE-D7AA-4FAA-82E8-00F3EEB5ED6F}"/>
              </a:ext>
            </a:extLst>
          </p:cNvPr>
          <p:cNvSpPr txBox="1"/>
          <p:nvPr/>
        </p:nvSpPr>
        <p:spPr>
          <a:xfrm>
            <a:off x="6790208" y="2516996"/>
            <a:ext cx="1814240" cy="46166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just"/>
            <a:r>
              <a:rPr lang="en-US" sz="2400" b="1" i="0" dirty="0">
                <a:solidFill>
                  <a:srgbClr val="000000"/>
                </a:solidFill>
                <a:effectLst/>
                <a:latin typeface="Times New Roman" panose="02020603050405020304" pitchFamily="18" charset="0"/>
                <a:cs typeface="Times New Roman" panose="02020603050405020304" pitchFamily="18" charset="0"/>
              </a:rPr>
              <a:t>CẤP TỈNH</a:t>
            </a:r>
            <a:endParaRPr lang="en-US" sz="2400" b="1" dirty="0">
              <a:latin typeface="Times New Roman" panose="02020603050405020304" pitchFamily="18" charset="0"/>
              <a:cs typeface="Times New Roman" panose="02020603050405020304" pitchFamily="18" charset="0"/>
            </a:endParaRPr>
          </a:p>
        </p:txBody>
      </p:sp>
      <p:cxnSp>
        <p:nvCxnSpPr>
          <p:cNvPr id="22" name="Connector: Elbow 21">
            <a:extLst>
              <a:ext uri="{FF2B5EF4-FFF2-40B4-BE49-F238E27FC236}">
                <a16:creationId xmlns:a16="http://schemas.microsoft.com/office/drawing/2014/main" xmlns="" id="{6623008E-EE63-4170-84F7-2E0AA4EE1576}"/>
              </a:ext>
            </a:extLst>
          </p:cNvPr>
          <p:cNvCxnSpPr>
            <a:cxnSpLocks/>
          </p:cNvCxnSpPr>
          <p:nvPr/>
        </p:nvCxnSpPr>
        <p:spPr>
          <a:xfrm>
            <a:off x="5137472" y="2152867"/>
            <a:ext cx="1522760" cy="594961"/>
          </a:xfrm>
          <a:prstGeom prst="bentConnector3">
            <a:avLst/>
          </a:prstGeom>
          <a:ln>
            <a:headEnd type="none" w="med" len="med"/>
            <a:tailEnd type="arrow" w="med" len="med"/>
          </a:ln>
        </p:spPr>
        <p:style>
          <a:lnRef idx="2">
            <a:schemeClr val="accent3"/>
          </a:lnRef>
          <a:fillRef idx="0">
            <a:schemeClr val="accent3"/>
          </a:fillRef>
          <a:effectRef idx="1">
            <a:schemeClr val="accent3"/>
          </a:effectRef>
          <a:fontRef idx="minor">
            <a:schemeClr val="tx1"/>
          </a:fontRef>
        </p:style>
      </p:cxnSp>
      <p:cxnSp>
        <p:nvCxnSpPr>
          <p:cNvPr id="25" name="Connector: Elbow 24">
            <a:extLst>
              <a:ext uri="{FF2B5EF4-FFF2-40B4-BE49-F238E27FC236}">
                <a16:creationId xmlns:a16="http://schemas.microsoft.com/office/drawing/2014/main" xmlns="" id="{A6DB74D0-455C-4548-BF3C-ADAC782D8CC3}"/>
              </a:ext>
            </a:extLst>
          </p:cNvPr>
          <p:cNvCxnSpPr/>
          <p:nvPr/>
        </p:nvCxnSpPr>
        <p:spPr>
          <a:xfrm flipV="1">
            <a:off x="5148064" y="2910089"/>
            <a:ext cx="1512168" cy="518911"/>
          </a:xfrm>
          <a:prstGeom prst="bentConnector3">
            <a:avLst/>
          </a:prstGeom>
          <a:ln>
            <a:headEnd type="none" w="med" len="med"/>
            <a:tailEnd type="arrow" w="med" len="med"/>
          </a:ln>
        </p:spPr>
        <p:style>
          <a:lnRef idx="2">
            <a:schemeClr val="accent5"/>
          </a:lnRef>
          <a:fillRef idx="0">
            <a:schemeClr val="accent5"/>
          </a:fillRef>
          <a:effectRef idx="1">
            <a:schemeClr val="accent5"/>
          </a:effectRef>
          <a:fontRef idx="minor">
            <a:schemeClr val="tx1"/>
          </a:fontRef>
        </p:style>
      </p:cxnSp>
      <p:sp>
        <p:nvSpPr>
          <p:cNvPr id="26" name="Arrow: Left-Up 25">
            <a:extLst>
              <a:ext uri="{FF2B5EF4-FFF2-40B4-BE49-F238E27FC236}">
                <a16:creationId xmlns:a16="http://schemas.microsoft.com/office/drawing/2014/main" xmlns="" id="{688AF6A7-5392-47C7-B969-49085E143D09}"/>
              </a:ext>
            </a:extLst>
          </p:cNvPr>
          <p:cNvSpPr/>
          <p:nvPr/>
        </p:nvSpPr>
        <p:spPr>
          <a:xfrm rot="8654010">
            <a:off x="5536276" y="4275658"/>
            <a:ext cx="1160172" cy="1209950"/>
          </a:xfrm>
          <a:prstGeom prst="leftUp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2656323304"/>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D2267064-E326-47FB-9D83-E0E99514F3D7}"/>
              </a:ext>
            </a:extLst>
          </p:cNvPr>
          <p:cNvSpPr txBox="1"/>
          <p:nvPr/>
        </p:nvSpPr>
        <p:spPr>
          <a:xfrm>
            <a:off x="611560" y="1077952"/>
            <a:ext cx="7560840" cy="1077218"/>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vi-VN" sz="3200" b="1" i="0" u="none" strike="noStrike" dirty="0">
                <a:solidFill>
                  <a:srgbClr val="0000FF"/>
                </a:solidFill>
                <a:effectLst/>
                <a:latin typeface="Times New Roman" panose="02020603050405020304" pitchFamily="18" charset="0"/>
                <a:cs typeface="Times New Roman" panose="02020603050405020304" pitchFamily="18" charset="0"/>
              </a:rPr>
              <a:t>1. Phí Thẩm định báo cáo đánh giá tác động môi trường</a:t>
            </a:r>
            <a:endParaRPr lang="en-US" sz="3200" b="1" dirty="0">
              <a:solidFill>
                <a:srgbClr val="0000FF"/>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xmlns="" id="{F6882E7C-5254-4639-A6DD-3E322548B595}"/>
              </a:ext>
            </a:extLst>
          </p:cNvPr>
          <p:cNvSpPr txBox="1"/>
          <p:nvPr/>
        </p:nvSpPr>
        <p:spPr>
          <a:xfrm>
            <a:off x="611560" y="2155170"/>
            <a:ext cx="7560840" cy="1077218"/>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just"/>
            <a:r>
              <a:rPr lang="en-US" sz="3200" b="1" i="0" u="none" strike="noStrike" dirty="0">
                <a:solidFill>
                  <a:srgbClr val="0000FF"/>
                </a:solidFill>
                <a:effectLst/>
                <a:latin typeface="Times New Roman" panose="02020603050405020304" pitchFamily="18" charset="0"/>
                <a:cs typeface="Times New Roman" panose="02020603050405020304" pitchFamily="18" charset="0"/>
              </a:rPr>
              <a:t>2. </a:t>
            </a:r>
            <a:r>
              <a:rPr lang="vi-VN" sz="3200" b="1" i="0" u="none" strike="noStrike" dirty="0">
                <a:solidFill>
                  <a:srgbClr val="0000FF"/>
                </a:solidFill>
                <a:effectLst/>
                <a:latin typeface="Times New Roman" panose="02020603050405020304" pitchFamily="18" charset="0"/>
                <a:cs typeface="Times New Roman" panose="02020603050405020304" pitchFamily="18" charset="0"/>
              </a:rPr>
              <a:t>Phí Thẩm định phương án cải tạo, phục hồi môi trường</a:t>
            </a:r>
            <a:endParaRPr lang="en-US" sz="3200" b="1" dirty="0">
              <a:solidFill>
                <a:srgbClr val="0000FF"/>
              </a:solidFill>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xmlns="" id="{BCD97B34-7D0D-4A7E-8D75-4DD0647C23E2}"/>
              </a:ext>
            </a:extLst>
          </p:cNvPr>
          <p:cNvSpPr txBox="1"/>
          <p:nvPr/>
        </p:nvSpPr>
        <p:spPr>
          <a:xfrm>
            <a:off x="1331640" y="285694"/>
            <a:ext cx="6480720" cy="523220"/>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vi-VN" sz="2800" b="1" i="0" u="none" strike="noStrike" dirty="0">
                <a:solidFill>
                  <a:srgbClr val="FF0066"/>
                </a:solidFill>
                <a:effectLst/>
                <a:latin typeface="Times New Roman" panose="02020603050405020304" pitchFamily="18" charset="0"/>
                <a:cs typeface="Times New Roman" panose="02020603050405020304" pitchFamily="18" charset="0"/>
              </a:rPr>
              <a:t>NGHỊ QUYẾT</a:t>
            </a:r>
            <a:r>
              <a:rPr lang="en-US" sz="2800" b="1" i="0" u="none" strike="noStrike" dirty="0">
                <a:solidFill>
                  <a:srgbClr val="FF0066"/>
                </a:solidFill>
                <a:effectLst/>
                <a:latin typeface="Times New Roman" panose="02020603050405020304" pitchFamily="18" charset="0"/>
                <a:cs typeface="Times New Roman" panose="02020603050405020304" pitchFamily="18" charset="0"/>
              </a:rPr>
              <a:t> SỐ 21/2021/NQ-HĐND </a:t>
            </a:r>
            <a:endParaRPr lang="vi-VN" sz="2800" b="1" i="0" dirty="0">
              <a:solidFill>
                <a:srgbClr val="FF0066"/>
              </a:solidFill>
              <a:effectLst/>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xmlns="" id="{088E367B-C151-4701-ABE6-26714CE80A90}"/>
              </a:ext>
            </a:extLst>
          </p:cNvPr>
          <p:cNvPicPr>
            <a:picLocks noChangeAspect="1"/>
          </p:cNvPicPr>
          <p:nvPr/>
        </p:nvPicPr>
        <p:blipFill>
          <a:blip r:embed="rId2"/>
          <a:stretch>
            <a:fillRect/>
          </a:stretch>
        </p:blipFill>
        <p:spPr>
          <a:xfrm>
            <a:off x="0" y="3390956"/>
            <a:ext cx="9144000" cy="3181350"/>
          </a:xfrm>
          <a:prstGeom prst="rect">
            <a:avLst/>
          </a:prstGeom>
          <a:effectLst>
            <a:softEdge rad="635000"/>
          </a:effectLst>
        </p:spPr>
      </p:pic>
    </p:spTree>
    <p:extLst>
      <p:ext uri="{BB962C8B-B14F-4D97-AF65-F5344CB8AC3E}">
        <p14:creationId xmlns:p14="http://schemas.microsoft.com/office/powerpoint/2010/main" val="2307371987"/>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10C07E07-309B-404A-ADA3-0E759A2CA19C}"/>
              </a:ext>
            </a:extLst>
          </p:cNvPr>
          <p:cNvSpPr txBox="1"/>
          <p:nvPr/>
        </p:nvSpPr>
        <p:spPr>
          <a:xfrm>
            <a:off x="-108520" y="110041"/>
            <a:ext cx="3366120" cy="461665"/>
          </a:xfrm>
          <a:prstGeom prst="rect">
            <a:avLst/>
          </a:prstGeom>
          <a:noFill/>
        </p:spPr>
        <p:txBody>
          <a:bodyPr wrap="square">
            <a:spAutoFit/>
          </a:bodyPr>
          <a:lstStyle/>
          <a:p>
            <a:pPr algn="ctr">
              <a:spcBef>
                <a:spcPts val="600"/>
              </a:spcBef>
              <a:spcAft>
                <a:spcPts val="600"/>
              </a:spcAft>
            </a:pPr>
            <a:r>
              <a:rPr lang="vi-VN" sz="2400" b="1" i="0" dirty="0">
                <a:solidFill>
                  <a:srgbClr val="0000FF"/>
                </a:solidFill>
                <a:effectLst/>
                <a:latin typeface="Times New Roman" panose="02020603050405020304" pitchFamily="18" charset="0"/>
                <a:cs typeface="Times New Roman" panose="02020603050405020304" pitchFamily="18" charset="0"/>
              </a:rPr>
              <a:t>a) Đối tượng nộp phí</a:t>
            </a:r>
            <a:endParaRPr lang="en-US" sz="2400" b="1" dirty="0">
              <a:solidFill>
                <a:srgbClr val="0000FF"/>
              </a:solidFill>
            </a:endParaRPr>
          </a:p>
        </p:txBody>
      </p:sp>
      <p:sp>
        <p:nvSpPr>
          <p:cNvPr id="5" name="TextBox 4">
            <a:extLst>
              <a:ext uri="{FF2B5EF4-FFF2-40B4-BE49-F238E27FC236}">
                <a16:creationId xmlns:a16="http://schemas.microsoft.com/office/drawing/2014/main" xmlns="" id="{07525284-B970-4B27-A825-38180C9AD757}"/>
              </a:ext>
            </a:extLst>
          </p:cNvPr>
          <p:cNvSpPr txBox="1"/>
          <p:nvPr/>
        </p:nvSpPr>
        <p:spPr>
          <a:xfrm>
            <a:off x="586136" y="701167"/>
            <a:ext cx="2105992" cy="132343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vi-VN" sz="2000" b="1" i="0" u="none" strike="noStrike" dirty="0">
                <a:solidFill>
                  <a:srgbClr val="000000"/>
                </a:solidFill>
                <a:effectLst/>
                <a:latin typeface="Times New Roman" panose="02020603050405020304" pitchFamily="18" charset="0"/>
                <a:cs typeface="Times New Roman" panose="02020603050405020304" pitchFamily="18" charset="0"/>
              </a:rPr>
              <a:t>1. Phí Thẩm định báo cáo đánh giá tác động môi trường</a:t>
            </a:r>
            <a:endParaRPr lang="en-US" sz="2000" b="1"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xmlns="" id="{02B71A7D-A4BE-4904-8888-01A2C68F1696}"/>
              </a:ext>
            </a:extLst>
          </p:cNvPr>
          <p:cNvSpPr txBox="1"/>
          <p:nvPr/>
        </p:nvSpPr>
        <p:spPr>
          <a:xfrm>
            <a:off x="89744" y="3634660"/>
            <a:ext cx="2105992" cy="1323439"/>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just"/>
            <a:r>
              <a:rPr lang="en-US" sz="2000" b="1" i="0" u="none" strike="noStrike" dirty="0">
                <a:solidFill>
                  <a:srgbClr val="000000"/>
                </a:solidFill>
                <a:effectLst/>
                <a:latin typeface="Times New Roman" panose="02020603050405020304" pitchFamily="18" charset="0"/>
                <a:cs typeface="Times New Roman" panose="02020603050405020304" pitchFamily="18" charset="0"/>
              </a:rPr>
              <a:t>2. </a:t>
            </a:r>
            <a:r>
              <a:rPr lang="vi-VN" sz="2000" b="1" i="0" u="none" strike="noStrike" dirty="0">
                <a:solidFill>
                  <a:srgbClr val="000000"/>
                </a:solidFill>
                <a:effectLst/>
                <a:latin typeface="Times New Roman" panose="02020603050405020304" pitchFamily="18" charset="0"/>
                <a:cs typeface="Times New Roman" panose="02020603050405020304" pitchFamily="18" charset="0"/>
              </a:rPr>
              <a:t>Phí Thẩm định phương án cải tạo, phục hồi môi trường</a:t>
            </a:r>
            <a:endParaRPr lang="en-US" sz="2000" b="1"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xmlns="" id="{96BFB87E-8E6B-4E9D-9C87-D8B6E3F9170C}"/>
              </a:ext>
            </a:extLst>
          </p:cNvPr>
          <p:cNvSpPr txBox="1"/>
          <p:nvPr/>
        </p:nvSpPr>
        <p:spPr>
          <a:xfrm>
            <a:off x="2680792" y="707816"/>
            <a:ext cx="6192192" cy="1323439"/>
          </a:xfrm>
          <a:prstGeom prst="rect">
            <a:avLst/>
          </a:prstGeom>
          <a:ln/>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vi-VN" sz="2000" b="1" i="0" dirty="0">
                <a:solidFill>
                  <a:srgbClr val="FF0000"/>
                </a:solidFill>
                <a:effectLst/>
                <a:latin typeface="Times New Roman" panose="02020603050405020304" pitchFamily="18" charset="0"/>
                <a:cs typeface="Times New Roman" panose="02020603050405020304" pitchFamily="18" charset="0"/>
              </a:rPr>
              <a:t>Tổ chức, cá nhân thực hiện dự án đầu tư thuộc nhóm dự án phải lập báo cáo </a:t>
            </a:r>
            <a:r>
              <a:rPr lang="en-US" sz="2000" b="1" dirty="0">
                <a:solidFill>
                  <a:srgbClr val="FF0000"/>
                </a:solidFill>
                <a:latin typeface="Times New Roman" panose="02020603050405020304" pitchFamily="18" charset="0"/>
                <a:cs typeface="Times New Roman" panose="02020603050405020304" pitchFamily="18" charset="0"/>
              </a:rPr>
              <a:t>ĐTM </a:t>
            </a:r>
            <a:r>
              <a:rPr lang="vi-VN" sz="2000" b="0" i="0" dirty="0">
                <a:solidFill>
                  <a:srgbClr val="000000"/>
                </a:solidFill>
                <a:effectLst/>
                <a:latin typeface="Times New Roman" panose="02020603050405020304" pitchFamily="18" charset="0"/>
                <a:cs typeface="Times New Roman" panose="02020603050405020304" pitchFamily="18" charset="0"/>
              </a:rPr>
              <a:t>thuộc thẩm quyền quyết định của UBND tỉnh theo quy định của Luật </a:t>
            </a:r>
            <a:r>
              <a:rPr lang="en-US" sz="2000" b="0" i="0" dirty="0">
                <a:solidFill>
                  <a:srgbClr val="000000"/>
                </a:solidFill>
                <a:effectLst/>
                <a:latin typeface="Times New Roman" panose="02020603050405020304" pitchFamily="18" charset="0"/>
                <a:cs typeface="Times New Roman" panose="02020603050405020304" pitchFamily="18" charset="0"/>
              </a:rPr>
              <a:t>BVMT </a:t>
            </a:r>
            <a:r>
              <a:rPr lang="vi-VN" sz="2000" b="0" i="0" dirty="0">
                <a:solidFill>
                  <a:srgbClr val="000000"/>
                </a:solidFill>
                <a:effectLst/>
                <a:latin typeface="Times New Roman" panose="02020603050405020304" pitchFamily="18" charset="0"/>
                <a:cs typeface="Times New Roman" panose="02020603050405020304" pitchFamily="18" charset="0"/>
              </a:rPr>
              <a:t>thì phải nộp phí thẩm định </a:t>
            </a:r>
            <a:r>
              <a:rPr lang="en-US" sz="2000" dirty="0">
                <a:solidFill>
                  <a:srgbClr val="000000"/>
                </a:solidFill>
                <a:latin typeface="Times New Roman" panose="02020603050405020304" pitchFamily="18" charset="0"/>
                <a:cs typeface="Times New Roman" panose="02020603050405020304" pitchFamily="18" charset="0"/>
              </a:rPr>
              <a:t>ĐTM </a:t>
            </a:r>
            <a:r>
              <a:rPr lang="vi-VN" sz="2000" b="0" i="0" dirty="0">
                <a:solidFill>
                  <a:srgbClr val="000000"/>
                </a:solidFill>
                <a:effectLst/>
                <a:latin typeface="Times New Roman" panose="02020603050405020304" pitchFamily="18" charset="0"/>
                <a:cs typeface="Times New Roman" panose="02020603050405020304" pitchFamily="18" charset="0"/>
              </a:rPr>
              <a:t>theo quy định.</a:t>
            </a:r>
            <a:endParaRPr lang="en-US" sz="2000"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xmlns="" id="{035D5B9A-767E-4CEA-BC50-C8E185586D1C}"/>
              </a:ext>
            </a:extLst>
          </p:cNvPr>
          <p:cNvSpPr txBox="1"/>
          <p:nvPr/>
        </p:nvSpPr>
        <p:spPr>
          <a:xfrm>
            <a:off x="2195736" y="2340163"/>
            <a:ext cx="6930528" cy="4401205"/>
          </a:xfrm>
          <a:prstGeom prst="rect">
            <a:avLst/>
          </a:prstGeom>
          <a:ln/>
        </p:spPr>
        <p:style>
          <a:lnRef idx="1">
            <a:schemeClr val="accent5"/>
          </a:lnRef>
          <a:fillRef idx="2">
            <a:schemeClr val="accent5"/>
          </a:fillRef>
          <a:effectRef idx="1">
            <a:schemeClr val="accent5"/>
          </a:effectRef>
          <a:fontRef idx="minor">
            <a:schemeClr val="dk1"/>
          </a:fontRef>
        </p:style>
        <p:txBody>
          <a:bodyPr wrap="square">
            <a:spAutoFit/>
          </a:bodyPr>
          <a:lstStyle/>
          <a:p>
            <a:pPr algn="just">
              <a:spcBef>
                <a:spcPts val="600"/>
              </a:spcBef>
              <a:spcAft>
                <a:spcPts val="600"/>
              </a:spcAft>
            </a:pPr>
            <a:r>
              <a:rPr lang="vi-VN" sz="2000" b="1" i="0" dirty="0">
                <a:solidFill>
                  <a:srgbClr val="FF0000"/>
                </a:solidFill>
                <a:effectLst/>
                <a:latin typeface="Times New Roman" panose="02020603050405020304" pitchFamily="18" charset="0"/>
                <a:cs typeface="Times New Roman" panose="02020603050405020304" pitchFamily="18" charset="0"/>
              </a:rPr>
              <a:t>Tổ chức, cá nhân là chủ cơ sở khai thác khoáng sản </a:t>
            </a:r>
            <a:r>
              <a:rPr lang="vi-VN" sz="2000" i="0" dirty="0">
                <a:effectLst/>
                <a:latin typeface="Times New Roman" panose="02020603050405020304" pitchFamily="18" charset="0"/>
                <a:cs typeface="Times New Roman" panose="02020603050405020304" pitchFamily="18" charset="0"/>
              </a:rPr>
              <a:t>thuộc đối tượng</a:t>
            </a:r>
            <a:r>
              <a:rPr lang="vi-VN" sz="2000" b="1" i="0" dirty="0">
                <a:solidFill>
                  <a:srgbClr val="FF0000"/>
                </a:solidFill>
                <a:effectLst/>
                <a:latin typeface="Times New Roman" panose="02020603050405020304" pitchFamily="18" charset="0"/>
                <a:cs typeface="Times New Roman" panose="02020603050405020304" pitchFamily="18" charset="0"/>
              </a:rPr>
              <a:t> quy định tại điểm b, c khoản 2, Điều 67 Luật </a:t>
            </a:r>
            <a:r>
              <a:rPr lang="en-US" sz="2000" b="1" i="0" dirty="0">
                <a:solidFill>
                  <a:srgbClr val="FF0000"/>
                </a:solidFill>
                <a:effectLst/>
                <a:latin typeface="Times New Roman" panose="02020603050405020304" pitchFamily="18" charset="0"/>
                <a:cs typeface="Times New Roman" panose="02020603050405020304" pitchFamily="18" charset="0"/>
              </a:rPr>
              <a:t>BVMT</a:t>
            </a:r>
            <a:r>
              <a:rPr lang="vi-VN" sz="2000" b="1" i="0" dirty="0">
                <a:solidFill>
                  <a:srgbClr val="FF0000"/>
                </a:solidFill>
                <a:effectLst/>
                <a:latin typeface="Times New Roman" panose="02020603050405020304" pitchFamily="18" charset="0"/>
                <a:cs typeface="Times New Roman" panose="02020603050405020304" pitchFamily="18" charset="0"/>
              </a:rPr>
              <a:t> năm 2020 </a:t>
            </a:r>
            <a:r>
              <a:rPr lang="vi-VN" sz="2000" b="0" i="0" dirty="0">
                <a:solidFill>
                  <a:srgbClr val="000000"/>
                </a:solidFill>
                <a:effectLst/>
                <a:latin typeface="Times New Roman" panose="02020603050405020304" pitchFamily="18" charset="0"/>
                <a:cs typeface="Times New Roman" panose="02020603050405020304" pitchFamily="18" charset="0"/>
              </a:rPr>
              <a:t>thuộc thẩm quyền quyết định của UBND tỉnh thì phải nộp phí thẩm định phương án cải tạo, phục hồi môi trường theo quy định, cụ thể:</a:t>
            </a:r>
          </a:p>
          <a:p>
            <a:pPr algn="just">
              <a:spcBef>
                <a:spcPts val="600"/>
              </a:spcBef>
              <a:spcAft>
                <a:spcPts val="600"/>
              </a:spcAft>
            </a:pPr>
            <a:r>
              <a:rPr lang="vi-VN" sz="2000" b="0" i="0" dirty="0">
                <a:solidFill>
                  <a:srgbClr val="000000"/>
                </a:solidFill>
                <a:effectLst/>
                <a:latin typeface="Times New Roman" panose="02020603050405020304" pitchFamily="18" charset="0"/>
                <a:cs typeface="Times New Roman" panose="02020603050405020304" pitchFamily="18" charset="0"/>
              </a:rPr>
              <a:t>- Cơ sở khai thác khoáng sản </a:t>
            </a:r>
            <a:r>
              <a:rPr lang="vi-VN" sz="2000" b="1" i="0" dirty="0">
                <a:solidFill>
                  <a:srgbClr val="FF0000"/>
                </a:solidFill>
                <a:effectLst/>
                <a:latin typeface="Times New Roman" panose="02020603050405020304" pitchFamily="18" charset="0"/>
                <a:cs typeface="Times New Roman" panose="02020603050405020304" pitchFamily="18" charset="0"/>
              </a:rPr>
              <a:t>hoạt động trước ngày Luật </a:t>
            </a:r>
            <a:r>
              <a:rPr lang="en-US" sz="2000" b="1" i="0" dirty="0">
                <a:solidFill>
                  <a:srgbClr val="FF0000"/>
                </a:solidFill>
                <a:effectLst/>
                <a:latin typeface="Times New Roman" panose="02020603050405020304" pitchFamily="18" charset="0"/>
                <a:cs typeface="Times New Roman" panose="02020603050405020304" pitchFamily="18" charset="0"/>
              </a:rPr>
              <a:t>BVMT </a:t>
            </a:r>
            <a:r>
              <a:rPr lang="vi-VN" sz="2000" b="0" i="0" dirty="0">
                <a:solidFill>
                  <a:srgbClr val="000000"/>
                </a:solidFill>
                <a:effectLst/>
                <a:latin typeface="Times New Roman" panose="02020603050405020304" pitchFamily="18" charset="0"/>
                <a:cs typeface="Times New Roman" panose="02020603050405020304" pitchFamily="18" charset="0"/>
              </a:rPr>
              <a:t>năm 2020 có hiệu lực thi hành </a:t>
            </a:r>
            <a:r>
              <a:rPr lang="vi-VN" sz="2000" b="1" i="0" dirty="0">
                <a:solidFill>
                  <a:srgbClr val="FF0000"/>
                </a:solidFill>
                <a:effectLst/>
                <a:latin typeface="Times New Roman" panose="02020603050405020304" pitchFamily="18" charset="0"/>
                <a:cs typeface="Times New Roman" panose="02020603050405020304" pitchFamily="18" charset="0"/>
              </a:rPr>
              <a:t>nhưng chưa có phương án </a:t>
            </a:r>
            <a:r>
              <a:rPr lang="vi-VN" sz="2000" b="0" i="0" dirty="0">
                <a:solidFill>
                  <a:srgbClr val="000000"/>
                </a:solidFill>
                <a:effectLst/>
                <a:latin typeface="Times New Roman" panose="02020603050405020304" pitchFamily="18" charset="0"/>
                <a:cs typeface="Times New Roman" panose="02020603050405020304" pitchFamily="18" charset="0"/>
              </a:rPr>
              <a:t>cải tạo, phục hồi môi trường hoặc có </a:t>
            </a:r>
            <a:r>
              <a:rPr lang="vi-VN" sz="2000" b="1" i="0" dirty="0">
                <a:solidFill>
                  <a:srgbClr val="FF0000"/>
                </a:solidFill>
                <a:effectLst/>
                <a:latin typeface="Times New Roman" panose="02020603050405020304" pitchFamily="18" charset="0"/>
                <a:cs typeface="Times New Roman" panose="02020603050405020304" pitchFamily="18" charset="0"/>
              </a:rPr>
              <a:t>thay đổi nội dung </a:t>
            </a:r>
            <a:r>
              <a:rPr lang="vi-VN" sz="2000" i="0" dirty="0">
                <a:solidFill>
                  <a:schemeClr val="tx1"/>
                </a:solidFill>
                <a:effectLst/>
                <a:latin typeface="Times New Roman" panose="02020603050405020304" pitchFamily="18" charset="0"/>
                <a:cs typeface="Times New Roman" panose="02020603050405020304" pitchFamily="18" charset="0"/>
              </a:rPr>
              <a:t>cải tạo, phục hồi môi trường s</a:t>
            </a:r>
            <a:r>
              <a:rPr lang="vi-VN" sz="2000" b="0" i="0" dirty="0">
                <a:solidFill>
                  <a:srgbClr val="000000"/>
                </a:solidFill>
                <a:effectLst/>
                <a:latin typeface="Times New Roman" panose="02020603050405020304" pitchFamily="18" charset="0"/>
                <a:cs typeface="Times New Roman" panose="02020603050405020304" pitchFamily="18" charset="0"/>
              </a:rPr>
              <a:t>o với phương án đã được phê duyệt;</a:t>
            </a:r>
          </a:p>
          <a:p>
            <a:pPr algn="just">
              <a:spcBef>
                <a:spcPts val="600"/>
              </a:spcBef>
              <a:spcAft>
                <a:spcPts val="600"/>
              </a:spcAft>
            </a:pPr>
            <a:r>
              <a:rPr lang="vi-VN" sz="2000" b="0" i="0" dirty="0">
                <a:solidFill>
                  <a:srgbClr val="000000"/>
                </a:solidFill>
                <a:effectLst/>
                <a:latin typeface="Times New Roman" panose="02020603050405020304" pitchFamily="18" charset="0"/>
                <a:cs typeface="Times New Roman" panose="02020603050405020304" pitchFamily="18" charset="0"/>
              </a:rPr>
              <a:t>- </a:t>
            </a:r>
            <a:r>
              <a:rPr lang="vi-VN" sz="2000" b="1" i="0" dirty="0">
                <a:solidFill>
                  <a:srgbClr val="FF0000"/>
                </a:solidFill>
                <a:effectLst/>
                <a:latin typeface="Times New Roman" panose="02020603050405020304" pitchFamily="18" charset="0"/>
                <a:cs typeface="Times New Roman" panose="02020603050405020304" pitchFamily="18" charset="0"/>
              </a:rPr>
              <a:t>Cơ sở </a:t>
            </a:r>
            <a:r>
              <a:rPr lang="vi-VN" sz="2000" b="0" i="0" dirty="0">
                <a:solidFill>
                  <a:srgbClr val="000000"/>
                </a:solidFill>
                <a:effectLst/>
                <a:latin typeface="Times New Roman" panose="02020603050405020304" pitchFamily="18" charset="0"/>
                <a:cs typeface="Times New Roman" panose="02020603050405020304" pitchFamily="18" charset="0"/>
              </a:rPr>
              <a:t>khai thác khoáng sản </a:t>
            </a:r>
            <a:r>
              <a:rPr lang="vi-VN" sz="2000" b="1" i="0" dirty="0">
                <a:solidFill>
                  <a:srgbClr val="FF0000"/>
                </a:solidFill>
                <a:effectLst/>
                <a:latin typeface="Times New Roman" panose="02020603050405020304" pitchFamily="18" charset="0"/>
                <a:cs typeface="Times New Roman" panose="02020603050405020304" pitchFamily="18" charset="0"/>
              </a:rPr>
              <a:t>hoạt động trước ngày Luật </a:t>
            </a:r>
            <a:r>
              <a:rPr lang="en-US" sz="2000" b="1" i="0" dirty="0">
                <a:solidFill>
                  <a:srgbClr val="FF0000"/>
                </a:solidFill>
                <a:effectLst/>
                <a:latin typeface="Times New Roman" panose="02020603050405020304" pitchFamily="18" charset="0"/>
                <a:cs typeface="Times New Roman" panose="02020603050405020304" pitchFamily="18" charset="0"/>
              </a:rPr>
              <a:t>BVMT</a:t>
            </a:r>
            <a:r>
              <a:rPr lang="vi-VN" sz="2000" b="1" i="0" dirty="0">
                <a:solidFill>
                  <a:srgbClr val="FF0000"/>
                </a:solidFill>
                <a:effectLst/>
                <a:latin typeface="Times New Roman" panose="02020603050405020304" pitchFamily="18" charset="0"/>
                <a:cs typeface="Times New Roman" panose="02020603050405020304" pitchFamily="18" charset="0"/>
              </a:rPr>
              <a:t> </a:t>
            </a:r>
            <a:r>
              <a:rPr lang="vi-VN" sz="2000" b="0" i="0" dirty="0">
                <a:solidFill>
                  <a:srgbClr val="000000"/>
                </a:solidFill>
                <a:effectLst/>
                <a:latin typeface="Times New Roman" panose="02020603050405020304" pitchFamily="18" charset="0"/>
                <a:cs typeface="Times New Roman" panose="02020603050405020304" pitchFamily="18" charset="0"/>
              </a:rPr>
              <a:t>năm 2020 </a:t>
            </a:r>
            <a:r>
              <a:rPr lang="vi-VN" sz="2000" i="0" dirty="0">
                <a:solidFill>
                  <a:schemeClr val="tx1"/>
                </a:solidFill>
                <a:effectLst/>
                <a:latin typeface="Times New Roman" panose="02020603050405020304" pitchFamily="18" charset="0"/>
                <a:cs typeface="Times New Roman" panose="02020603050405020304" pitchFamily="18" charset="0"/>
              </a:rPr>
              <a:t>có hiệu lực </a:t>
            </a:r>
            <a:r>
              <a:rPr lang="vi-VN" sz="2000" b="0" i="0" dirty="0">
                <a:solidFill>
                  <a:srgbClr val="000000"/>
                </a:solidFill>
                <a:effectLst/>
                <a:latin typeface="Times New Roman" panose="02020603050405020304" pitchFamily="18" charset="0"/>
                <a:cs typeface="Times New Roman" panose="02020603050405020304" pitchFamily="18" charset="0"/>
              </a:rPr>
              <a:t>thi hành đã được phê duyệt phương án cải tạo, phục hồi môi trường </a:t>
            </a:r>
            <a:r>
              <a:rPr lang="vi-VN" sz="2000" b="1" i="0" dirty="0">
                <a:solidFill>
                  <a:srgbClr val="FF0000"/>
                </a:solidFill>
                <a:effectLst/>
                <a:latin typeface="Times New Roman" panose="02020603050405020304" pitchFamily="18" charset="0"/>
                <a:cs typeface="Times New Roman" panose="02020603050405020304" pitchFamily="18" charset="0"/>
              </a:rPr>
              <a:t>nhưng kinh phí không đủ để thực hiện</a:t>
            </a:r>
            <a:r>
              <a:rPr lang="vi-VN" sz="2000" b="0" i="0" dirty="0">
                <a:solidFill>
                  <a:srgbClr val="000000"/>
                </a:solidFill>
                <a:effectLst/>
                <a:latin typeface="Times New Roman" panose="02020603050405020304" pitchFamily="18" charset="0"/>
                <a:cs typeface="Times New Roman" panose="02020603050405020304" pitchFamily="18" charset="0"/>
              </a:rPr>
              <a:t> theo quy định của pháp luật.</a:t>
            </a:r>
          </a:p>
        </p:txBody>
      </p:sp>
    </p:spTree>
    <p:extLst>
      <p:ext uri="{BB962C8B-B14F-4D97-AF65-F5344CB8AC3E}">
        <p14:creationId xmlns:p14="http://schemas.microsoft.com/office/powerpoint/2010/main" val="734788718"/>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D2CE8F19-2B95-43C3-861F-A8065163C7C0}"/>
              </a:ext>
            </a:extLst>
          </p:cNvPr>
          <p:cNvSpPr txBox="1"/>
          <p:nvPr/>
        </p:nvSpPr>
        <p:spPr>
          <a:xfrm>
            <a:off x="251520" y="241484"/>
            <a:ext cx="1997968" cy="461665"/>
          </a:xfrm>
          <a:prstGeom prst="rect">
            <a:avLst/>
          </a:prstGeom>
          <a:noFill/>
        </p:spPr>
        <p:txBody>
          <a:bodyPr wrap="square">
            <a:spAutoFit/>
          </a:bodyPr>
          <a:lstStyle/>
          <a:p>
            <a:pPr algn="l">
              <a:spcBef>
                <a:spcPts val="600"/>
              </a:spcBef>
              <a:spcAft>
                <a:spcPts val="600"/>
              </a:spcAft>
            </a:pPr>
            <a:r>
              <a:rPr lang="en-US" sz="2400" b="1" i="0" dirty="0">
                <a:solidFill>
                  <a:srgbClr val="0000FF"/>
                </a:solidFill>
                <a:effectLst/>
                <a:latin typeface="Times New Roman" panose="02020603050405020304" pitchFamily="18" charset="0"/>
                <a:cs typeface="Times New Roman" panose="02020603050405020304" pitchFamily="18" charset="0"/>
              </a:rPr>
              <a:t>b) </a:t>
            </a:r>
            <a:r>
              <a:rPr lang="en-US" sz="2400" b="1" i="0" dirty="0" err="1">
                <a:solidFill>
                  <a:srgbClr val="0000FF"/>
                </a:solidFill>
                <a:effectLst/>
                <a:latin typeface="Times New Roman" panose="02020603050405020304" pitchFamily="18" charset="0"/>
                <a:cs typeface="Times New Roman" panose="02020603050405020304" pitchFamily="18" charset="0"/>
              </a:rPr>
              <a:t>Mức</a:t>
            </a:r>
            <a:r>
              <a:rPr lang="en-US" sz="2400" b="1" i="0" dirty="0">
                <a:solidFill>
                  <a:srgbClr val="0000FF"/>
                </a:solidFill>
                <a:effectLst/>
                <a:latin typeface="Times New Roman" panose="02020603050405020304" pitchFamily="18" charset="0"/>
                <a:cs typeface="Times New Roman" panose="02020603050405020304" pitchFamily="18" charset="0"/>
              </a:rPr>
              <a:t> </a:t>
            </a:r>
            <a:r>
              <a:rPr lang="en-US" sz="2400" b="1" i="0" dirty="0" err="1">
                <a:solidFill>
                  <a:srgbClr val="0000FF"/>
                </a:solidFill>
                <a:effectLst/>
                <a:latin typeface="Times New Roman" panose="02020603050405020304" pitchFamily="18" charset="0"/>
                <a:cs typeface="Times New Roman" panose="02020603050405020304" pitchFamily="18" charset="0"/>
              </a:rPr>
              <a:t>thu</a:t>
            </a:r>
            <a:endParaRPr lang="en-US" sz="2400" dirty="0"/>
          </a:p>
        </p:txBody>
      </p:sp>
      <p:graphicFrame>
        <p:nvGraphicFramePr>
          <p:cNvPr id="8" name="Table 7">
            <a:extLst>
              <a:ext uri="{FF2B5EF4-FFF2-40B4-BE49-F238E27FC236}">
                <a16:creationId xmlns:a16="http://schemas.microsoft.com/office/drawing/2014/main" xmlns="" id="{23C522B0-5A1D-4C52-8BC8-0B8E4BC234D0}"/>
              </a:ext>
            </a:extLst>
          </p:cNvPr>
          <p:cNvGraphicFramePr>
            <a:graphicFrameLocks noGrp="1"/>
          </p:cNvGraphicFramePr>
          <p:nvPr>
            <p:extLst>
              <p:ext uri="{D42A27DB-BD31-4B8C-83A1-F6EECF244321}">
                <p14:modId xmlns:p14="http://schemas.microsoft.com/office/powerpoint/2010/main" val="392645778"/>
              </p:ext>
            </p:extLst>
          </p:nvPr>
        </p:nvGraphicFramePr>
        <p:xfrm>
          <a:off x="323529" y="980728"/>
          <a:ext cx="8496941" cy="2160241"/>
        </p:xfrm>
        <a:graphic>
          <a:graphicData uri="http://schemas.openxmlformats.org/drawingml/2006/table">
            <a:tbl>
              <a:tblPr firstRow="1" firstCol="1" bandRow="1">
                <a:tableStyleId>{BDBED569-4797-4DF1-A0F4-6AAB3CD982D8}</a:tableStyleId>
              </a:tblPr>
              <a:tblGrid>
                <a:gridCol w="1440160">
                  <a:extLst>
                    <a:ext uri="{9D8B030D-6E8A-4147-A177-3AD203B41FA5}">
                      <a16:colId xmlns:a16="http://schemas.microsoft.com/office/drawing/2014/main" xmlns="" val="4113907271"/>
                    </a:ext>
                  </a:extLst>
                </a:gridCol>
                <a:gridCol w="720080">
                  <a:extLst>
                    <a:ext uri="{9D8B030D-6E8A-4147-A177-3AD203B41FA5}">
                      <a16:colId xmlns:a16="http://schemas.microsoft.com/office/drawing/2014/main" xmlns="" val="3432695816"/>
                    </a:ext>
                  </a:extLst>
                </a:gridCol>
                <a:gridCol w="792088">
                  <a:extLst>
                    <a:ext uri="{9D8B030D-6E8A-4147-A177-3AD203B41FA5}">
                      <a16:colId xmlns:a16="http://schemas.microsoft.com/office/drawing/2014/main" xmlns="" val="2298550105"/>
                    </a:ext>
                  </a:extLst>
                </a:gridCol>
                <a:gridCol w="792088">
                  <a:extLst>
                    <a:ext uri="{9D8B030D-6E8A-4147-A177-3AD203B41FA5}">
                      <a16:colId xmlns:a16="http://schemas.microsoft.com/office/drawing/2014/main" xmlns="" val="3464234156"/>
                    </a:ext>
                  </a:extLst>
                </a:gridCol>
                <a:gridCol w="792088">
                  <a:extLst>
                    <a:ext uri="{9D8B030D-6E8A-4147-A177-3AD203B41FA5}">
                      <a16:colId xmlns:a16="http://schemas.microsoft.com/office/drawing/2014/main" xmlns="" val="3317497494"/>
                    </a:ext>
                  </a:extLst>
                </a:gridCol>
                <a:gridCol w="720080">
                  <a:extLst>
                    <a:ext uri="{9D8B030D-6E8A-4147-A177-3AD203B41FA5}">
                      <a16:colId xmlns:a16="http://schemas.microsoft.com/office/drawing/2014/main" xmlns="" val="679762593"/>
                    </a:ext>
                  </a:extLst>
                </a:gridCol>
                <a:gridCol w="936104">
                  <a:extLst>
                    <a:ext uri="{9D8B030D-6E8A-4147-A177-3AD203B41FA5}">
                      <a16:colId xmlns:a16="http://schemas.microsoft.com/office/drawing/2014/main" xmlns="" val="2698674982"/>
                    </a:ext>
                  </a:extLst>
                </a:gridCol>
                <a:gridCol w="1152128">
                  <a:extLst>
                    <a:ext uri="{9D8B030D-6E8A-4147-A177-3AD203B41FA5}">
                      <a16:colId xmlns:a16="http://schemas.microsoft.com/office/drawing/2014/main" xmlns="" val="1143596629"/>
                    </a:ext>
                  </a:extLst>
                </a:gridCol>
                <a:gridCol w="1152125">
                  <a:extLst>
                    <a:ext uri="{9D8B030D-6E8A-4147-A177-3AD203B41FA5}">
                      <a16:colId xmlns:a16="http://schemas.microsoft.com/office/drawing/2014/main" xmlns="" val="2112123675"/>
                    </a:ext>
                  </a:extLst>
                </a:gridCol>
              </a:tblGrid>
              <a:tr h="1085798">
                <a:tc>
                  <a:txBody>
                    <a:bodyPr/>
                    <a:lstStyle/>
                    <a:p>
                      <a:pPr algn="just">
                        <a:lnSpc>
                          <a:spcPct val="100000"/>
                        </a:lnSpc>
                        <a:spcBef>
                          <a:spcPts val="600"/>
                        </a:spcBef>
                        <a:spcAft>
                          <a:spcPts val="600"/>
                        </a:spcAft>
                      </a:pPr>
                      <a:r>
                        <a:rPr lang="en-US" sz="2000" dirty="0" err="1">
                          <a:solidFill>
                            <a:srgbClr val="FF0000"/>
                          </a:solidFill>
                          <a:effectLst/>
                          <a:latin typeface="Times New Roman" panose="02020603050405020304" pitchFamily="18" charset="0"/>
                          <a:cs typeface="Times New Roman" panose="02020603050405020304" pitchFamily="18" charset="0"/>
                        </a:rPr>
                        <a:t>Tổng</a:t>
                      </a:r>
                      <a:r>
                        <a:rPr lang="en-US" sz="2000" dirty="0">
                          <a:solidFill>
                            <a:srgbClr val="FF0000"/>
                          </a:solidFill>
                          <a:effectLst/>
                          <a:latin typeface="Times New Roman" panose="02020603050405020304" pitchFamily="18" charset="0"/>
                          <a:cs typeface="Times New Roman" panose="02020603050405020304" pitchFamily="18" charset="0"/>
                        </a:rPr>
                        <a:t> </a:t>
                      </a:r>
                      <a:r>
                        <a:rPr lang="en-US" sz="2000" dirty="0" err="1">
                          <a:solidFill>
                            <a:srgbClr val="FF0000"/>
                          </a:solidFill>
                          <a:effectLst/>
                          <a:latin typeface="Times New Roman" panose="02020603050405020304" pitchFamily="18" charset="0"/>
                          <a:cs typeface="Times New Roman" panose="02020603050405020304" pitchFamily="18" charset="0"/>
                        </a:rPr>
                        <a:t>mức</a:t>
                      </a:r>
                      <a:r>
                        <a:rPr lang="en-US" sz="2000" dirty="0">
                          <a:solidFill>
                            <a:srgbClr val="FF0000"/>
                          </a:solidFill>
                          <a:effectLst/>
                          <a:latin typeface="Times New Roman" panose="02020603050405020304" pitchFamily="18" charset="0"/>
                          <a:cs typeface="Times New Roman" panose="02020603050405020304" pitchFamily="18" charset="0"/>
                        </a:rPr>
                        <a:t> </a:t>
                      </a:r>
                      <a:r>
                        <a:rPr lang="en-US" sz="2000" dirty="0" err="1">
                          <a:solidFill>
                            <a:srgbClr val="FF0000"/>
                          </a:solidFill>
                          <a:effectLst/>
                          <a:latin typeface="Times New Roman" panose="02020603050405020304" pitchFamily="18" charset="0"/>
                          <a:cs typeface="Times New Roman" panose="02020603050405020304" pitchFamily="18" charset="0"/>
                        </a:rPr>
                        <a:t>đầu</a:t>
                      </a:r>
                      <a:r>
                        <a:rPr lang="en-US" sz="2000" dirty="0">
                          <a:solidFill>
                            <a:srgbClr val="FF0000"/>
                          </a:solidFill>
                          <a:effectLst/>
                          <a:latin typeface="Times New Roman" panose="02020603050405020304" pitchFamily="18" charset="0"/>
                          <a:cs typeface="Times New Roman" panose="02020603050405020304" pitchFamily="18" charset="0"/>
                        </a:rPr>
                        <a:t> </a:t>
                      </a:r>
                      <a:r>
                        <a:rPr lang="en-US" sz="2000" dirty="0" err="1">
                          <a:solidFill>
                            <a:srgbClr val="FF0000"/>
                          </a:solidFill>
                          <a:effectLst/>
                          <a:latin typeface="Times New Roman" panose="02020603050405020304" pitchFamily="18" charset="0"/>
                          <a:cs typeface="Times New Roman" panose="02020603050405020304" pitchFamily="18" charset="0"/>
                        </a:rPr>
                        <a:t>tư</a:t>
                      </a:r>
                      <a:r>
                        <a:rPr lang="en-US" sz="2000" dirty="0">
                          <a:solidFill>
                            <a:srgbClr val="FF0000"/>
                          </a:solidFill>
                          <a:effectLst/>
                          <a:latin typeface="Times New Roman" panose="02020603050405020304" pitchFamily="18" charset="0"/>
                          <a:cs typeface="Times New Roman" panose="02020603050405020304" pitchFamily="18" charset="0"/>
                        </a:rPr>
                        <a:t> </a:t>
                      </a:r>
                      <a:r>
                        <a:rPr lang="en-US" sz="2000" dirty="0" err="1">
                          <a:solidFill>
                            <a:srgbClr val="FF0000"/>
                          </a:solidFill>
                          <a:effectLst/>
                          <a:latin typeface="Times New Roman" panose="02020603050405020304" pitchFamily="18" charset="0"/>
                          <a:cs typeface="Times New Roman" panose="02020603050405020304" pitchFamily="18" charset="0"/>
                        </a:rPr>
                        <a:t>dự</a:t>
                      </a:r>
                      <a:r>
                        <a:rPr lang="en-US" sz="2000" dirty="0">
                          <a:solidFill>
                            <a:srgbClr val="FF0000"/>
                          </a:solidFill>
                          <a:effectLst/>
                          <a:latin typeface="Times New Roman" panose="02020603050405020304" pitchFamily="18" charset="0"/>
                          <a:cs typeface="Times New Roman" panose="02020603050405020304" pitchFamily="18" charset="0"/>
                        </a:rPr>
                        <a:t> </a:t>
                      </a:r>
                      <a:r>
                        <a:rPr lang="en-US" sz="2000" dirty="0" err="1">
                          <a:solidFill>
                            <a:srgbClr val="FF0000"/>
                          </a:solidFill>
                          <a:effectLst/>
                          <a:latin typeface="Times New Roman" panose="02020603050405020304" pitchFamily="18" charset="0"/>
                          <a:cs typeface="Times New Roman" panose="02020603050405020304" pitchFamily="18" charset="0"/>
                        </a:rPr>
                        <a:t>án</a:t>
                      </a:r>
                      <a:r>
                        <a:rPr lang="en-US" sz="2000" dirty="0">
                          <a:solidFill>
                            <a:srgbClr val="FF0000"/>
                          </a:solidFill>
                          <a:effectLst/>
                          <a:latin typeface="Times New Roman" panose="02020603050405020304" pitchFamily="18" charset="0"/>
                          <a:cs typeface="Times New Roman" panose="02020603050405020304" pitchFamily="18" charset="0"/>
                        </a:rPr>
                        <a:t> (</a:t>
                      </a:r>
                      <a:r>
                        <a:rPr lang="en-US" sz="2000" dirty="0" err="1">
                          <a:solidFill>
                            <a:srgbClr val="FF0000"/>
                          </a:solidFill>
                          <a:effectLst/>
                          <a:latin typeface="Times New Roman" panose="02020603050405020304" pitchFamily="18" charset="0"/>
                          <a:cs typeface="Times New Roman" panose="02020603050405020304" pitchFamily="18" charset="0"/>
                        </a:rPr>
                        <a:t>tỷ</a:t>
                      </a:r>
                      <a:r>
                        <a:rPr lang="en-US" sz="2000" dirty="0">
                          <a:solidFill>
                            <a:srgbClr val="FF0000"/>
                          </a:solidFill>
                          <a:effectLst/>
                          <a:latin typeface="Times New Roman" panose="02020603050405020304" pitchFamily="18" charset="0"/>
                          <a:cs typeface="Times New Roman" panose="02020603050405020304" pitchFamily="18" charset="0"/>
                        </a:rPr>
                        <a:t> VNĐ)</a:t>
                      </a:r>
                      <a:endParaRPr lang="en-US" sz="20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a:lnSpc>
                          <a:spcPct val="100000"/>
                        </a:lnSpc>
                        <a:spcBef>
                          <a:spcPts val="600"/>
                        </a:spcBef>
                        <a:spcAft>
                          <a:spcPts val="600"/>
                        </a:spcAft>
                      </a:pPr>
                      <a:r>
                        <a:rPr lang="en-US" sz="2000" dirty="0">
                          <a:solidFill>
                            <a:srgbClr val="FF0000"/>
                          </a:solidFill>
                          <a:effectLst/>
                          <a:latin typeface="Times New Roman" panose="02020603050405020304" pitchFamily="18" charset="0"/>
                          <a:cs typeface="Times New Roman" panose="02020603050405020304" pitchFamily="18" charset="0"/>
                        </a:rPr>
                        <a:t>&lt;45</a:t>
                      </a:r>
                      <a:endParaRPr lang="en-US" sz="20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a:lnSpc>
                          <a:spcPct val="100000"/>
                        </a:lnSpc>
                        <a:spcBef>
                          <a:spcPts val="600"/>
                        </a:spcBef>
                        <a:spcAft>
                          <a:spcPts val="600"/>
                        </a:spcAft>
                      </a:pPr>
                      <a:r>
                        <a:rPr lang="en-US" sz="2000" dirty="0">
                          <a:solidFill>
                            <a:srgbClr val="FF0000"/>
                          </a:solidFill>
                          <a:effectLst/>
                          <a:latin typeface="Times New Roman" panose="02020603050405020304" pitchFamily="18" charset="0"/>
                          <a:cs typeface="Times New Roman" panose="02020603050405020304" pitchFamily="18" charset="0"/>
                        </a:rPr>
                        <a:t>≥ 45 </a:t>
                      </a:r>
                      <a:r>
                        <a:rPr lang="en-US" sz="2000" dirty="0" err="1">
                          <a:solidFill>
                            <a:srgbClr val="FF0000"/>
                          </a:solidFill>
                          <a:effectLst/>
                          <a:latin typeface="Times New Roman" panose="02020603050405020304" pitchFamily="18" charset="0"/>
                          <a:cs typeface="Times New Roman" panose="02020603050405020304" pitchFamily="18" charset="0"/>
                        </a:rPr>
                        <a:t>và</a:t>
                      </a:r>
                      <a:r>
                        <a:rPr lang="en-US" sz="2000" dirty="0">
                          <a:solidFill>
                            <a:srgbClr val="FF0000"/>
                          </a:solidFill>
                          <a:effectLst/>
                          <a:latin typeface="Times New Roman" panose="02020603050405020304" pitchFamily="18" charset="0"/>
                          <a:cs typeface="Times New Roman" panose="02020603050405020304" pitchFamily="18" charset="0"/>
                        </a:rPr>
                        <a:t> &lt;60</a:t>
                      </a:r>
                      <a:endParaRPr lang="en-US" sz="20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a:lnSpc>
                          <a:spcPct val="100000"/>
                        </a:lnSpc>
                        <a:spcBef>
                          <a:spcPts val="600"/>
                        </a:spcBef>
                        <a:spcAft>
                          <a:spcPts val="600"/>
                        </a:spcAft>
                      </a:pPr>
                      <a:r>
                        <a:rPr lang="en-US" sz="2000" dirty="0">
                          <a:solidFill>
                            <a:srgbClr val="FF0000"/>
                          </a:solidFill>
                          <a:effectLst/>
                          <a:latin typeface="Times New Roman" panose="02020603050405020304" pitchFamily="18" charset="0"/>
                          <a:cs typeface="Times New Roman" panose="02020603050405020304" pitchFamily="18" charset="0"/>
                        </a:rPr>
                        <a:t>≥60 </a:t>
                      </a:r>
                      <a:r>
                        <a:rPr lang="en-US" sz="2000" dirty="0" err="1">
                          <a:solidFill>
                            <a:srgbClr val="FF0000"/>
                          </a:solidFill>
                          <a:effectLst/>
                          <a:latin typeface="Times New Roman" panose="02020603050405020304" pitchFamily="18" charset="0"/>
                          <a:cs typeface="Times New Roman" panose="02020603050405020304" pitchFamily="18" charset="0"/>
                        </a:rPr>
                        <a:t>và</a:t>
                      </a:r>
                      <a:r>
                        <a:rPr lang="en-US" sz="2000" dirty="0">
                          <a:solidFill>
                            <a:srgbClr val="FF0000"/>
                          </a:solidFill>
                          <a:effectLst/>
                          <a:latin typeface="Times New Roman" panose="02020603050405020304" pitchFamily="18" charset="0"/>
                          <a:cs typeface="Times New Roman" panose="02020603050405020304" pitchFamily="18" charset="0"/>
                        </a:rPr>
                        <a:t> &lt;80</a:t>
                      </a:r>
                      <a:endParaRPr lang="en-US" sz="20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a:lnSpc>
                          <a:spcPct val="100000"/>
                        </a:lnSpc>
                        <a:spcBef>
                          <a:spcPts val="600"/>
                        </a:spcBef>
                        <a:spcAft>
                          <a:spcPts val="600"/>
                        </a:spcAft>
                      </a:pPr>
                      <a:r>
                        <a:rPr lang="en-US" sz="2000" dirty="0">
                          <a:solidFill>
                            <a:srgbClr val="FF0000"/>
                          </a:solidFill>
                          <a:effectLst/>
                          <a:latin typeface="Times New Roman" panose="02020603050405020304" pitchFamily="18" charset="0"/>
                          <a:cs typeface="Times New Roman" panose="02020603050405020304" pitchFamily="18" charset="0"/>
                        </a:rPr>
                        <a:t>≥80 </a:t>
                      </a:r>
                      <a:r>
                        <a:rPr lang="en-US" sz="2000" dirty="0" err="1">
                          <a:solidFill>
                            <a:srgbClr val="FF0000"/>
                          </a:solidFill>
                          <a:effectLst/>
                          <a:latin typeface="Times New Roman" panose="02020603050405020304" pitchFamily="18" charset="0"/>
                          <a:cs typeface="Times New Roman" panose="02020603050405020304" pitchFamily="18" charset="0"/>
                        </a:rPr>
                        <a:t>và</a:t>
                      </a:r>
                      <a:r>
                        <a:rPr lang="en-US" sz="2000" dirty="0">
                          <a:solidFill>
                            <a:srgbClr val="FF0000"/>
                          </a:solidFill>
                          <a:effectLst/>
                          <a:latin typeface="Times New Roman" panose="02020603050405020304" pitchFamily="18" charset="0"/>
                          <a:cs typeface="Times New Roman" panose="02020603050405020304" pitchFamily="18" charset="0"/>
                        </a:rPr>
                        <a:t> &lt; 120</a:t>
                      </a:r>
                      <a:endParaRPr lang="en-US" sz="20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a:lnSpc>
                          <a:spcPct val="100000"/>
                        </a:lnSpc>
                        <a:spcBef>
                          <a:spcPts val="600"/>
                        </a:spcBef>
                        <a:spcAft>
                          <a:spcPts val="600"/>
                        </a:spcAft>
                      </a:pPr>
                      <a:r>
                        <a:rPr lang="en-US" sz="2000" dirty="0">
                          <a:solidFill>
                            <a:srgbClr val="FF0000"/>
                          </a:solidFill>
                          <a:effectLst/>
                          <a:latin typeface="Times New Roman" panose="02020603050405020304" pitchFamily="18" charset="0"/>
                          <a:cs typeface="Times New Roman" panose="02020603050405020304" pitchFamily="18" charset="0"/>
                        </a:rPr>
                        <a:t>≥120 </a:t>
                      </a:r>
                      <a:r>
                        <a:rPr lang="en-US" sz="2000" dirty="0" err="1">
                          <a:solidFill>
                            <a:srgbClr val="FF0000"/>
                          </a:solidFill>
                          <a:effectLst/>
                          <a:latin typeface="Times New Roman" panose="02020603050405020304" pitchFamily="18" charset="0"/>
                          <a:cs typeface="Times New Roman" panose="02020603050405020304" pitchFamily="18" charset="0"/>
                        </a:rPr>
                        <a:t>và</a:t>
                      </a:r>
                      <a:r>
                        <a:rPr lang="en-US" sz="2000" dirty="0">
                          <a:solidFill>
                            <a:srgbClr val="FF0000"/>
                          </a:solidFill>
                          <a:effectLst/>
                          <a:latin typeface="Times New Roman" panose="02020603050405020304" pitchFamily="18" charset="0"/>
                          <a:cs typeface="Times New Roman" panose="02020603050405020304" pitchFamily="18" charset="0"/>
                        </a:rPr>
                        <a:t> &lt;800</a:t>
                      </a:r>
                      <a:endParaRPr lang="en-US" sz="20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a:lnSpc>
                          <a:spcPct val="100000"/>
                        </a:lnSpc>
                        <a:spcBef>
                          <a:spcPts val="600"/>
                        </a:spcBef>
                        <a:spcAft>
                          <a:spcPts val="600"/>
                        </a:spcAft>
                      </a:pPr>
                      <a:r>
                        <a:rPr lang="en-US" sz="2000" dirty="0">
                          <a:solidFill>
                            <a:srgbClr val="FF0000"/>
                          </a:solidFill>
                          <a:effectLst/>
                          <a:latin typeface="Times New Roman" panose="02020603050405020304" pitchFamily="18" charset="0"/>
                          <a:cs typeface="Times New Roman" panose="02020603050405020304" pitchFamily="18" charset="0"/>
                        </a:rPr>
                        <a:t>≥800 </a:t>
                      </a:r>
                      <a:r>
                        <a:rPr lang="en-US" sz="2000" dirty="0" err="1">
                          <a:solidFill>
                            <a:srgbClr val="FF0000"/>
                          </a:solidFill>
                          <a:effectLst/>
                          <a:latin typeface="Times New Roman" panose="02020603050405020304" pitchFamily="18" charset="0"/>
                          <a:cs typeface="Times New Roman" panose="02020603050405020304" pitchFamily="18" charset="0"/>
                        </a:rPr>
                        <a:t>và</a:t>
                      </a:r>
                      <a:r>
                        <a:rPr lang="en-US" sz="2000" dirty="0">
                          <a:solidFill>
                            <a:srgbClr val="FF0000"/>
                          </a:solidFill>
                          <a:effectLst/>
                          <a:latin typeface="Times New Roman" panose="02020603050405020304" pitchFamily="18" charset="0"/>
                          <a:cs typeface="Times New Roman" panose="02020603050405020304" pitchFamily="18" charset="0"/>
                        </a:rPr>
                        <a:t> &lt;1.000</a:t>
                      </a:r>
                      <a:endParaRPr lang="en-US" sz="20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a:lnSpc>
                          <a:spcPct val="100000"/>
                        </a:lnSpc>
                        <a:spcBef>
                          <a:spcPts val="600"/>
                        </a:spcBef>
                        <a:spcAft>
                          <a:spcPts val="600"/>
                        </a:spcAft>
                      </a:pPr>
                      <a:r>
                        <a:rPr lang="en-US" sz="2000" dirty="0">
                          <a:solidFill>
                            <a:srgbClr val="FF0000"/>
                          </a:solidFill>
                          <a:effectLst/>
                          <a:latin typeface="Times New Roman" panose="02020603050405020304" pitchFamily="18" charset="0"/>
                          <a:cs typeface="Times New Roman" panose="02020603050405020304" pitchFamily="18" charset="0"/>
                        </a:rPr>
                        <a:t>≥1.000 </a:t>
                      </a:r>
                      <a:r>
                        <a:rPr lang="en-US" sz="2000" dirty="0" err="1">
                          <a:solidFill>
                            <a:srgbClr val="FF0000"/>
                          </a:solidFill>
                          <a:effectLst/>
                          <a:latin typeface="Times New Roman" panose="02020603050405020304" pitchFamily="18" charset="0"/>
                          <a:cs typeface="Times New Roman" panose="02020603050405020304" pitchFamily="18" charset="0"/>
                        </a:rPr>
                        <a:t>và</a:t>
                      </a:r>
                      <a:r>
                        <a:rPr lang="en-US" sz="2000" dirty="0">
                          <a:solidFill>
                            <a:srgbClr val="FF0000"/>
                          </a:solidFill>
                          <a:effectLst/>
                          <a:latin typeface="Times New Roman" panose="02020603050405020304" pitchFamily="18" charset="0"/>
                          <a:cs typeface="Times New Roman" panose="02020603050405020304" pitchFamily="18" charset="0"/>
                        </a:rPr>
                        <a:t> &lt;1.500</a:t>
                      </a:r>
                      <a:endParaRPr lang="en-US" sz="20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a:lnSpc>
                          <a:spcPct val="100000"/>
                        </a:lnSpc>
                        <a:spcBef>
                          <a:spcPts val="600"/>
                        </a:spcBef>
                        <a:spcAft>
                          <a:spcPts val="600"/>
                        </a:spcAft>
                      </a:pPr>
                      <a:r>
                        <a:rPr lang="en-US" sz="2000" dirty="0">
                          <a:solidFill>
                            <a:srgbClr val="FF0000"/>
                          </a:solidFill>
                          <a:effectLst/>
                          <a:latin typeface="Times New Roman" panose="02020603050405020304" pitchFamily="18" charset="0"/>
                          <a:cs typeface="Times New Roman" panose="02020603050405020304" pitchFamily="18" charset="0"/>
                        </a:rPr>
                        <a:t>≥1.500 </a:t>
                      </a:r>
                      <a:r>
                        <a:rPr lang="en-US" sz="2000" dirty="0" err="1">
                          <a:solidFill>
                            <a:srgbClr val="FF0000"/>
                          </a:solidFill>
                          <a:effectLst/>
                          <a:latin typeface="Times New Roman" panose="02020603050405020304" pitchFamily="18" charset="0"/>
                          <a:cs typeface="Times New Roman" panose="02020603050405020304" pitchFamily="18" charset="0"/>
                        </a:rPr>
                        <a:t>và</a:t>
                      </a:r>
                      <a:r>
                        <a:rPr lang="en-US" sz="2000" dirty="0">
                          <a:solidFill>
                            <a:srgbClr val="FF0000"/>
                          </a:solidFill>
                          <a:effectLst/>
                          <a:latin typeface="Times New Roman" panose="02020603050405020304" pitchFamily="18" charset="0"/>
                          <a:cs typeface="Times New Roman" panose="02020603050405020304" pitchFamily="18" charset="0"/>
                        </a:rPr>
                        <a:t> </a:t>
                      </a:r>
                      <a:r>
                        <a:rPr lang="en-US" sz="2000" dirty="0" err="1">
                          <a:solidFill>
                            <a:srgbClr val="FF0000"/>
                          </a:solidFill>
                          <a:effectLst/>
                          <a:latin typeface="Times New Roman" panose="02020603050405020304" pitchFamily="18" charset="0"/>
                          <a:cs typeface="Times New Roman" panose="02020603050405020304" pitchFamily="18" charset="0"/>
                        </a:rPr>
                        <a:t>từ</a:t>
                      </a:r>
                      <a:r>
                        <a:rPr lang="en-US" sz="2000" dirty="0">
                          <a:solidFill>
                            <a:srgbClr val="FF0000"/>
                          </a:solidFill>
                          <a:effectLst/>
                          <a:latin typeface="Times New Roman" panose="02020603050405020304" pitchFamily="18" charset="0"/>
                          <a:cs typeface="Times New Roman" panose="02020603050405020304" pitchFamily="18" charset="0"/>
                        </a:rPr>
                        <a:t> 2.300 </a:t>
                      </a:r>
                      <a:r>
                        <a:rPr lang="en-US" sz="2000" dirty="0" err="1">
                          <a:solidFill>
                            <a:srgbClr val="FF0000"/>
                          </a:solidFill>
                          <a:effectLst/>
                          <a:latin typeface="Times New Roman" panose="02020603050405020304" pitchFamily="18" charset="0"/>
                          <a:cs typeface="Times New Roman" panose="02020603050405020304" pitchFamily="18" charset="0"/>
                        </a:rPr>
                        <a:t>trở</a:t>
                      </a:r>
                      <a:r>
                        <a:rPr lang="en-US" sz="2000" dirty="0">
                          <a:solidFill>
                            <a:srgbClr val="FF0000"/>
                          </a:solidFill>
                          <a:effectLst/>
                          <a:latin typeface="Times New Roman" panose="02020603050405020304" pitchFamily="18" charset="0"/>
                          <a:cs typeface="Times New Roman" panose="02020603050405020304" pitchFamily="18" charset="0"/>
                        </a:rPr>
                        <a:t> </a:t>
                      </a:r>
                      <a:r>
                        <a:rPr lang="en-US" sz="2000" dirty="0" err="1">
                          <a:solidFill>
                            <a:srgbClr val="FF0000"/>
                          </a:solidFill>
                          <a:effectLst/>
                          <a:latin typeface="Times New Roman" panose="02020603050405020304" pitchFamily="18" charset="0"/>
                          <a:cs typeface="Times New Roman" panose="02020603050405020304" pitchFamily="18" charset="0"/>
                        </a:rPr>
                        <a:t>lên</a:t>
                      </a:r>
                      <a:endParaRPr lang="en-US" sz="20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xmlns="" val="3622093767"/>
                  </a:ext>
                </a:extLst>
              </a:tr>
              <a:tr h="1074443">
                <a:tc>
                  <a:txBody>
                    <a:bodyPr/>
                    <a:lstStyle/>
                    <a:p>
                      <a:pPr algn="just">
                        <a:lnSpc>
                          <a:spcPct val="100000"/>
                        </a:lnSpc>
                        <a:spcBef>
                          <a:spcPts val="600"/>
                        </a:spcBef>
                        <a:spcAft>
                          <a:spcPts val="600"/>
                        </a:spcAft>
                      </a:pPr>
                      <a:r>
                        <a:rPr lang="en-US" sz="2000" dirty="0" err="1">
                          <a:solidFill>
                            <a:srgbClr val="0000FF"/>
                          </a:solidFill>
                          <a:effectLst/>
                          <a:latin typeface="Times New Roman" panose="02020603050405020304" pitchFamily="18" charset="0"/>
                          <a:cs typeface="Times New Roman" panose="02020603050405020304" pitchFamily="18" charset="0"/>
                        </a:rPr>
                        <a:t>Mức</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thu</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phí</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thẩm</a:t>
                      </a:r>
                      <a:r>
                        <a:rPr lang="en-US" sz="2000" dirty="0">
                          <a:solidFill>
                            <a:srgbClr val="0000FF"/>
                          </a:solidFill>
                          <a:effectLst/>
                          <a:latin typeface="Times New Roman" panose="02020603050405020304" pitchFamily="18" charset="0"/>
                          <a:cs typeface="Times New Roman" panose="02020603050405020304" pitchFamily="18" charset="0"/>
                        </a:rPr>
                        <a:t> </a:t>
                      </a:r>
                      <a:r>
                        <a:rPr lang="en-US" sz="2000" dirty="0" err="1">
                          <a:solidFill>
                            <a:srgbClr val="0000FF"/>
                          </a:solidFill>
                          <a:effectLst/>
                          <a:latin typeface="Times New Roman" panose="02020603050405020304" pitchFamily="18" charset="0"/>
                          <a:cs typeface="Times New Roman" panose="02020603050405020304" pitchFamily="18" charset="0"/>
                        </a:rPr>
                        <a:t>định</a:t>
                      </a:r>
                      <a:endParaRPr lang="en-US" sz="2000"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a:lnSpc>
                          <a:spcPct val="100000"/>
                        </a:lnSpc>
                        <a:spcBef>
                          <a:spcPts val="600"/>
                        </a:spcBef>
                        <a:spcAft>
                          <a:spcPts val="600"/>
                        </a:spcAft>
                      </a:pPr>
                      <a:r>
                        <a:rPr lang="en-US" sz="2000" b="1" dirty="0">
                          <a:solidFill>
                            <a:srgbClr val="0000FF"/>
                          </a:solidFill>
                          <a:effectLst/>
                          <a:latin typeface="Times New Roman" panose="02020603050405020304" pitchFamily="18" charset="0"/>
                          <a:cs typeface="Times New Roman" panose="02020603050405020304" pitchFamily="18" charset="0"/>
                        </a:rPr>
                        <a:t>7,8</a:t>
                      </a:r>
                      <a:endParaRPr lang="en-US" sz="2000"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a:lnSpc>
                          <a:spcPct val="100000"/>
                        </a:lnSpc>
                        <a:spcBef>
                          <a:spcPts val="600"/>
                        </a:spcBef>
                        <a:spcAft>
                          <a:spcPts val="600"/>
                        </a:spcAft>
                      </a:pPr>
                      <a:r>
                        <a:rPr lang="en-US" sz="2000" b="1" dirty="0">
                          <a:solidFill>
                            <a:srgbClr val="0000FF"/>
                          </a:solidFill>
                          <a:effectLst/>
                          <a:latin typeface="Times New Roman" panose="02020603050405020304" pitchFamily="18" charset="0"/>
                          <a:cs typeface="Times New Roman" panose="02020603050405020304" pitchFamily="18" charset="0"/>
                        </a:rPr>
                        <a:t>8,6</a:t>
                      </a:r>
                      <a:endParaRPr lang="en-US" sz="2000"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a:lnSpc>
                          <a:spcPct val="100000"/>
                        </a:lnSpc>
                        <a:spcBef>
                          <a:spcPts val="600"/>
                        </a:spcBef>
                        <a:spcAft>
                          <a:spcPts val="600"/>
                        </a:spcAft>
                      </a:pPr>
                      <a:r>
                        <a:rPr lang="en-US" sz="2000" b="1" dirty="0">
                          <a:solidFill>
                            <a:srgbClr val="0000FF"/>
                          </a:solidFill>
                          <a:effectLst/>
                          <a:latin typeface="Times New Roman" panose="02020603050405020304" pitchFamily="18" charset="0"/>
                          <a:cs typeface="Times New Roman" panose="02020603050405020304" pitchFamily="18" charset="0"/>
                        </a:rPr>
                        <a:t>9,5</a:t>
                      </a:r>
                      <a:endParaRPr lang="en-US" sz="2000"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a:lnSpc>
                          <a:spcPct val="100000"/>
                        </a:lnSpc>
                        <a:spcBef>
                          <a:spcPts val="600"/>
                        </a:spcBef>
                        <a:spcAft>
                          <a:spcPts val="600"/>
                        </a:spcAft>
                      </a:pPr>
                      <a:r>
                        <a:rPr lang="en-US" sz="2000" b="1" dirty="0">
                          <a:solidFill>
                            <a:srgbClr val="0000FF"/>
                          </a:solidFill>
                          <a:effectLst/>
                          <a:latin typeface="Times New Roman" panose="02020603050405020304" pitchFamily="18" charset="0"/>
                          <a:cs typeface="Times New Roman" panose="02020603050405020304" pitchFamily="18" charset="0"/>
                        </a:rPr>
                        <a:t>10,5</a:t>
                      </a:r>
                      <a:endParaRPr lang="en-US" sz="2000"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a:lnSpc>
                          <a:spcPct val="100000"/>
                        </a:lnSpc>
                        <a:spcBef>
                          <a:spcPts val="600"/>
                        </a:spcBef>
                        <a:spcAft>
                          <a:spcPts val="600"/>
                        </a:spcAft>
                      </a:pPr>
                      <a:r>
                        <a:rPr lang="en-US" sz="2000" b="1" dirty="0">
                          <a:solidFill>
                            <a:srgbClr val="0000FF"/>
                          </a:solidFill>
                          <a:effectLst/>
                          <a:latin typeface="Times New Roman" panose="02020603050405020304" pitchFamily="18" charset="0"/>
                          <a:cs typeface="Times New Roman" panose="02020603050405020304" pitchFamily="18" charset="0"/>
                        </a:rPr>
                        <a:t>11,6</a:t>
                      </a:r>
                      <a:endParaRPr lang="en-US" sz="2000"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a:lnSpc>
                          <a:spcPct val="100000"/>
                        </a:lnSpc>
                        <a:spcBef>
                          <a:spcPts val="600"/>
                        </a:spcBef>
                        <a:spcAft>
                          <a:spcPts val="600"/>
                        </a:spcAft>
                      </a:pPr>
                      <a:r>
                        <a:rPr lang="en-US" sz="2000" b="1" dirty="0">
                          <a:solidFill>
                            <a:srgbClr val="0000FF"/>
                          </a:solidFill>
                          <a:effectLst/>
                          <a:latin typeface="Times New Roman" panose="02020603050405020304" pitchFamily="18" charset="0"/>
                          <a:cs typeface="Times New Roman" panose="02020603050405020304" pitchFamily="18" charset="0"/>
                        </a:rPr>
                        <a:t>12,8</a:t>
                      </a:r>
                      <a:endParaRPr lang="en-US" sz="2000"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a:lnSpc>
                          <a:spcPct val="100000"/>
                        </a:lnSpc>
                        <a:spcBef>
                          <a:spcPts val="600"/>
                        </a:spcBef>
                        <a:spcAft>
                          <a:spcPts val="600"/>
                        </a:spcAft>
                      </a:pPr>
                      <a:r>
                        <a:rPr lang="en-US" sz="2000" b="1" dirty="0">
                          <a:solidFill>
                            <a:srgbClr val="0000FF"/>
                          </a:solidFill>
                          <a:effectLst/>
                          <a:latin typeface="Times New Roman" panose="02020603050405020304" pitchFamily="18" charset="0"/>
                          <a:cs typeface="Times New Roman" panose="02020603050405020304" pitchFamily="18" charset="0"/>
                        </a:rPr>
                        <a:t>14,1</a:t>
                      </a:r>
                      <a:endParaRPr lang="en-US" sz="2000"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a:lnSpc>
                          <a:spcPct val="100000"/>
                        </a:lnSpc>
                        <a:spcBef>
                          <a:spcPts val="600"/>
                        </a:spcBef>
                        <a:spcAft>
                          <a:spcPts val="600"/>
                        </a:spcAft>
                      </a:pPr>
                      <a:r>
                        <a:rPr lang="en-US" sz="2000" b="1" dirty="0">
                          <a:solidFill>
                            <a:srgbClr val="0000FF"/>
                          </a:solidFill>
                          <a:effectLst/>
                          <a:latin typeface="Times New Roman" panose="02020603050405020304" pitchFamily="18" charset="0"/>
                          <a:cs typeface="Times New Roman" panose="02020603050405020304" pitchFamily="18" charset="0"/>
                        </a:rPr>
                        <a:t>15,5</a:t>
                      </a:r>
                      <a:endParaRPr lang="en-US" sz="2000" b="1"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xmlns="" val="2145157774"/>
                  </a:ext>
                </a:extLst>
              </a:tr>
            </a:tbl>
          </a:graphicData>
        </a:graphic>
      </p:graphicFrame>
      <p:sp>
        <p:nvSpPr>
          <p:cNvPr id="10" name="TextBox 9">
            <a:extLst>
              <a:ext uri="{FF2B5EF4-FFF2-40B4-BE49-F238E27FC236}">
                <a16:creationId xmlns:a16="http://schemas.microsoft.com/office/drawing/2014/main" xmlns="" id="{9AA97AA7-C2E4-4319-9C9A-D8BFCEAB49C5}"/>
              </a:ext>
            </a:extLst>
          </p:cNvPr>
          <p:cNvSpPr txBox="1"/>
          <p:nvPr/>
        </p:nvSpPr>
        <p:spPr>
          <a:xfrm>
            <a:off x="6012160" y="503094"/>
            <a:ext cx="2574032" cy="369332"/>
          </a:xfrm>
          <a:prstGeom prst="rect">
            <a:avLst/>
          </a:prstGeom>
          <a:noFill/>
        </p:spPr>
        <p:txBody>
          <a:bodyPr wrap="square">
            <a:spAutoFit/>
          </a:bodyPr>
          <a:lstStyle/>
          <a:p>
            <a:pPr algn="ctr"/>
            <a:r>
              <a:rPr lang="vi-VN" b="1" i="1" dirty="0">
                <a:solidFill>
                  <a:srgbClr val="0000FF"/>
                </a:solidFill>
                <a:effectLst/>
                <a:latin typeface="Times New Roman" panose="02020603050405020304" pitchFamily="18" charset="0"/>
                <a:cs typeface="Times New Roman" panose="02020603050405020304" pitchFamily="18" charset="0"/>
              </a:rPr>
              <a:t>ĐVT: Triệu đồng/hồ sơ</a:t>
            </a:r>
            <a:endParaRPr lang="en-US" b="1" dirty="0">
              <a:solidFill>
                <a:srgbClr val="0000FF"/>
              </a:solidFill>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xmlns="" id="{2C524998-E2E6-4F95-B7E0-A233FF9EB3CE}"/>
              </a:ext>
            </a:extLst>
          </p:cNvPr>
          <p:cNvSpPr txBox="1"/>
          <p:nvPr/>
        </p:nvSpPr>
        <p:spPr>
          <a:xfrm>
            <a:off x="323529" y="3429000"/>
            <a:ext cx="8496941" cy="1938992"/>
          </a:xfrm>
          <a:prstGeom prst="rect">
            <a:avLst/>
          </a:prstGeom>
          <a:noFill/>
        </p:spPr>
        <p:txBody>
          <a:bodyPr wrap="square">
            <a:spAutoFit/>
          </a:bodyPr>
          <a:lstStyle/>
          <a:p>
            <a:pPr algn="just">
              <a:spcBef>
                <a:spcPts val="600"/>
              </a:spcBef>
              <a:spcAft>
                <a:spcPts val="600"/>
              </a:spcAft>
            </a:pPr>
            <a:r>
              <a:rPr lang="vi-VN" sz="2400" b="0" i="1" dirty="0">
                <a:solidFill>
                  <a:srgbClr val="000000"/>
                </a:solidFill>
                <a:effectLst/>
                <a:latin typeface="Times New Roman" panose="02020603050405020304" pitchFamily="18" charset="0"/>
                <a:cs typeface="Times New Roman" panose="02020603050405020304" pitchFamily="18" charset="0"/>
              </a:rPr>
              <a:t>Trường hợp </a:t>
            </a:r>
            <a:r>
              <a:rPr lang="vi-VN" sz="2400" b="1" i="1" u="sng" dirty="0">
                <a:solidFill>
                  <a:srgbClr val="FF0000"/>
                </a:solidFill>
                <a:effectLst/>
                <a:latin typeface="Times New Roman" panose="02020603050405020304" pitchFamily="18" charset="0"/>
                <a:cs typeface="Times New Roman" panose="02020603050405020304" pitchFamily="18" charset="0"/>
              </a:rPr>
              <a:t>thẩm định lại </a:t>
            </a:r>
            <a:r>
              <a:rPr lang="vi-VN" sz="2400" b="0" i="1" dirty="0">
                <a:solidFill>
                  <a:srgbClr val="000000"/>
                </a:solidFill>
                <a:effectLst/>
                <a:latin typeface="Times New Roman" panose="02020603050405020304" pitchFamily="18" charset="0"/>
                <a:cs typeface="Times New Roman" panose="02020603050405020304" pitchFamily="18" charset="0"/>
              </a:rPr>
              <a:t>báo cáo </a:t>
            </a:r>
            <a:r>
              <a:rPr lang="en-US" sz="2400" i="1" dirty="0">
                <a:solidFill>
                  <a:srgbClr val="000000"/>
                </a:solidFill>
                <a:latin typeface="Times New Roman" panose="02020603050405020304" pitchFamily="18" charset="0"/>
                <a:cs typeface="Times New Roman" panose="02020603050405020304" pitchFamily="18" charset="0"/>
              </a:rPr>
              <a:t>ĐTM/</a:t>
            </a:r>
            <a:r>
              <a:rPr lang="en-US" sz="2400" i="1" dirty="0" err="1">
                <a:solidFill>
                  <a:srgbClr val="000000"/>
                </a:solidFill>
                <a:latin typeface="Times New Roman" panose="02020603050405020304" pitchFamily="18" charset="0"/>
                <a:cs typeface="Times New Roman" panose="02020603050405020304" pitchFamily="18" charset="0"/>
              </a:rPr>
              <a:t>phương</a:t>
            </a:r>
            <a:r>
              <a:rPr lang="en-US" sz="2400" i="1" dirty="0">
                <a:solidFill>
                  <a:srgbClr val="000000"/>
                </a:solidFill>
                <a:latin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cs typeface="Times New Roman" panose="02020603050405020304" pitchFamily="18" charset="0"/>
              </a:rPr>
              <a:t>án</a:t>
            </a:r>
            <a:r>
              <a:rPr lang="en-US" sz="2400" i="1" dirty="0">
                <a:solidFill>
                  <a:srgbClr val="000000"/>
                </a:solidFill>
                <a:latin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cs typeface="Times New Roman" panose="02020603050405020304" pitchFamily="18" charset="0"/>
              </a:rPr>
              <a:t>cải</a:t>
            </a:r>
            <a:r>
              <a:rPr lang="en-US" sz="2400" i="1" dirty="0">
                <a:solidFill>
                  <a:srgbClr val="000000"/>
                </a:solidFill>
                <a:latin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cs typeface="Times New Roman" panose="02020603050405020304" pitchFamily="18" charset="0"/>
              </a:rPr>
              <a:t>tạo</a:t>
            </a:r>
            <a:r>
              <a:rPr lang="en-US" sz="2400" i="1" dirty="0">
                <a:solidFill>
                  <a:srgbClr val="000000"/>
                </a:solidFill>
                <a:latin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cs typeface="Times New Roman" panose="02020603050405020304" pitchFamily="18" charset="0"/>
              </a:rPr>
              <a:t>phục</a:t>
            </a:r>
            <a:r>
              <a:rPr lang="en-US" sz="2400" i="1" dirty="0">
                <a:solidFill>
                  <a:srgbClr val="000000"/>
                </a:solidFill>
                <a:latin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cs typeface="Times New Roman" panose="02020603050405020304" pitchFamily="18" charset="0"/>
              </a:rPr>
              <a:t>hồi</a:t>
            </a:r>
            <a:r>
              <a:rPr lang="en-US" sz="2400" i="1" dirty="0">
                <a:solidFill>
                  <a:srgbClr val="000000"/>
                </a:solidFill>
                <a:latin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cs typeface="Times New Roman" panose="02020603050405020304" pitchFamily="18" charset="0"/>
              </a:rPr>
              <a:t>môi</a:t>
            </a:r>
            <a:r>
              <a:rPr lang="en-US" sz="2400" i="1" dirty="0">
                <a:solidFill>
                  <a:srgbClr val="000000"/>
                </a:solidFill>
                <a:latin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cs typeface="Times New Roman" panose="02020603050405020304" pitchFamily="18" charset="0"/>
              </a:rPr>
              <a:t>trường</a:t>
            </a:r>
            <a:r>
              <a:rPr lang="vi-VN" sz="2400" b="0" i="1" dirty="0">
                <a:solidFill>
                  <a:srgbClr val="000000"/>
                </a:solidFill>
                <a:effectLst/>
                <a:latin typeface="Times New Roman" panose="02020603050405020304" pitchFamily="18" charset="0"/>
                <a:cs typeface="Times New Roman" panose="02020603050405020304" pitchFamily="18" charset="0"/>
              </a:rPr>
              <a:t> (đối với báo cáo </a:t>
            </a:r>
            <a:r>
              <a:rPr lang="en-US" sz="2400" i="1" dirty="0">
                <a:solidFill>
                  <a:srgbClr val="000000"/>
                </a:solidFill>
                <a:latin typeface="Times New Roman" panose="02020603050405020304" pitchFamily="18" charset="0"/>
                <a:cs typeface="Times New Roman" panose="02020603050405020304" pitchFamily="18" charset="0"/>
              </a:rPr>
              <a:t>ĐTM/</a:t>
            </a:r>
            <a:r>
              <a:rPr lang="en-US" sz="2400" i="1" dirty="0" err="1">
                <a:solidFill>
                  <a:srgbClr val="000000"/>
                </a:solidFill>
                <a:latin typeface="Times New Roman" panose="02020603050405020304" pitchFamily="18" charset="0"/>
                <a:cs typeface="Times New Roman" panose="02020603050405020304" pitchFamily="18" charset="0"/>
              </a:rPr>
              <a:t>phương</a:t>
            </a:r>
            <a:r>
              <a:rPr lang="en-US" sz="2400" i="1" dirty="0">
                <a:solidFill>
                  <a:srgbClr val="000000"/>
                </a:solidFill>
                <a:latin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cs typeface="Times New Roman" panose="02020603050405020304" pitchFamily="18" charset="0"/>
              </a:rPr>
              <a:t>án</a:t>
            </a:r>
            <a:r>
              <a:rPr lang="en-US" sz="2400" i="1" dirty="0">
                <a:solidFill>
                  <a:srgbClr val="000000"/>
                </a:solidFill>
                <a:latin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cs typeface="Times New Roman" panose="02020603050405020304" pitchFamily="18" charset="0"/>
              </a:rPr>
              <a:t>cải</a:t>
            </a:r>
            <a:r>
              <a:rPr lang="en-US" sz="2400" i="1" dirty="0">
                <a:solidFill>
                  <a:srgbClr val="000000"/>
                </a:solidFill>
                <a:latin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cs typeface="Times New Roman" panose="02020603050405020304" pitchFamily="18" charset="0"/>
              </a:rPr>
              <a:t>tạo</a:t>
            </a:r>
            <a:r>
              <a:rPr lang="en-US" sz="2400" i="1" dirty="0">
                <a:solidFill>
                  <a:srgbClr val="000000"/>
                </a:solidFill>
                <a:latin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cs typeface="Times New Roman" panose="02020603050405020304" pitchFamily="18" charset="0"/>
              </a:rPr>
              <a:t>phục</a:t>
            </a:r>
            <a:r>
              <a:rPr lang="en-US" sz="2400" i="1" dirty="0">
                <a:solidFill>
                  <a:srgbClr val="000000"/>
                </a:solidFill>
                <a:latin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cs typeface="Times New Roman" panose="02020603050405020304" pitchFamily="18" charset="0"/>
              </a:rPr>
              <a:t>hồi</a:t>
            </a:r>
            <a:r>
              <a:rPr lang="en-US" sz="2400" i="1" dirty="0">
                <a:solidFill>
                  <a:srgbClr val="000000"/>
                </a:solidFill>
                <a:latin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cs typeface="Times New Roman" panose="02020603050405020304" pitchFamily="18" charset="0"/>
              </a:rPr>
              <a:t>môi</a:t>
            </a:r>
            <a:r>
              <a:rPr lang="en-US" sz="2400" i="1" dirty="0">
                <a:solidFill>
                  <a:srgbClr val="000000"/>
                </a:solidFill>
                <a:latin typeface="Times New Roman" panose="02020603050405020304" pitchFamily="18" charset="0"/>
                <a:cs typeface="Times New Roman" panose="02020603050405020304" pitchFamily="18" charset="0"/>
              </a:rPr>
              <a:t> </a:t>
            </a:r>
            <a:r>
              <a:rPr lang="en-US" sz="2400" i="1" dirty="0" err="1">
                <a:solidFill>
                  <a:srgbClr val="000000"/>
                </a:solidFill>
                <a:latin typeface="Times New Roman" panose="02020603050405020304" pitchFamily="18" charset="0"/>
                <a:cs typeface="Times New Roman" panose="02020603050405020304" pitchFamily="18" charset="0"/>
              </a:rPr>
              <a:t>trường</a:t>
            </a:r>
            <a:r>
              <a:rPr lang="vi-VN" sz="2400" b="0" i="1" dirty="0">
                <a:solidFill>
                  <a:srgbClr val="000000"/>
                </a:solidFill>
                <a:effectLst/>
                <a:latin typeface="Times New Roman" panose="02020603050405020304" pitchFamily="18" charset="0"/>
                <a:cs typeface="Times New Roman" panose="02020603050405020304" pitchFamily="18" charset="0"/>
              </a:rPr>
              <a:t> </a:t>
            </a:r>
            <a:r>
              <a:rPr lang="vi-VN" sz="2400" b="1" i="1" u="sng" dirty="0">
                <a:solidFill>
                  <a:srgbClr val="FF0000"/>
                </a:solidFill>
                <a:effectLst/>
                <a:latin typeface="Times New Roman" panose="02020603050405020304" pitchFamily="18" charset="0"/>
                <a:cs typeface="Times New Roman" panose="02020603050405020304" pitchFamily="18" charset="0"/>
              </a:rPr>
              <a:t>không được Hội đồng thẩm định thông qua lần đầu</a:t>
            </a:r>
            <a:r>
              <a:rPr lang="vi-VN" sz="2400" b="0" i="1" dirty="0">
                <a:solidFill>
                  <a:srgbClr val="000000"/>
                </a:solidFill>
                <a:effectLst/>
                <a:latin typeface="Times New Roman" panose="02020603050405020304" pitchFamily="18" charset="0"/>
                <a:cs typeface="Times New Roman" panose="02020603050405020304" pitchFamily="18" charset="0"/>
              </a:rPr>
              <a:t>); Mức thu bằng </a:t>
            </a:r>
            <a:r>
              <a:rPr lang="vi-VN" sz="2400" b="1" i="1" u="sng" dirty="0">
                <a:solidFill>
                  <a:srgbClr val="FF0000"/>
                </a:solidFill>
                <a:effectLst/>
                <a:latin typeface="Times New Roman" panose="02020603050405020304" pitchFamily="18" charset="0"/>
                <a:cs typeface="Times New Roman" panose="02020603050405020304" pitchFamily="18" charset="0"/>
              </a:rPr>
              <a:t>50%</a:t>
            </a:r>
            <a:r>
              <a:rPr lang="vi-VN" sz="2400" b="0" i="1" dirty="0">
                <a:solidFill>
                  <a:srgbClr val="000000"/>
                </a:solidFill>
                <a:effectLst/>
                <a:latin typeface="Times New Roman" panose="02020603050405020304" pitchFamily="18" charset="0"/>
                <a:cs typeface="Times New Roman" panose="02020603050405020304" pitchFamily="18" charset="0"/>
              </a:rPr>
              <a:t> mức thu phí thẩm định báo cáo</a:t>
            </a:r>
            <a:r>
              <a:rPr lang="en-US" sz="2400" b="0" i="1" dirty="0">
                <a:solidFill>
                  <a:srgbClr val="000000"/>
                </a:solidFill>
                <a:effectLst/>
                <a:latin typeface="Times New Roman" panose="02020603050405020304" pitchFamily="18" charset="0"/>
                <a:cs typeface="Times New Roman" panose="02020603050405020304" pitchFamily="18" charset="0"/>
              </a:rPr>
              <a:t>/</a:t>
            </a:r>
            <a:r>
              <a:rPr lang="en-US" sz="2400" b="0" i="1" dirty="0" err="1">
                <a:solidFill>
                  <a:srgbClr val="000000"/>
                </a:solidFill>
                <a:effectLst/>
                <a:latin typeface="Times New Roman" panose="02020603050405020304" pitchFamily="18" charset="0"/>
                <a:cs typeface="Times New Roman" panose="02020603050405020304" pitchFamily="18" charset="0"/>
              </a:rPr>
              <a:t>phương</a:t>
            </a:r>
            <a:r>
              <a:rPr lang="en-US" sz="2400" b="0" i="1" dirty="0">
                <a:solidFill>
                  <a:srgbClr val="000000"/>
                </a:solidFill>
                <a:effectLst/>
                <a:latin typeface="Times New Roman" panose="02020603050405020304" pitchFamily="18" charset="0"/>
                <a:cs typeface="Times New Roman" panose="02020603050405020304" pitchFamily="18" charset="0"/>
              </a:rPr>
              <a:t> </a:t>
            </a:r>
            <a:r>
              <a:rPr lang="en-US" sz="2400" b="0" i="1" dirty="0" err="1">
                <a:solidFill>
                  <a:srgbClr val="000000"/>
                </a:solidFill>
                <a:effectLst/>
                <a:latin typeface="Times New Roman" panose="02020603050405020304" pitchFamily="18" charset="0"/>
                <a:cs typeface="Times New Roman" panose="02020603050405020304" pitchFamily="18" charset="0"/>
              </a:rPr>
              <a:t>án</a:t>
            </a:r>
            <a:r>
              <a:rPr lang="vi-VN" sz="2400" b="0" i="1" dirty="0">
                <a:solidFill>
                  <a:srgbClr val="000000"/>
                </a:solidFill>
                <a:effectLst/>
                <a:latin typeface="Times New Roman" panose="02020603050405020304" pitchFamily="18" charset="0"/>
                <a:cs typeface="Times New Roman" panose="02020603050405020304" pitchFamily="18" charset="0"/>
              </a:rPr>
              <a:t> </a:t>
            </a:r>
            <a:r>
              <a:rPr lang="vi-VN" sz="2400" b="1" i="1" u="sng" dirty="0">
                <a:solidFill>
                  <a:srgbClr val="FF0000"/>
                </a:solidFill>
                <a:effectLst/>
                <a:latin typeface="Times New Roman" panose="02020603050405020304" pitchFamily="18" charset="0"/>
                <a:cs typeface="Times New Roman" panose="02020603050405020304" pitchFamily="18" charset="0"/>
              </a:rPr>
              <a:t>lần đầu.</a:t>
            </a:r>
            <a:endParaRPr lang="en-US" b="1" u="sng" dirty="0">
              <a:solidFill>
                <a:srgbClr val="FF0000"/>
              </a:solidFill>
            </a:endParaRPr>
          </a:p>
        </p:txBody>
      </p:sp>
    </p:spTree>
    <p:extLst>
      <p:ext uri="{BB962C8B-B14F-4D97-AF65-F5344CB8AC3E}">
        <p14:creationId xmlns:p14="http://schemas.microsoft.com/office/powerpoint/2010/main" val="2678279869"/>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C30D468F-FB8F-4AC2-9D78-69D90D60F1D6}"/>
              </a:ext>
            </a:extLst>
          </p:cNvPr>
          <p:cNvSpPr txBox="1"/>
          <p:nvPr/>
        </p:nvSpPr>
        <p:spPr>
          <a:xfrm>
            <a:off x="287524" y="1412776"/>
            <a:ext cx="8568952" cy="3108543"/>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just">
              <a:spcBef>
                <a:spcPts val="600"/>
              </a:spcBef>
              <a:spcAft>
                <a:spcPts val="600"/>
              </a:spcAft>
            </a:pPr>
            <a:r>
              <a:rPr lang="vi-VN" sz="2800" b="1" i="0" dirty="0">
                <a:solidFill>
                  <a:srgbClr val="FF0000"/>
                </a:solidFill>
                <a:effectLst/>
                <a:latin typeface="Times New Roman" panose="02020603050405020304" pitchFamily="18" charset="0"/>
                <a:cs typeface="Times New Roman" panose="02020603050405020304" pitchFamily="18" charset="0"/>
              </a:rPr>
              <a:t>Sở Tài nguyên và Môi trường</a:t>
            </a:r>
            <a:r>
              <a:rPr lang="vi-VN" sz="2800" b="0" i="0" dirty="0">
                <a:gradFill flip="none" rotWithShape="1">
                  <a:gsLst>
                    <a:gs pos="0">
                      <a:srgbClr val="0000FF">
                        <a:shade val="30000"/>
                        <a:satMod val="115000"/>
                      </a:srgbClr>
                    </a:gs>
                    <a:gs pos="50000">
                      <a:srgbClr val="0000FF">
                        <a:shade val="67500"/>
                        <a:satMod val="115000"/>
                      </a:srgbClr>
                    </a:gs>
                    <a:gs pos="100000">
                      <a:srgbClr val="0000FF">
                        <a:shade val="100000"/>
                        <a:satMod val="115000"/>
                      </a:srgbClr>
                    </a:gs>
                  </a:gsLst>
                  <a:lin ang="5400000" scaled="1"/>
                  <a:tileRect/>
                </a:gradFill>
                <a:effectLst/>
                <a:latin typeface="Times New Roman" panose="02020603050405020304" pitchFamily="18" charset="0"/>
                <a:cs typeface="Times New Roman" panose="02020603050405020304" pitchFamily="18" charset="0"/>
              </a:rPr>
              <a:t> tỉnh Trà Vinh thực hiện </a:t>
            </a:r>
            <a:r>
              <a:rPr lang="vi-VN" sz="2800" b="1" i="0" dirty="0">
                <a:solidFill>
                  <a:srgbClr val="FF0000"/>
                </a:solidFill>
                <a:effectLst/>
                <a:latin typeface="Times New Roman" panose="02020603050405020304" pitchFamily="18" charset="0"/>
                <a:cs typeface="Times New Roman" panose="02020603050405020304" pitchFamily="18" charset="0"/>
              </a:rPr>
              <a:t>thu phí và nộp 100% số tiền phí vào ngân sách Nhà nước </a:t>
            </a:r>
            <a:r>
              <a:rPr lang="vi-VN" sz="2800" b="0" i="0" dirty="0">
                <a:gradFill flip="none" rotWithShape="1">
                  <a:gsLst>
                    <a:gs pos="0">
                      <a:srgbClr val="0000FF">
                        <a:shade val="30000"/>
                        <a:satMod val="115000"/>
                      </a:srgbClr>
                    </a:gs>
                    <a:gs pos="50000">
                      <a:srgbClr val="0000FF">
                        <a:shade val="67500"/>
                        <a:satMod val="115000"/>
                      </a:srgbClr>
                    </a:gs>
                    <a:gs pos="100000">
                      <a:srgbClr val="0000FF">
                        <a:shade val="100000"/>
                        <a:satMod val="115000"/>
                      </a:srgbClr>
                    </a:gs>
                  </a:gsLst>
                  <a:lin ang="5400000" scaled="1"/>
                  <a:tileRect/>
                </a:gradFill>
                <a:effectLst/>
                <a:latin typeface="Times New Roman" panose="02020603050405020304" pitchFamily="18" charset="0"/>
                <a:cs typeface="Times New Roman" panose="02020603050405020304" pitchFamily="18" charset="0"/>
              </a:rPr>
              <a:t>theo quy định của pháp luật hiện hành. Việc kê khai, nộp phí theo tháng và quyết toán năm theo quy định tại Luật Quản lý thuế và Nghị định số </a:t>
            </a:r>
            <a:r>
              <a:rPr lang="vi-VN" sz="2800" b="0" i="0" u="none" strike="noStrike" dirty="0">
                <a:gradFill flip="none" rotWithShape="1">
                  <a:gsLst>
                    <a:gs pos="0">
                      <a:srgbClr val="0000FF">
                        <a:shade val="30000"/>
                        <a:satMod val="115000"/>
                      </a:srgbClr>
                    </a:gs>
                    <a:gs pos="50000">
                      <a:srgbClr val="0000FF">
                        <a:shade val="67500"/>
                        <a:satMod val="115000"/>
                      </a:srgbClr>
                    </a:gs>
                    <a:gs pos="100000">
                      <a:srgbClr val="0000FF">
                        <a:shade val="100000"/>
                        <a:satMod val="115000"/>
                      </a:srgbClr>
                    </a:gs>
                  </a:gsLst>
                  <a:lin ang="5400000" scaled="1"/>
                  <a:tileRect/>
                </a:gradFill>
                <a:effectLst/>
                <a:latin typeface="Times New Roman" panose="02020603050405020304" pitchFamily="18" charset="0"/>
                <a:cs typeface="Times New Roman" panose="02020603050405020304" pitchFamily="18" charset="0"/>
                <a:hlinkClick r:id="rId2" tooltip="Nghị định 126/2020/NĐ-CP">
                  <a:extLst>
                    <a:ext uri="{A12FA001-AC4F-418D-AE19-62706E023703}">
                      <ahyp:hlinkClr xmlns:ahyp="http://schemas.microsoft.com/office/drawing/2018/hyperlinkcolor" xmlns="" val="tx"/>
                    </a:ext>
                  </a:extLst>
                </a:hlinkClick>
              </a:rPr>
              <a:t>126/2020/NĐ-CP</a:t>
            </a:r>
            <a:r>
              <a:rPr lang="vi-VN" sz="2800" b="0" i="0" dirty="0">
                <a:gradFill flip="none" rotWithShape="1">
                  <a:gsLst>
                    <a:gs pos="0">
                      <a:srgbClr val="0000FF">
                        <a:shade val="30000"/>
                        <a:satMod val="115000"/>
                      </a:srgbClr>
                    </a:gs>
                    <a:gs pos="50000">
                      <a:srgbClr val="0000FF">
                        <a:shade val="67500"/>
                        <a:satMod val="115000"/>
                      </a:srgbClr>
                    </a:gs>
                    <a:gs pos="100000">
                      <a:srgbClr val="0000FF">
                        <a:shade val="100000"/>
                        <a:satMod val="115000"/>
                      </a:srgbClr>
                    </a:gs>
                  </a:gsLst>
                  <a:lin ang="5400000" scaled="1"/>
                  <a:tileRect/>
                </a:gradFill>
                <a:effectLst/>
                <a:latin typeface="Times New Roman" panose="02020603050405020304" pitchFamily="18" charset="0"/>
                <a:cs typeface="Times New Roman" panose="02020603050405020304" pitchFamily="18" charset="0"/>
              </a:rPr>
              <a:t> ngày 19 tháng 10 năm 2020 của Chính phủ quy định chi tiết một số điều của Luật Quản lý thuế.</a:t>
            </a:r>
          </a:p>
        </p:txBody>
      </p:sp>
      <p:sp>
        <p:nvSpPr>
          <p:cNvPr id="5" name="TextBox 4">
            <a:extLst>
              <a:ext uri="{FF2B5EF4-FFF2-40B4-BE49-F238E27FC236}">
                <a16:creationId xmlns:a16="http://schemas.microsoft.com/office/drawing/2014/main" xmlns="" id="{C0F6B6CD-FB48-473C-8385-BF17AF05F930}"/>
              </a:ext>
            </a:extLst>
          </p:cNvPr>
          <p:cNvSpPr txBox="1"/>
          <p:nvPr/>
        </p:nvSpPr>
        <p:spPr>
          <a:xfrm>
            <a:off x="251520" y="476672"/>
            <a:ext cx="7848872" cy="523220"/>
          </a:xfrm>
          <a:prstGeom prst="rect">
            <a:avLst/>
          </a:prstGeom>
          <a:noFill/>
        </p:spPr>
        <p:txBody>
          <a:bodyPr wrap="square">
            <a:spAutoFit/>
          </a:bodyPr>
          <a:lstStyle/>
          <a:p>
            <a:pPr algn="just">
              <a:spcBef>
                <a:spcPts val="600"/>
              </a:spcBef>
              <a:spcAft>
                <a:spcPts val="600"/>
              </a:spcAft>
            </a:pPr>
            <a:r>
              <a:rPr lang="vi-VN" sz="2800" b="1" i="0" dirty="0">
                <a:solidFill>
                  <a:srgbClr val="0000FF"/>
                </a:solidFill>
                <a:effectLst/>
                <a:latin typeface="Times New Roman" panose="02020603050405020304" pitchFamily="18" charset="0"/>
                <a:cs typeface="Times New Roman" panose="02020603050405020304" pitchFamily="18" charset="0"/>
              </a:rPr>
              <a:t>c) Thu, nộp, quản lý và sử dụng tiền phí</a:t>
            </a:r>
          </a:p>
        </p:txBody>
      </p:sp>
    </p:spTree>
    <p:extLst>
      <p:ext uri="{BB962C8B-B14F-4D97-AF65-F5344CB8AC3E}">
        <p14:creationId xmlns:p14="http://schemas.microsoft.com/office/powerpoint/2010/main" val="3000328559"/>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BCD97B34-7D0D-4A7E-8D75-4DD0647C23E2}"/>
              </a:ext>
            </a:extLst>
          </p:cNvPr>
          <p:cNvSpPr txBox="1"/>
          <p:nvPr/>
        </p:nvSpPr>
        <p:spPr>
          <a:xfrm>
            <a:off x="1331640" y="285694"/>
            <a:ext cx="6480720" cy="523220"/>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vi-VN" sz="2800" b="1" i="0" u="none" strike="noStrike" dirty="0">
                <a:solidFill>
                  <a:srgbClr val="FF0066"/>
                </a:solidFill>
                <a:effectLst/>
                <a:latin typeface="Times New Roman" panose="02020603050405020304" pitchFamily="18" charset="0"/>
                <a:cs typeface="Times New Roman" panose="02020603050405020304" pitchFamily="18" charset="0"/>
              </a:rPr>
              <a:t>NGHỊ QUYẾT</a:t>
            </a:r>
            <a:r>
              <a:rPr lang="en-US" sz="2800" b="1" i="0" u="none" strike="noStrike" dirty="0">
                <a:solidFill>
                  <a:srgbClr val="FF0066"/>
                </a:solidFill>
                <a:effectLst/>
                <a:latin typeface="Times New Roman" panose="02020603050405020304" pitchFamily="18" charset="0"/>
                <a:cs typeface="Times New Roman" panose="02020603050405020304" pitchFamily="18" charset="0"/>
              </a:rPr>
              <a:t> SỐ 21/2021/NQ-HĐND </a:t>
            </a:r>
            <a:endParaRPr lang="vi-VN" sz="2800" b="1" i="0" dirty="0">
              <a:solidFill>
                <a:srgbClr val="FF0066"/>
              </a:solidFill>
              <a:effectLst/>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xmlns="" id="{088E367B-C151-4701-ABE6-26714CE80A90}"/>
              </a:ext>
            </a:extLst>
          </p:cNvPr>
          <p:cNvPicPr>
            <a:picLocks noChangeAspect="1"/>
          </p:cNvPicPr>
          <p:nvPr/>
        </p:nvPicPr>
        <p:blipFill>
          <a:blip r:embed="rId2"/>
          <a:stretch>
            <a:fillRect/>
          </a:stretch>
        </p:blipFill>
        <p:spPr>
          <a:xfrm>
            <a:off x="12204" y="2708920"/>
            <a:ext cx="9144000" cy="3757414"/>
          </a:xfrm>
          <a:prstGeom prst="rect">
            <a:avLst/>
          </a:prstGeom>
          <a:effectLst>
            <a:softEdge rad="635000"/>
          </a:effectLst>
        </p:spPr>
      </p:pic>
      <p:sp>
        <p:nvSpPr>
          <p:cNvPr id="6" name="TextBox 5">
            <a:extLst>
              <a:ext uri="{FF2B5EF4-FFF2-40B4-BE49-F238E27FC236}">
                <a16:creationId xmlns:a16="http://schemas.microsoft.com/office/drawing/2014/main" xmlns="" id="{BE399EDE-11A2-4CA5-BCB6-3F0603B2F5A8}"/>
              </a:ext>
            </a:extLst>
          </p:cNvPr>
          <p:cNvSpPr txBox="1"/>
          <p:nvPr/>
        </p:nvSpPr>
        <p:spPr>
          <a:xfrm>
            <a:off x="467544" y="1561326"/>
            <a:ext cx="8208912" cy="1077218"/>
          </a:xfrm>
          <a:prstGeom prst="rect">
            <a:avLst/>
          </a:prstGeom>
          <a:ln>
            <a:solidFill>
              <a:srgbClr val="0000FF"/>
            </a:solidFill>
          </a:ln>
        </p:spPr>
        <p:style>
          <a:lnRef idx="1">
            <a:schemeClr val="accent4"/>
          </a:lnRef>
          <a:fillRef idx="2">
            <a:schemeClr val="accent4"/>
          </a:fillRef>
          <a:effectRef idx="1">
            <a:schemeClr val="accent4"/>
          </a:effectRef>
          <a:fontRef idx="minor">
            <a:schemeClr val="dk1"/>
          </a:fontRef>
        </p:style>
        <p:txBody>
          <a:bodyPr wrap="square">
            <a:spAutoFit/>
          </a:bodyPr>
          <a:lstStyle/>
          <a:p>
            <a:pPr algn="just"/>
            <a:r>
              <a:rPr lang="en-US" sz="3200" b="1" i="0" u="none" strike="noStrike" dirty="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3. </a:t>
            </a:r>
            <a:r>
              <a:rPr lang="vi-VN" sz="3200" b="1" i="0" u="none" strike="noStrike" dirty="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Phí thẩm định cấp, cấp lại, điều chỉnh giấy phép môi trường</a:t>
            </a:r>
            <a:endParaRPr lang="en-US" sz="3200" b="1" dirty="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27519694"/>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7410EA78-120E-41C8-808A-9F51AF4214F7}"/>
              </a:ext>
            </a:extLst>
          </p:cNvPr>
          <p:cNvSpPr txBox="1"/>
          <p:nvPr/>
        </p:nvSpPr>
        <p:spPr>
          <a:xfrm>
            <a:off x="359532" y="764704"/>
            <a:ext cx="3366120" cy="523220"/>
          </a:xfrm>
          <a:prstGeom prst="rect">
            <a:avLst/>
          </a:prstGeom>
          <a:noFill/>
        </p:spPr>
        <p:txBody>
          <a:bodyPr wrap="square">
            <a:spAutoFit/>
          </a:bodyPr>
          <a:lstStyle/>
          <a:p>
            <a:pPr algn="ctr">
              <a:spcBef>
                <a:spcPts val="600"/>
              </a:spcBef>
              <a:spcAft>
                <a:spcPts val="600"/>
              </a:spcAft>
            </a:pPr>
            <a:r>
              <a:rPr lang="vi-VN" sz="2800" b="1" i="0" dirty="0">
                <a:solidFill>
                  <a:srgbClr val="0000FF"/>
                </a:solidFill>
                <a:effectLst/>
                <a:latin typeface="Times New Roman" panose="02020603050405020304" pitchFamily="18" charset="0"/>
                <a:cs typeface="Times New Roman" panose="02020603050405020304" pitchFamily="18" charset="0"/>
              </a:rPr>
              <a:t>a) Đối tượng nộp phí</a:t>
            </a:r>
            <a:endParaRPr lang="en-US" sz="2800" b="1" dirty="0">
              <a:solidFill>
                <a:srgbClr val="0000FF"/>
              </a:solidFill>
            </a:endParaRPr>
          </a:p>
        </p:txBody>
      </p:sp>
      <p:sp>
        <p:nvSpPr>
          <p:cNvPr id="6" name="TextBox 5">
            <a:extLst>
              <a:ext uri="{FF2B5EF4-FFF2-40B4-BE49-F238E27FC236}">
                <a16:creationId xmlns:a16="http://schemas.microsoft.com/office/drawing/2014/main" xmlns="" id="{E5BB0D74-D4F7-49A1-AD83-F38564647393}"/>
              </a:ext>
            </a:extLst>
          </p:cNvPr>
          <p:cNvSpPr txBox="1"/>
          <p:nvPr/>
        </p:nvSpPr>
        <p:spPr>
          <a:xfrm>
            <a:off x="359532" y="1700808"/>
            <a:ext cx="8424936" cy="2246769"/>
          </a:xfrm>
          <a:prstGeom prst="rect">
            <a:avLst/>
          </a:prstGeom>
          <a:noFill/>
        </p:spPr>
        <p:txBody>
          <a:bodyPr wrap="square">
            <a:spAutoFit/>
          </a:bodyPr>
          <a:lstStyle/>
          <a:p>
            <a:pPr algn="just"/>
            <a:r>
              <a:rPr lang="vi-VN" sz="2800" b="0" i="0" dirty="0">
                <a:solidFill>
                  <a:srgbClr val="000000"/>
                </a:solidFill>
                <a:effectLst/>
                <a:latin typeface="Times New Roman" panose="02020603050405020304" pitchFamily="18" charset="0"/>
                <a:cs typeface="Times New Roman" panose="02020603050405020304" pitchFamily="18" charset="0"/>
              </a:rPr>
              <a:t>Tổ chức, cá nhân đề nghị cơ quan có thẩm quyền cấp giấy phép môi trường đối với các dự án đầu tư thuộc đối tượng phải thực hiện giấy phép môi trường của UBND tỉnh và UBND cấp huyện theo quy định của Luật Bảo vệ môi trường năm 2020.</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0478813"/>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8B148DC0-A9B9-4E72-8A60-CCAA2B409469}"/>
              </a:ext>
            </a:extLst>
          </p:cNvPr>
          <p:cNvSpPr txBox="1"/>
          <p:nvPr/>
        </p:nvSpPr>
        <p:spPr>
          <a:xfrm>
            <a:off x="251520" y="241484"/>
            <a:ext cx="1997968" cy="461665"/>
          </a:xfrm>
          <a:prstGeom prst="rect">
            <a:avLst/>
          </a:prstGeom>
          <a:noFill/>
        </p:spPr>
        <p:txBody>
          <a:bodyPr wrap="square">
            <a:spAutoFit/>
          </a:bodyPr>
          <a:lstStyle/>
          <a:p>
            <a:pPr algn="l">
              <a:spcBef>
                <a:spcPts val="600"/>
              </a:spcBef>
              <a:spcAft>
                <a:spcPts val="600"/>
              </a:spcAft>
            </a:pPr>
            <a:r>
              <a:rPr lang="en-US" sz="2400" b="1" i="0" dirty="0">
                <a:solidFill>
                  <a:srgbClr val="0000FF"/>
                </a:solidFill>
                <a:effectLst/>
                <a:latin typeface="Times New Roman" panose="02020603050405020304" pitchFamily="18" charset="0"/>
                <a:cs typeface="Times New Roman" panose="02020603050405020304" pitchFamily="18" charset="0"/>
              </a:rPr>
              <a:t>b) </a:t>
            </a:r>
            <a:r>
              <a:rPr lang="en-US" sz="2400" b="1" i="0" dirty="0" err="1">
                <a:solidFill>
                  <a:srgbClr val="0000FF"/>
                </a:solidFill>
                <a:effectLst/>
                <a:latin typeface="Times New Roman" panose="02020603050405020304" pitchFamily="18" charset="0"/>
                <a:cs typeface="Times New Roman" panose="02020603050405020304" pitchFamily="18" charset="0"/>
              </a:rPr>
              <a:t>Mức</a:t>
            </a:r>
            <a:r>
              <a:rPr lang="en-US" sz="2400" b="1" i="0" dirty="0">
                <a:solidFill>
                  <a:srgbClr val="0000FF"/>
                </a:solidFill>
                <a:effectLst/>
                <a:latin typeface="Times New Roman" panose="02020603050405020304" pitchFamily="18" charset="0"/>
                <a:cs typeface="Times New Roman" panose="02020603050405020304" pitchFamily="18" charset="0"/>
              </a:rPr>
              <a:t> </a:t>
            </a:r>
            <a:r>
              <a:rPr lang="en-US" sz="2400" b="1" i="0" dirty="0" err="1">
                <a:solidFill>
                  <a:srgbClr val="0000FF"/>
                </a:solidFill>
                <a:effectLst/>
                <a:latin typeface="Times New Roman" panose="02020603050405020304" pitchFamily="18" charset="0"/>
                <a:cs typeface="Times New Roman" panose="02020603050405020304" pitchFamily="18" charset="0"/>
              </a:rPr>
              <a:t>thu</a:t>
            </a:r>
            <a:endParaRPr lang="en-US" sz="2400" dirty="0"/>
          </a:p>
        </p:txBody>
      </p:sp>
      <p:sp>
        <p:nvSpPr>
          <p:cNvPr id="3" name="TextBox 2">
            <a:extLst>
              <a:ext uri="{FF2B5EF4-FFF2-40B4-BE49-F238E27FC236}">
                <a16:creationId xmlns:a16="http://schemas.microsoft.com/office/drawing/2014/main" xmlns="" id="{FC5C7336-EAC3-4B20-954D-AB3CED088AC0}"/>
              </a:ext>
            </a:extLst>
          </p:cNvPr>
          <p:cNvSpPr txBox="1"/>
          <p:nvPr/>
        </p:nvSpPr>
        <p:spPr>
          <a:xfrm>
            <a:off x="5848128" y="1278429"/>
            <a:ext cx="2574032" cy="369332"/>
          </a:xfrm>
          <a:prstGeom prst="rect">
            <a:avLst/>
          </a:prstGeom>
          <a:noFill/>
        </p:spPr>
        <p:txBody>
          <a:bodyPr wrap="square">
            <a:spAutoFit/>
          </a:bodyPr>
          <a:lstStyle/>
          <a:p>
            <a:pPr algn="ctr"/>
            <a:r>
              <a:rPr lang="vi-VN" b="1" i="1" dirty="0">
                <a:solidFill>
                  <a:srgbClr val="0000FF"/>
                </a:solidFill>
                <a:effectLst/>
                <a:latin typeface="Times New Roman" panose="02020603050405020304" pitchFamily="18" charset="0"/>
                <a:cs typeface="Times New Roman" panose="02020603050405020304" pitchFamily="18" charset="0"/>
              </a:rPr>
              <a:t>ĐVT: Triệu đồng/hồ sơ</a:t>
            </a:r>
            <a:endParaRPr lang="en-US" b="1" dirty="0">
              <a:solidFill>
                <a:srgbClr val="0000FF"/>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xmlns="" id="{89A62E60-88EE-48F5-ABAA-9F04CAAFD011}"/>
              </a:ext>
            </a:extLst>
          </p:cNvPr>
          <p:cNvSpPr txBox="1"/>
          <p:nvPr/>
        </p:nvSpPr>
        <p:spPr>
          <a:xfrm>
            <a:off x="252388" y="703149"/>
            <a:ext cx="6664448" cy="461665"/>
          </a:xfrm>
          <a:prstGeom prst="rect">
            <a:avLst/>
          </a:prstGeom>
          <a:noFill/>
        </p:spPr>
        <p:txBody>
          <a:bodyPr wrap="square">
            <a:spAutoFit/>
          </a:bodyPr>
          <a:lstStyle/>
          <a:p>
            <a:pPr algn="just">
              <a:spcBef>
                <a:spcPts val="600"/>
              </a:spcBef>
              <a:spcAft>
                <a:spcPts val="600"/>
              </a:spcAft>
            </a:pPr>
            <a:r>
              <a:rPr lang="vi-VN" sz="2400" b="1" i="1" dirty="0">
                <a:solidFill>
                  <a:srgbClr val="000000"/>
                </a:solidFill>
                <a:effectLst/>
                <a:latin typeface="Times New Roman" panose="02020603050405020304" pitchFamily="18" charset="0"/>
                <a:cs typeface="Times New Roman" panose="02020603050405020304" pitchFamily="18" charset="0"/>
              </a:rPr>
              <a:t>- Đối với giấy phép môi trường do </a:t>
            </a:r>
            <a:r>
              <a:rPr lang="vi-VN" sz="2400" b="1" i="1" dirty="0">
                <a:solidFill>
                  <a:srgbClr val="FF0000"/>
                </a:solidFill>
                <a:effectLst/>
                <a:latin typeface="Times New Roman" panose="02020603050405020304" pitchFamily="18" charset="0"/>
                <a:cs typeface="Times New Roman" panose="02020603050405020304" pitchFamily="18" charset="0"/>
              </a:rPr>
              <a:t>UBND tỉnh cấp</a:t>
            </a:r>
            <a:r>
              <a:rPr lang="vi-VN" sz="2400" b="1" i="1" dirty="0">
                <a:solidFill>
                  <a:srgbClr val="000000"/>
                </a:solidFill>
                <a:effectLst/>
                <a:latin typeface="Times New Roman" panose="02020603050405020304" pitchFamily="18" charset="0"/>
                <a:cs typeface="Times New Roman" panose="02020603050405020304" pitchFamily="18" charset="0"/>
              </a:rPr>
              <a:t>:</a:t>
            </a:r>
            <a:endParaRPr lang="en-US" b="1" i="1" dirty="0"/>
          </a:p>
        </p:txBody>
      </p:sp>
      <p:graphicFrame>
        <p:nvGraphicFramePr>
          <p:cNvPr id="6" name="Table 5">
            <a:extLst>
              <a:ext uri="{FF2B5EF4-FFF2-40B4-BE49-F238E27FC236}">
                <a16:creationId xmlns:a16="http://schemas.microsoft.com/office/drawing/2014/main" xmlns="" id="{C3DD2707-3686-460E-8BD1-9A5CDA38C049}"/>
              </a:ext>
            </a:extLst>
          </p:cNvPr>
          <p:cNvGraphicFramePr>
            <a:graphicFrameLocks noGrp="1"/>
          </p:cNvGraphicFramePr>
          <p:nvPr>
            <p:extLst>
              <p:ext uri="{D42A27DB-BD31-4B8C-83A1-F6EECF244321}">
                <p14:modId xmlns:p14="http://schemas.microsoft.com/office/powerpoint/2010/main" val="3957155478"/>
              </p:ext>
            </p:extLst>
          </p:nvPr>
        </p:nvGraphicFramePr>
        <p:xfrm>
          <a:off x="251520" y="1761375"/>
          <a:ext cx="8640960" cy="4161265"/>
        </p:xfrm>
        <a:graphic>
          <a:graphicData uri="http://schemas.openxmlformats.org/drawingml/2006/table">
            <a:tbl>
              <a:tblPr>
                <a:tableStyleId>{775DCB02-9BB8-47FD-8907-85C794F793BA}</a:tableStyleId>
              </a:tblPr>
              <a:tblGrid>
                <a:gridCol w="1944216">
                  <a:extLst>
                    <a:ext uri="{9D8B030D-6E8A-4147-A177-3AD203B41FA5}">
                      <a16:colId xmlns:a16="http://schemas.microsoft.com/office/drawing/2014/main" xmlns="" val="804341254"/>
                    </a:ext>
                  </a:extLst>
                </a:gridCol>
                <a:gridCol w="3528392">
                  <a:extLst>
                    <a:ext uri="{9D8B030D-6E8A-4147-A177-3AD203B41FA5}">
                      <a16:colId xmlns:a16="http://schemas.microsoft.com/office/drawing/2014/main" xmlns="" val="341434530"/>
                    </a:ext>
                  </a:extLst>
                </a:gridCol>
                <a:gridCol w="3168352">
                  <a:extLst>
                    <a:ext uri="{9D8B030D-6E8A-4147-A177-3AD203B41FA5}">
                      <a16:colId xmlns:a16="http://schemas.microsoft.com/office/drawing/2014/main" xmlns="" val="3021839577"/>
                    </a:ext>
                  </a:extLst>
                </a:gridCol>
              </a:tblGrid>
              <a:tr h="399407">
                <a:tc rowSpan="2">
                  <a:txBody>
                    <a:bodyPr/>
                    <a:lstStyle/>
                    <a:p>
                      <a:pPr algn="ctr">
                        <a:spcBef>
                          <a:spcPts val="600"/>
                        </a:spcBef>
                        <a:spcAft>
                          <a:spcPts val="600"/>
                        </a:spcAft>
                      </a:pPr>
                      <a:r>
                        <a:rPr lang="vi-VN" sz="2000" b="1" dirty="0">
                          <a:solidFill>
                            <a:schemeClr val="tx1"/>
                          </a:solidFill>
                          <a:effectLst/>
                          <a:latin typeface="Times New Roman" panose="02020603050405020304" pitchFamily="18" charset="0"/>
                          <a:cs typeface="Times New Roman" panose="02020603050405020304" pitchFamily="18" charset="0"/>
                        </a:rPr>
                        <a:t>Loại giấy</a:t>
                      </a:r>
                      <a:r>
                        <a:rPr lang="vi-VN" sz="2000" dirty="0">
                          <a:solidFill>
                            <a:schemeClr val="tx1"/>
                          </a:solidFill>
                          <a:effectLst/>
                          <a:latin typeface="Times New Roman" panose="02020603050405020304" pitchFamily="18" charset="0"/>
                          <a:cs typeface="Times New Roman" panose="02020603050405020304" pitchFamily="18" charset="0"/>
                        </a:rPr>
                        <a:t> </a:t>
                      </a:r>
                      <a:r>
                        <a:rPr lang="vi-VN" sz="2000" b="1" dirty="0">
                          <a:solidFill>
                            <a:schemeClr val="tx1"/>
                          </a:solidFill>
                          <a:effectLst/>
                          <a:latin typeface="Times New Roman" panose="02020603050405020304" pitchFamily="18" charset="0"/>
                          <a:cs typeface="Times New Roman" panose="02020603050405020304" pitchFamily="18" charset="0"/>
                        </a:rPr>
                        <a:t>phép môi trường</a:t>
                      </a:r>
                      <a:endParaRPr lang="vi-VN" sz="2000" dirty="0">
                        <a:solidFill>
                          <a:schemeClr val="tx1"/>
                        </a:solidFill>
                        <a:effectLst/>
                        <a:latin typeface="Times New Roman" panose="02020603050405020304" pitchFamily="18" charset="0"/>
                        <a:cs typeface="Times New Roman" panose="02020603050405020304" pitchFamily="18" charset="0"/>
                      </a:endParaRPr>
                    </a:p>
                  </a:txBody>
                  <a:tcPr marL="0" marR="0" marT="0" marB="0" anchor="ctr"/>
                </a:tc>
                <a:tc gridSpan="2">
                  <a:txBody>
                    <a:bodyPr/>
                    <a:lstStyle/>
                    <a:p>
                      <a:pPr algn="ctr">
                        <a:spcBef>
                          <a:spcPts val="600"/>
                        </a:spcBef>
                        <a:spcAft>
                          <a:spcPts val="600"/>
                        </a:spcAft>
                      </a:pPr>
                      <a:r>
                        <a:rPr lang="en-US" sz="2000" b="1" dirty="0" err="1">
                          <a:effectLst/>
                          <a:latin typeface="Times New Roman" panose="02020603050405020304" pitchFamily="18" charset="0"/>
                          <a:cs typeface="Times New Roman" panose="02020603050405020304" pitchFamily="18" charset="0"/>
                        </a:rPr>
                        <a:t>Mức</a:t>
                      </a:r>
                      <a:r>
                        <a:rPr lang="en-US" sz="2000" b="1" dirty="0">
                          <a:effectLst/>
                          <a:latin typeface="Times New Roman" panose="02020603050405020304" pitchFamily="18" charset="0"/>
                          <a:cs typeface="Times New Roman" panose="02020603050405020304" pitchFamily="18" charset="0"/>
                        </a:rPr>
                        <a:t> </a:t>
                      </a:r>
                      <a:r>
                        <a:rPr lang="en-US" sz="2000" b="1" dirty="0" err="1">
                          <a:effectLst/>
                          <a:latin typeface="Times New Roman" panose="02020603050405020304" pitchFamily="18" charset="0"/>
                          <a:cs typeface="Times New Roman" panose="02020603050405020304" pitchFamily="18" charset="0"/>
                        </a:rPr>
                        <a:t>thu</a:t>
                      </a:r>
                      <a:endParaRPr lang="en-US" sz="2000" dirty="0">
                        <a:effectLst/>
                        <a:latin typeface="Times New Roman" panose="02020603050405020304" pitchFamily="18" charset="0"/>
                        <a:cs typeface="Times New Roman" panose="02020603050405020304" pitchFamily="18" charset="0"/>
                      </a:endParaRPr>
                    </a:p>
                  </a:txBody>
                  <a:tcPr marL="0" marR="0" marT="0" marB="0"/>
                </a:tc>
                <a:tc hMerge="1">
                  <a:txBody>
                    <a:bodyPr/>
                    <a:lstStyle/>
                    <a:p>
                      <a:endParaRPr lang="en-US"/>
                    </a:p>
                  </a:txBody>
                  <a:tcPr/>
                </a:tc>
                <a:extLst>
                  <a:ext uri="{0D108BD9-81ED-4DB2-BD59-A6C34878D82A}">
                    <a16:rowId xmlns:a16="http://schemas.microsoft.com/office/drawing/2014/main" xmlns="" val="1776007563"/>
                  </a:ext>
                </a:extLst>
              </a:tr>
              <a:tr h="1628258">
                <a:tc vMerge="1">
                  <a:txBody>
                    <a:bodyPr/>
                    <a:lstStyle/>
                    <a:p>
                      <a:endParaRPr lang="en-US"/>
                    </a:p>
                  </a:txBody>
                  <a:tcPr/>
                </a:tc>
                <a:tc>
                  <a:txBody>
                    <a:bodyPr/>
                    <a:lstStyle/>
                    <a:p>
                      <a:pPr algn="just">
                        <a:spcBef>
                          <a:spcPts val="600"/>
                        </a:spcBef>
                        <a:spcAft>
                          <a:spcPts val="600"/>
                        </a:spcAft>
                      </a:pPr>
                      <a:r>
                        <a:rPr lang="en-US" sz="2000" b="1" dirty="0">
                          <a:solidFill>
                            <a:schemeClr val="tx1"/>
                          </a:solidFill>
                          <a:effectLst/>
                          <a:latin typeface="Times New Roman" panose="02020603050405020304" pitchFamily="18" charset="0"/>
                          <a:cs typeface="Times New Roman" panose="02020603050405020304" pitchFamily="18" charset="0"/>
                        </a:rPr>
                        <a:t> </a:t>
                      </a:r>
                      <a:r>
                        <a:rPr lang="vi-VN" sz="2000" b="1" dirty="0">
                          <a:solidFill>
                            <a:schemeClr val="tx1"/>
                          </a:solidFill>
                          <a:effectLst/>
                          <a:latin typeface="Times New Roman" panose="02020603050405020304" pitchFamily="18" charset="0"/>
                          <a:cs typeface="Times New Roman" panose="02020603050405020304" pitchFamily="18" charset="0"/>
                        </a:rPr>
                        <a:t>Dự án đầu tư đã có quyết định phê duyệt kết quả thẩm định báo cáo ĐTM/Cơ sở thuộc đối tượng phải có giấy phép môi trường</a:t>
                      </a:r>
                    </a:p>
                  </a:txBody>
                  <a:tcPr marL="0" marR="0" marT="0" marB="0"/>
                </a:tc>
                <a:tc>
                  <a:txBody>
                    <a:bodyPr/>
                    <a:lstStyle/>
                    <a:p>
                      <a:pPr algn="just">
                        <a:spcBef>
                          <a:spcPts val="600"/>
                        </a:spcBef>
                        <a:spcAft>
                          <a:spcPts val="600"/>
                        </a:spcAft>
                      </a:pPr>
                      <a:r>
                        <a:rPr lang="en-US" sz="2000" b="1" dirty="0">
                          <a:solidFill>
                            <a:schemeClr val="tx1"/>
                          </a:solidFill>
                          <a:effectLst/>
                          <a:latin typeface="Times New Roman" panose="02020603050405020304" pitchFamily="18" charset="0"/>
                          <a:cs typeface="Times New Roman" panose="02020603050405020304" pitchFamily="18" charset="0"/>
                        </a:rPr>
                        <a:t>  </a:t>
                      </a:r>
                      <a:r>
                        <a:rPr lang="vi-VN" sz="2000" b="1" dirty="0">
                          <a:solidFill>
                            <a:schemeClr val="tx1"/>
                          </a:solidFill>
                          <a:effectLst/>
                          <a:latin typeface="Times New Roman" panose="02020603050405020304" pitchFamily="18" charset="0"/>
                          <a:cs typeface="Times New Roman" panose="02020603050405020304" pitchFamily="18" charset="0"/>
                        </a:rPr>
                        <a:t>Dự án đầu tư không thuộc đối tượng phải thực hiện đánh giá tác động môi trường (Thành lập Hội đồng thẩm định)</a:t>
                      </a:r>
                    </a:p>
                  </a:txBody>
                  <a:tcPr marL="0" marR="0" marT="0" marB="0"/>
                </a:tc>
                <a:extLst>
                  <a:ext uri="{0D108BD9-81ED-4DB2-BD59-A6C34878D82A}">
                    <a16:rowId xmlns:a16="http://schemas.microsoft.com/office/drawing/2014/main" xmlns="" val="4293327229"/>
                  </a:ext>
                </a:extLst>
              </a:tr>
              <a:tr h="581895">
                <a:tc>
                  <a:txBody>
                    <a:bodyPr/>
                    <a:lstStyle/>
                    <a:p>
                      <a:pPr algn="just">
                        <a:spcBef>
                          <a:spcPts val="1200"/>
                        </a:spcBef>
                        <a:spcAft>
                          <a:spcPts val="1200"/>
                        </a:spcAft>
                      </a:pPr>
                      <a:r>
                        <a:rPr lang="vi-VN" sz="2000" b="1" dirty="0">
                          <a:solidFill>
                            <a:schemeClr val="tx1"/>
                          </a:solidFill>
                          <a:effectLst/>
                          <a:latin typeface="Times New Roman" panose="02020603050405020304" pitchFamily="18" charset="0"/>
                          <a:cs typeface="Times New Roman" panose="02020603050405020304" pitchFamily="18" charset="0"/>
                        </a:rPr>
                        <a:t>Cấp giấy phép môi trường</a:t>
                      </a:r>
                    </a:p>
                  </a:txBody>
                  <a:tcPr marL="0" marR="0" marT="0" marB="0"/>
                </a:tc>
                <a:tc>
                  <a:txBody>
                    <a:bodyPr/>
                    <a:lstStyle/>
                    <a:p>
                      <a:pPr algn="ctr">
                        <a:spcBef>
                          <a:spcPts val="600"/>
                        </a:spcBef>
                        <a:spcAft>
                          <a:spcPts val="600"/>
                        </a:spcAft>
                      </a:pPr>
                      <a:r>
                        <a:rPr lang="en-US" sz="2000" b="1" dirty="0">
                          <a:solidFill>
                            <a:schemeClr val="tx1"/>
                          </a:solidFill>
                          <a:effectLst/>
                          <a:latin typeface="Times New Roman" panose="02020603050405020304" pitchFamily="18" charset="0"/>
                          <a:cs typeface="Times New Roman" panose="02020603050405020304" pitchFamily="18" charset="0"/>
                        </a:rPr>
                        <a:t>3,1</a:t>
                      </a:r>
                    </a:p>
                  </a:txBody>
                  <a:tcPr marL="0" marR="0" marT="0" marB="0"/>
                </a:tc>
                <a:tc>
                  <a:txBody>
                    <a:bodyPr/>
                    <a:lstStyle/>
                    <a:p>
                      <a:pPr algn="ctr">
                        <a:spcBef>
                          <a:spcPts val="600"/>
                        </a:spcBef>
                        <a:spcAft>
                          <a:spcPts val="600"/>
                        </a:spcAft>
                      </a:pPr>
                      <a:r>
                        <a:rPr lang="en-US" sz="2000" b="1" dirty="0">
                          <a:solidFill>
                            <a:schemeClr val="tx1"/>
                          </a:solidFill>
                          <a:effectLst/>
                          <a:latin typeface="Times New Roman" panose="02020603050405020304" pitchFamily="18" charset="0"/>
                          <a:cs typeface="Times New Roman" panose="02020603050405020304" pitchFamily="18" charset="0"/>
                        </a:rPr>
                        <a:t>4,3</a:t>
                      </a:r>
                    </a:p>
                  </a:txBody>
                  <a:tcPr marL="0" marR="0" marT="0" marB="0"/>
                </a:tc>
                <a:extLst>
                  <a:ext uri="{0D108BD9-81ED-4DB2-BD59-A6C34878D82A}">
                    <a16:rowId xmlns:a16="http://schemas.microsoft.com/office/drawing/2014/main" xmlns="" val="4292556711"/>
                  </a:ext>
                </a:extLst>
              </a:tr>
              <a:tr h="399407">
                <a:tc>
                  <a:txBody>
                    <a:bodyPr/>
                    <a:lstStyle/>
                    <a:p>
                      <a:pPr algn="just">
                        <a:spcBef>
                          <a:spcPts val="1200"/>
                        </a:spcBef>
                        <a:spcAft>
                          <a:spcPts val="1200"/>
                        </a:spcAft>
                      </a:pPr>
                      <a:r>
                        <a:rPr lang="vi-VN" sz="2000" b="1" dirty="0">
                          <a:solidFill>
                            <a:schemeClr val="tx1"/>
                          </a:solidFill>
                          <a:effectLst/>
                          <a:latin typeface="Times New Roman" panose="02020603050405020304" pitchFamily="18" charset="0"/>
                          <a:cs typeface="Times New Roman" panose="02020603050405020304" pitchFamily="18" charset="0"/>
                        </a:rPr>
                        <a:t>Cấp lại giấy phép môi trường</a:t>
                      </a:r>
                    </a:p>
                  </a:txBody>
                  <a:tcPr marL="0" marR="0" marT="0" marB="0"/>
                </a:tc>
                <a:tc gridSpan="2">
                  <a:txBody>
                    <a:bodyPr/>
                    <a:lstStyle/>
                    <a:p>
                      <a:pPr algn="ctr">
                        <a:spcBef>
                          <a:spcPts val="600"/>
                        </a:spcBef>
                        <a:spcAft>
                          <a:spcPts val="600"/>
                        </a:spcAft>
                      </a:pPr>
                      <a:r>
                        <a:rPr lang="en-US" sz="2000" b="1" dirty="0">
                          <a:solidFill>
                            <a:schemeClr val="tx1"/>
                          </a:solidFill>
                          <a:effectLst/>
                          <a:latin typeface="Times New Roman" panose="02020603050405020304" pitchFamily="18" charset="0"/>
                          <a:cs typeface="Times New Roman" panose="02020603050405020304" pitchFamily="18" charset="0"/>
                        </a:rPr>
                        <a:t>3,1</a:t>
                      </a:r>
                    </a:p>
                  </a:txBody>
                  <a:tcPr marL="0" marR="0" marT="0" marB="0" anchor="ctr"/>
                </a:tc>
                <a:tc hMerge="1">
                  <a:txBody>
                    <a:bodyPr/>
                    <a:lstStyle/>
                    <a:p>
                      <a:endParaRPr lang="en-US"/>
                    </a:p>
                  </a:txBody>
                  <a:tcPr/>
                </a:tc>
                <a:extLst>
                  <a:ext uri="{0D108BD9-81ED-4DB2-BD59-A6C34878D82A}">
                    <a16:rowId xmlns:a16="http://schemas.microsoft.com/office/drawing/2014/main" xmlns="" val="2004020528"/>
                  </a:ext>
                </a:extLst>
              </a:tr>
              <a:tr h="798814">
                <a:tc>
                  <a:txBody>
                    <a:bodyPr/>
                    <a:lstStyle/>
                    <a:p>
                      <a:pPr algn="just">
                        <a:spcBef>
                          <a:spcPts val="1200"/>
                        </a:spcBef>
                        <a:spcAft>
                          <a:spcPts val="1200"/>
                        </a:spcAft>
                      </a:pPr>
                      <a:r>
                        <a:rPr lang="vi-VN" sz="2000" b="1" dirty="0">
                          <a:solidFill>
                            <a:schemeClr val="tx1"/>
                          </a:solidFill>
                          <a:effectLst/>
                          <a:latin typeface="Times New Roman" panose="02020603050405020304" pitchFamily="18" charset="0"/>
                          <a:cs typeface="Times New Roman" panose="02020603050405020304" pitchFamily="18" charset="0"/>
                        </a:rPr>
                        <a:t>Cấp điều chỉnh giấy phép môi trường</a:t>
                      </a:r>
                    </a:p>
                  </a:txBody>
                  <a:tcPr marL="0" marR="0" marT="0" marB="0"/>
                </a:tc>
                <a:tc gridSpan="2">
                  <a:txBody>
                    <a:bodyPr/>
                    <a:lstStyle/>
                    <a:p>
                      <a:pPr algn="ctr">
                        <a:spcBef>
                          <a:spcPts val="600"/>
                        </a:spcBef>
                        <a:spcAft>
                          <a:spcPts val="600"/>
                        </a:spcAft>
                      </a:pPr>
                      <a:r>
                        <a:rPr lang="en-US" sz="2000" b="1" dirty="0">
                          <a:solidFill>
                            <a:schemeClr val="tx1"/>
                          </a:solidFill>
                          <a:effectLst/>
                          <a:latin typeface="Times New Roman" panose="02020603050405020304" pitchFamily="18" charset="0"/>
                          <a:cs typeface="Times New Roman" panose="02020603050405020304" pitchFamily="18" charset="0"/>
                        </a:rPr>
                        <a:t>3,1</a:t>
                      </a:r>
                    </a:p>
                  </a:txBody>
                  <a:tcPr marL="0" marR="0" marT="0" marB="0" anchor="ctr"/>
                </a:tc>
                <a:tc hMerge="1">
                  <a:txBody>
                    <a:bodyPr/>
                    <a:lstStyle/>
                    <a:p>
                      <a:endParaRPr lang="en-US"/>
                    </a:p>
                  </a:txBody>
                  <a:tcPr/>
                </a:tc>
                <a:extLst>
                  <a:ext uri="{0D108BD9-81ED-4DB2-BD59-A6C34878D82A}">
                    <a16:rowId xmlns:a16="http://schemas.microsoft.com/office/drawing/2014/main" xmlns="" val="1331392871"/>
                  </a:ext>
                </a:extLst>
              </a:tr>
            </a:tbl>
          </a:graphicData>
        </a:graphic>
      </p:graphicFrame>
    </p:spTree>
    <p:extLst>
      <p:ext uri="{BB962C8B-B14F-4D97-AF65-F5344CB8AC3E}">
        <p14:creationId xmlns:p14="http://schemas.microsoft.com/office/powerpoint/2010/main" val="4144725631"/>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8B148DC0-A9B9-4E72-8A60-CCAA2B409469}"/>
              </a:ext>
            </a:extLst>
          </p:cNvPr>
          <p:cNvSpPr txBox="1"/>
          <p:nvPr/>
        </p:nvSpPr>
        <p:spPr>
          <a:xfrm>
            <a:off x="251520" y="241484"/>
            <a:ext cx="1997968" cy="461665"/>
          </a:xfrm>
          <a:prstGeom prst="rect">
            <a:avLst/>
          </a:prstGeom>
          <a:noFill/>
        </p:spPr>
        <p:txBody>
          <a:bodyPr wrap="square">
            <a:spAutoFit/>
          </a:bodyPr>
          <a:lstStyle/>
          <a:p>
            <a:pPr algn="l">
              <a:spcBef>
                <a:spcPts val="600"/>
              </a:spcBef>
              <a:spcAft>
                <a:spcPts val="600"/>
              </a:spcAft>
            </a:pPr>
            <a:r>
              <a:rPr lang="en-US" sz="2400" b="1" i="0" dirty="0">
                <a:solidFill>
                  <a:srgbClr val="0000FF"/>
                </a:solidFill>
                <a:effectLst/>
                <a:latin typeface="Times New Roman" panose="02020603050405020304" pitchFamily="18" charset="0"/>
                <a:cs typeface="Times New Roman" panose="02020603050405020304" pitchFamily="18" charset="0"/>
              </a:rPr>
              <a:t>b) </a:t>
            </a:r>
            <a:r>
              <a:rPr lang="en-US" sz="2400" b="1" i="0" dirty="0" err="1">
                <a:solidFill>
                  <a:srgbClr val="0000FF"/>
                </a:solidFill>
                <a:effectLst/>
                <a:latin typeface="Times New Roman" panose="02020603050405020304" pitchFamily="18" charset="0"/>
                <a:cs typeface="Times New Roman" panose="02020603050405020304" pitchFamily="18" charset="0"/>
              </a:rPr>
              <a:t>Mức</a:t>
            </a:r>
            <a:r>
              <a:rPr lang="en-US" sz="2400" b="1" i="0" dirty="0">
                <a:solidFill>
                  <a:srgbClr val="0000FF"/>
                </a:solidFill>
                <a:effectLst/>
                <a:latin typeface="Times New Roman" panose="02020603050405020304" pitchFamily="18" charset="0"/>
                <a:cs typeface="Times New Roman" panose="02020603050405020304" pitchFamily="18" charset="0"/>
              </a:rPr>
              <a:t> </a:t>
            </a:r>
            <a:r>
              <a:rPr lang="en-US" sz="2400" b="1" i="0" dirty="0" err="1">
                <a:solidFill>
                  <a:srgbClr val="0000FF"/>
                </a:solidFill>
                <a:effectLst/>
                <a:latin typeface="Times New Roman" panose="02020603050405020304" pitchFamily="18" charset="0"/>
                <a:cs typeface="Times New Roman" panose="02020603050405020304" pitchFamily="18" charset="0"/>
              </a:rPr>
              <a:t>thu</a:t>
            </a:r>
            <a:endParaRPr lang="en-US" sz="2400" dirty="0"/>
          </a:p>
        </p:txBody>
      </p:sp>
      <p:sp>
        <p:nvSpPr>
          <p:cNvPr id="3" name="TextBox 2">
            <a:extLst>
              <a:ext uri="{FF2B5EF4-FFF2-40B4-BE49-F238E27FC236}">
                <a16:creationId xmlns:a16="http://schemas.microsoft.com/office/drawing/2014/main" xmlns="" id="{FC5C7336-EAC3-4B20-954D-AB3CED088AC0}"/>
              </a:ext>
            </a:extLst>
          </p:cNvPr>
          <p:cNvSpPr txBox="1"/>
          <p:nvPr/>
        </p:nvSpPr>
        <p:spPr>
          <a:xfrm>
            <a:off x="5848128" y="1278429"/>
            <a:ext cx="2574032" cy="369332"/>
          </a:xfrm>
          <a:prstGeom prst="rect">
            <a:avLst/>
          </a:prstGeom>
          <a:noFill/>
        </p:spPr>
        <p:txBody>
          <a:bodyPr wrap="square">
            <a:spAutoFit/>
          </a:bodyPr>
          <a:lstStyle/>
          <a:p>
            <a:pPr algn="ctr"/>
            <a:r>
              <a:rPr lang="vi-VN" b="1" i="1" dirty="0">
                <a:solidFill>
                  <a:srgbClr val="0000FF"/>
                </a:solidFill>
                <a:effectLst/>
                <a:latin typeface="Times New Roman" panose="02020603050405020304" pitchFamily="18" charset="0"/>
                <a:cs typeface="Times New Roman" panose="02020603050405020304" pitchFamily="18" charset="0"/>
              </a:rPr>
              <a:t>ĐVT: Triệu đồng/hồ sơ</a:t>
            </a:r>
            <a:endParaRPr lang="en-US" b="1" dirty="0">
              <a:solidFill>
                <a:srgbClr val="0000FF"/>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xmlns="" id="{89A62E60-88EE-48F5-ABAA-9F04CAAFD011}"/>
              </a:ext>
            </a:extLst>
          </p:cNvPr>
          <p:cNvSpPr txBox="1"/>
          <p:nvPr/>
        </p:nvSpPr>
        <p:spPr>
          <a:xfrm>
            <a:off x="252388" y="703149"/>
            <a:ext cx="7559972" cy="461665"/>
          </a:xfrm>
          <a:prstGeom prst="rect">
            <a:avLst/>
          </a:prstGeom>
          <a:noFill/>
        </p:spPr>
        <p:txBody>
          <a:bodyPr wrap="square">
            <a:spAutoFit/>
          </a:bodyPr>
          <a:lstStyle/>
          <a:p>
            <a:pPr algn="just">
              <a:spcBef>
                <a:spcPts val="600"/>
              </a:spcBef>
              <a:spcAft>
                <a:spcPts val="600"/>
              </a:spcAft>
            </a:pPr>
            <a:r>
              <a:rPr lang="vi-VN" sz="2400" b="1" i="1" dirty="0">
                <a:solidFill>
                  <a:srgbClr val="000000"/>
                </a:solidFill>
                <a:effectLst/>
                <a:latin typeface="Times New Roman" panose="02020603050405020304" pitchFamily="18" charset="0"/>
                <a:cs typeface="Times New Roman" panose="02020603050405020304" pitchFamily="18" charset="0"/>
              </a:rPr>
              <a:t>- Đối với giấy phép môi trường do </a:t>
            </a:r>
            <a:r>
              <a:rPr lang="vi-VN" sz="2400" b="1" i="1" dirty="0">
                <a:solidFill>
                  <a:srgbClr val="FF0000"/>
                </a:solidFill>
                <a:effectLst/>
                <a:latin typeface="Times New Roman" panose="02020603050405020304" pitchFamily="18" charset="0"/>
                <a:cs typeface="Times New Roman" panose="02020603050405020304" pitchFamily="18" charset="0"/>
              </a:rPr>
              <a:t>UBND </a:t>
            </a:r>
            <a:r>
              <a:rPr lang="en-US" sz="2400" b="1" i="1" dirty="0" err="1">
                <a:solidFill>
                  <a:srgbClr val="FF0000"/>
                </a:solidFill>
                <a:effectLst/>
                <a:latin typeface="Times New Roman" panose="02020603050405020304" pitchFamily="18" charset="0"/>
                <a:cs typeface="Times New Roman" panose="02020603050405020304" pitchFamily="18" charset="0"/>
              </a:rPr>
              <a:t>huyện</a:t>
            </a:r>
            <a:r>
              <a:rPr lang="vi-VN" sz="2400" b="1" i="1" dirty="0">
                <a:solidFill>
                  <a:srgbClr val="FF0000"/>
                </a:solidFill>
                <a:effectLst/>
                <a:latin typeface="Times New Roman" panose="02020603050405020304" pitchFamily="18" charset="0"/>
                <a:cs typeface="Times New Roman" panose="02020603050405020304" pitchFamily="18" charset="0"/>
              </a:rPr>
              <a:t> cấp</a:t>
            </a:r>
            <a:r>
              <a:rPr lang="vi-VN" sz="2400" b="1" i="1" dirty="0">
                <a:solidFill>
                  <a:srgbClr val="000000"/>
                </a:solidFill>
                <a:effectLst/>
                <a:latin typeface="Times New Roman" panose="02020603050405020304" pitchFamily="18" charset="0"/>
                <a:cs typeface="Times New Roman" panose="02020603050405020304" pitchFamily="18" charset="0"/>
              </a:rPr>
              <a:t>:</a:t>
            </a:r>
            <a:endParaRPr lang="en-US" b="1" i="1" dirty="0"/>
          </a:p>
        </p:txBody>
      </p:sp>
      <p:graphicFrame>
        <p:nvGraphicFramePr>
          <p:cNvPr id="6" name="Table 5">
            <a:extLst>
              <a:ext uri="{FF2B5EF4-FFF2-40B4-BE49-F238E27FC236}">
                <a16:creationId xmlns:a16="http://schemas.microsoft.com/office/drawing/2014/main" xmlns="" id="{C3DD2707-3686-460E-8BD1-9A5CDA38C049}"/>
              </a:ext>
            </a:extLst>
          </p:cNvPr>
          <p:cNvGraphicFramePr>
            <a:graphicFrameLocks noGrp="1"/>
          </p:cNvGraphicFramePr>
          <p:nvPr>
            <p:extLst>
              <p:ext uri="{D42A27DB-BD31-4B8C-83A1-F6EECF244321}">
                <p14:modId xmlns:p14="http://schemas.microsoft.com/office/powerpoint/2010/main" val="2576028377"/>
              </p:ext>
            </p:extLst>
          </p:nvPr>
        </p:nvGraphicFramePr>
        <p:xfrm>
          <a:off x="179512" y="1761375"/>
          <a:ext cx="8712968" cy="4045679"/>
        </p:xfrm>
        <a:graphic>
          <a:graphicData uri="http://schemas.openxmlformats.org/drawingml/2006/table">
            <a:tbl>
              <a:tblPr>
                <a:tableStyleId>{16D9F66E-5EB9-4882-86FB-DCBF35E3C3E4}</a:tableStyleId>
              </a:tblPr>
              <a:tblGrid>
                <a:gridCol w="2520280">
                  <a:extLst>
                    <a:ext uri="{9D8B030D-6E8A-4147-A177-3AD203B41FA5}">
                      <a16:colId xmlns:a16="http://schemas.microsoft.com/office/drawing/2014/main" xmlns="" val="804341254"/>
                    </a:ext>
                  </a:extLst>
                </a:gridCol>
                <a:gridCol w="3139425">
                  <a:extLst>
                    <a:ext uri="{9D8B030D-6E8A-4147-A177-3AD203B41FA5}">
                      <a16:colId xmlns:a16="http://schemas.microsoft.com/office/drawing/2014/main" xmlns="" val="341434530"/>
                    </a:ext>
                  </a:extLst>
                </a:gridCol>
                <a:gridCol w="3053263">
                  <a:extLst>
                    <a:ext uri="{9D8B030D-6E8A-4147-A177-3AD203B41FA5}">
                      <a16:colId xmlns:a16="http://schemas.microsoft.com/office/drawing/2014/main" xmlns="" val="3021839577"/>
                    </a:ext>
                  </a:extLst>
                </a:gridCol>
              </a:tblGrid>
              <a:tr h="399407">
                <a:tc rowSpan="2">
                  <a:txBody>
                    <a:bodyPr/>
                    <a:lstStyle/>
                    <a:p>
                      <a:pPr algn="ctr">
                        <a:spcBef>
                          <a:spcPts val="600"/>
                        </a:spcBef>
                        <a:spcAft>
                          <a:spcPts val="600"/>
                        </a:spcAft>
                      </a:pPr>
                      <a:r>
                        <a:rPr lang="vi-VN" sz="2000" b="1" dirty="0">
                          <a:solidFill>
                            <a:srgbClr val="0000FF"/>
                          </a:solidFill>
                          <a:effectLst/>
                          <a:latin typeface="Times New Roman" panose="02020603050405020304" pitchFamily="18" charset="0"/>
                          <a:cs typeface="Times New Roman" panose="02020603050405020304" pitchFamily="18" charset="0"/>
                        </a:rPr>
                        <a:t>Loại giấy phép môi trường</a:t>
                      </a:r>
                    </a:p>
                  </a:txBody>
                  <a:tcPr marL="0" marR="0" marT="0" marB="0" anchor="ctr"/>
                </a:tc>
                <a:tc gridSpan="2">
                  <a:txBody>
                    <a:bodyPr/>
                    <a:lstStyle/>
                    <a:p>
                      <a:pPr algn="ctr">
                        <a:spcBef>
                          <a:spcPts val="600"/>
                        </a:spcBef>
                        <a:spcAft>
                          <a:spcPts val="600"/>
                        </a:spcAft>
                      </a:pPr>
                      <a:r>
                        <a:rPr lang="en-US" sz="2000" b="1" dirty="0" err="1">
                          <a:effectLst/>
                          <a:latin typeface="Times New Roman" panose="02020603050405020304" pitchFamily="18" charset="0"/>
                          <a:cs typeface="Times New Roman" panose="02020603050405020304" pitchFamily="18" charset="0"/>
                        </a:rPr>
                        <a:t>Mức</a:t>
                      </a:r>
                      <a:r>
                        <a:rPr lang="en-US" sz="2000" b="1" dirty="0">
                          <a:effectLst/>
                          <a:latin typeface="Times New Roman" panose="02020603050405020304" pitchFamily="18" charset="0"/>
                          <a:cs typeface="Times New Roman" panose="02020603050405020304" pitchFamily="18" charset="0"/>
                        </a:rPr>
                        <a:t> </a:t>
                      </a:r>
                      <a:r>
                        <a:rPr lang="en-US" sz="2000" b="1" dirty="0" err="1">
                          <a:effectLst/>
                          <a:latin typeface="Times New Roman" panose="02020603050405020304" pitchFamily="18" charset="0"/>
                          <a:cs typeface="Times New Roman" panose="02020603050405020304" pitchFamily="18" charset="0"/>
                        </a:rPr>
                        <a:t>thu</a:t>
                      </a:r>
                      <a:endParaRPr lang="en-US" sz="2000" b="1" dirty="0">
                        <a:effectLst/>
                        <a:latin typeface="Times New Roman" panose="02020603050405020304" pitchFamily="18" charset="0"/>
                        <a:cs typeface="Times New Roman" panose="02020603050405020304" pitchFamily="18" charset="0"/>
                      </a:endParaRPr>
                    </a:p>
                  </a:txBody>
                  <a:tcPr marL="0" marR="0" marT="0" marB="0"/>
                </a:tc>
                <a:tc hMerge="1">
                  <a:txBody>
                    <a:bodyPr/>
                    <a:lstStyle/>
                    <a:p>
                      <a:endParaRPr lang="en-US"/>
                    </a:p>
                  </a:txBody>
                  <a:tcPr/>
                </a:tc>
                <a:extLst>
                  <a:ext uri="{0D108BD9-81ED-4DB2-BD59-A6C34878D82A}">
                    <a16:rowId xmlns:a16="http://schemas.microsoft.com/office/drawing/2014/main" xmlns="" val="1776007563"/>
                  </a:ext>
                </a:extLst>
              </a:tr>
              <a:tr h="1628258">
                <a:tc vMerge="1">
                  <a:txBody>
                    <a:bodyPr/>
                    <a:lstStyle/>
                    <a:p>
                      <a:endParaRPr lang="en-US"/>
                    </a:p>
                  </a:txBody>
                  <a:tcPr/>
                </a:tc>
                <a:tc>
                  <a:txBody>
                    <a:bodyPr/>
                    <a:lstStyle/>
                    <a:p>
                      <a:pPr algn="just">
                        <a:spcBef>
                          <a:spcPts val="600"/>
                        </a:spcBef>
                        <a:spcAft>
                          <a:spcPts val="600"/>
                        </a:spcAft>
                      </a:pPr>
                      <a:r>
                        <a:rPr lang="en-US" sz="2000" b="1" dirty="0">
                          <a:solidFill>
                            <a:srgbClr val="0000FF"/>
                          </a:solidFill>
                          <a:effectLst/>
                          <a:latin typeface="Times New Roman" panose="02020603050405020304" pitchFamily="18" charset="0"/>
                          <a:cs typeface="Times New Roman" panose="02020603050405020304" pitchFamily="18" charset="0"/>
                        </a:rPr>
                        <a:t> </a:t>
                      </a:r>
                      <a:r>
                        <a:rPr lang="vi-VN" sz="2000" b="1" dirty="0">
                          <a:solidFill>
                            <a:srgbClr val="0000FF"/>
                          </a:solidFill>
                          <a:effectLst/>
                          <a:latin typeface="Times New Roman" panose="02020603050405020304" pitchFamily="18" charset="0"/>
                          <a:cs typeface="Times New Roman" panose="02020603050405020304" pitchFamily="18" charset="0"/>
                        </a:rPr>
                        <a:t>Dự án đầu tư đã có quyết định phê duyệt kết quả thẩm định báo cáo ĐTM/Cơ sở thuộc đối tượng phải có giấy phép môi trường</a:t>
                      </a:r>
                    </a:p>
                  </a:txBody>
                  <a:tcPr marL="0" marR="0" marT="0" marB="0"/>
                </a:tc>
                <a:tc>
                  <a:txBody>
                    <a:bodyPr/>
                    <a:lstStyle/>
                    <a:p>
                      <a:pPr algn="just">
                        <a:spcBef>
                          <a:spcPts val="600"/>
                        </a:spcBef>
                        <a:spcAft>
                          <a:spcPts val="600"/>
                        </a:spcAft>
                      </a:pPr>
                      <a:r>
                        <a:rPr lang="en-US" sz="2000" b="1" dirty="0">
                          <a:solidFill>
                            <a:srgbClr val="0000FF"/>
                          </a:solidFill>
                          <a:effectLst/>
                          <a:latin typeface="Times New Roman" panose="02020603050405020304" pitchFamily="18" charset="0"/>
                          <a:cs typeface="Times New Roman" panose="02020603050405020304" pitchFamily="18" charset="0"/>
                        </a:rPr>
                        <a:t>  </a:t>
                      </a:r>
                      <a:r>
                        <a:rPr lang="vi-VN" sz="2000" b="1" dirty="0">
                          <a:solidFill>
                            <a:srgbClr val="0000FF"/>
                          </a:solidFill>
                          <a:effectLst/>
                          <a:latin typeface="Times New Roman" panose="02020603050405020304" pitchFamily="18" charset="0"/>
                          <a:cs typeface="Times New Roman" panose="02020603050405020304" pitchFamily="18" charset="0"/>
                        </a:rPr>
                        <a:t>Dự án đầu tư không thuộc đối tượng phải thực hiện đánh giá tác động môi trường (Thành lập Hội đồng thẩm định)</a:t>
                      </a:r>
                    </a:p>
                  </a:txBody>
                  <a:tcPr marL="0" marR="0" marT="0" marB="0"/>
                </a:tc>
                <a:extLst>
                  <a:ext uri="{0D108BD9-81ED-4DB2-BD59-A6C34878D82A}">
                    <a16:rowId xmlns:a16="http://schemas.microsoft.com/office/drawing/2014/main" xmlns="" val="4293327229"/>
                  </a:ext>
                </a:extLst>
              </a:tr>
              <a:tr h="581895">
                <a:tc>
                  <a:txBody>
                    <a:bodyPr/>
                    <a:lstStyle/>
                    <a:p>
                      <a:pPr algn="just">
                        <a:spcBef>
                          <a:spcPts val="1200"/>
                        </a:spcBef>
                        <a:spcAft>
                          <a:spcPts val="1200"/>
                        </a:spcAft>
                      </a:pPr>
                      <a:r>
                        <a:rPr lang="vi-VN" sz="2000" b="1" dirty="0">
                          <a:solidFill>
                            <a:srgbClr val="0000FF"/>
                          </a:solidFill>
                          <a:effectLst/>
                          <a:latin typeface="Times New Roman" panose="02020603050405020304" pitchFamily="18" charset="0"/>
                          <a:cs typeface="Times New Roman" panose="02020603050405020304" pitchFamily="18" charset="0"/>
                        </a:rPr>
                        <a:t>Cấp giấy phép môi trường</a:t>
                      </a:r>
                    </a:p>
                  </a:txBody>
                  <a:tcPr marL="0" marR="0" marT="0" marB="0"/>
                </a:tc>
                <a:tc>
                  <a:txBody>
                    <a:bodyPr/>
                    <a:lstStyle/>
                    <a:p>
                      <a:pPr algn="ctr">
                        <a:spcBef>
                          <a:spcPts val="600"/>
                        </a:spcBef>
                        <a:spcAft>
                          <a:spcPts val="600"/>
                        </a:spcAft>
                      </a:pPr>
                      <a:r>
                        <a:rPr lang="en-US" sz="2000" b="1" dirty="0">
                          <a:solidFill>
                            <a:srgbClr val="0000FF"/>
                          </a:solidFill>
                          <a:effectLst/>
                          <a:latin typeface="Times New Roman" panose="02020603050405020304" pitchFamily="18" charset="0"/>
                          <a:cs typeface="Times New Roman" panose="02020603050405020304" pitchFamily="18" charset="0"/>
                        </a:rPr>
                        <a:t>2</a:t>
                      </a:r>
                    </a:p>
                  </a:txBody>
                  <a:tcPr marL="0" marR="0" marT="0" marB="0"/>
                </a:tc>
                <a:tc>
                  <a:txBody>
                    <a:bodyPr/>
                    <a:lstStyle/>
                    <a:p>
                      <a:pPr algn="ctr">
                        <a:spcBef>
                          <a:spcPts val="600"/>
                        </a:spcBef>
                        <a:spcAft>
                          <a:spcPts val="600"/>
                        </a:spcAft>
                      </a:pPr>
                      <a:r>
                        <a:rPr lang="en-US" sz="2000" b="1" dirty="0">
                          <a:solidFill>
                            <a:srgbClr val="0000FF"/>
                          </a:solidFill>
                          <a:effectLst/>
                          <a:latin typeface="Times New Roman" panose="02020603050405020304" pitchFamily="18" charset="0"/>
                          <a:cs typeface="Times New Roman" panose="02020603050405020304" pitchFamily="18" charset="0"/>
                        </a:rPr>
                        <a:t>2,7</a:t>
                      </a:r>
                    </a:p>
                  </a:txBody>
                  <a:tcPr marL="0" marR="0" marT="0" marB="0"/>
                </a:tc>
                <a:extLst>
                  <a:ext uri="{0D108BD9-81ED-4DB2-BD59-A6C34878D82A}">
                    <a16:rowId xmlns:a16="http://schemas.microsoft.com/office/drawing/2014/main" xmlns="" val="4292556711"/>
                  </a:ext>
                </a:extLst>
              </a:tr>
              <a:tr h="399407">
                <a:tc>
                  <a:txBody>
                    <a:bodyPr/>
                    <a:lstStyle/>
                    <a:p>
                      <a:pPr algn="just">
                        <a:spcBef>
                          <a:spcPts val="1200"/>
                        </a:spcBef>
                        <a:spcAft>
                          <a:spcPts val="1200"/>
                        </a:spcAft>
                      </a:pPr>
                      <a:r>
                        <a:rPr lang="vi-VN" sz="2000" b="1" dirty="0">
                          <a:solidFill>
                            <a:srgbClr val="0000FF"/>
                          </a:solidFill>
                          <a:effectLst/>
                          <a:latin typeface="Times New Roman" panose="02020603050405020304" pitchFamily="18" charset="0"/>
                          <a:cs typeface="Times New Roman" panose="02020603050405020304" pitchFamily="18" charset="0"/>
                        </a:rPr>
                        <a:t>Cấp lại giấy phép môi trường</a:t>
                      </a:r>
                    </a:p>
                  </a:txBody>
                  <a:tcPr marL="0" marR="0" marT="0" marB="0"/>
                </a:tc>
                <a:tc gridSpan="2">
                  <a:txBody>
                    <a:bodyPr/>
                    <a:lstStyle/>
                    <a:p>
                      <a:pPr algn="ctr">
                        <a:spcBef>
                          <a:spcPts val="600"/>
                        </a:spcBef>
                        <a:spcAft>
                          <a:spcPts val="600"/>
                        </a:spcAft>
                      </a:pPr>
                      <a:r>
                        <a:rPr lang="en-US" sz="2000" b="1" dirty="0">
                          <a:solidFill>
                            <a:srgbClr val="0000FF"/>
                          </a:solidFill>
                          <a:effectLst/>
                          <a:latin typeface="Times New Roman" panose="02020603050405020304" pitchFamily="18" charset="0"/>
                          <a:cs typeface="Times New Roman" panose="02020603050405020304" pitchFamily="18" charset="0"/>
                        </a:rPr>
                        <a:t>2</a:t>
                      </a:r>
                    </a:p>
                  </a:txBody>
                  <a:tcPr marL="0" marR="0" marT="0" marB="0" anchor="ctr"/>
                </a:tc>
                <a:tc hMerge="1">
                  <a:txBody>
                    <a:bodyPr/>
                    <a:lstStyle/>
                    <a:p>
                      <a:endParaRPr lang="en-US"/>
                    </a:p>
                  </a:txBody>
                  <a:tcPr/>
                </a:tc>
                <a:extLst>
                  <a:ext uri="{0D108BD9-81ED-4DB2-BD59-A6C34878D82A}">
                    <a16:rowId xmlns:a16="http://schemas.microsoft.com/office/drawing/2014/main" xmlns="" val="2004020528"/>
                  </a:ext>
                </a:extLst>
              </a:tr>
              <a:tr h="798814">
                <a:tc>
                  <a:txBody>
                    <a:bodyPr/>
                    <a:lstStyle/>
                    <a:p>
                      <a:pPr algn="just">
                        <a:spcBef>
                          <a:spcPts val="1200"/>
                        </a:spcBef>
                        <a:spcAft>
                          <a:spcPts val="1200"/>
                        </a:spcAft>
                      </a:pPr>
                      <a:r>
                        <a:rPr lang="vi-VN" sz="2000" b="1" dirty="0">
                          <a:solidFill>
                            <a:srgbClr val="0000FF"/>
                          </a:solidFill>
                          <a:effectLst/>
                          <a:latin typeface="Times New Roman" panose="02020603050405020304" pitchFamily="18" charset="0"/>
                          <a:cs typeface="Times New Roman" panose="02020603050405020304" pitchFamily="18" charset="0"/>
                        </a:rPr>
                        <a:t>Cấp điều chỉnh giấy phép môi trường</a:t>
                      </a:r>
                    </a:p>
                  </a:txBody>
                  <a:tcPr marL="0" marR="0" marT="0" marB="0"/>
                </a:tc>
                <a:tc gridSpan="2">
                  <a:txBody>
                    <a:bodyPr/>
                    <a:lstStyle/>
                    <a:p>
                      <a:pPr algn="ctr">
                        <a:spcBef>
                          <a:spcPts val="600"/>
                        </a:spcBef>
                        <a:spcAft>
                          <a:spcPts val="600"/>
                        </a:spcAft>
                      </a:pPr>
                      <a:r>
                        <a:rPr lang="en-US" sz="2000" b="1" dirty="0">
                          <a:solidFill>
                            <a:srgbClr val="0000FF"/>
                          </a:solidFill>
                          <a:effectLst/>
                          <a:latin typeface="Times New Roman" panose="02020603050405020304" pitchFamily="18" charset="0"/>
                          <a:cs typeface="Times New Roman" panose="02020603050405020304" pitchFamily="18" charset="0"/>
                        </a:rPr>
                        <a:t>2</a:t>
                      </a:r>
                    </a:p>
                  </a:txBody>
                  <a:tcPr marL="0" marR="0" marT="0" marB="0" anchor="ctr"/>
                </a:tc>
                <a:tc hMerge="1">
                  <a:txBody>
                    <a:bodyPr/>
                    <a:lstStyle/>
                    <a:p>
                      <a:endParaRPr lang="en-US"/>
                    </a:p>
                  </a:txBody>
                  <a:tcPr/>
                </a:tc>
                <a:extLst>
                  <a:ext uri="{0D108BD9-81ED-4DB2-BD59-A6C34878D82A}">
                    <a16:rowId xmlns:a16="http://schemas.microsoft.com/office/drawing/2014/main" xmlns="" val="1331392871"/>
                  </a:ext>
                </a:extLst>
              </a:tr>
            </a:tbl>
          </a:graphicData>
        </a:graphic>
      </p:graphicFrame>
    </p:spTree>
    <p:extLst>
      <p:ext uri="{BB962C8B-B14F-4D97-AF65-F5344CB8AC3E}">
        <p14:creationId xmlns:p14="http://schemas.microsoft.com/office/powerpoint/2010/main" val="25417418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4326"/>
            <a:ext cx="9095234" cy="6737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5040725"/>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F2684EDE-FCF4-4671-AB0F-2C931BC4B4F2}"/>
              </a:ext>
            </a:extLst>
          </p:cNvPr>
          <p:cNvSpPr txBox="1"/>
          <p:nvPr/>
        </p:nvSpPr>
        <p:spPr>
          <a:xfrm>
            <a:off x="323528" y="1268760"/>
            <a:ext cx="8424936" cy="3539430"/>
          </a:xfrm>
          <a:prstGeom prst="rect">
            <a:avLst/>
          </a:prstGeom>
          <a:noFill/>
        </p:spPr>
        <p:txBody>
          <a:bodyPr wrap="square">
            <a:spAutoFit/>
          </a:bodyPr>
          <a:lstStyle/>
          <a:p>
            <a:pPr algn="just">
              <a:spcBef>
                <a:spcPts val="600"/>
              </a:spcBef>
              <a:spcAft>
                <a:spcPts val="600"/>
              </a:spcAft>
            </a:pPr>
            <a:r>
              <a:rPr lang="vi-VN" sz="3200" b="1" i="0" dirty="0">
                <a:solidFill>
                  <a:srgbClr val="FF0000"/>
                </a:solidFill>
                <a:effectLst/>
                <a:latin typeface="Times New Roman" panose="02020603050405020304" pitchFamily="18" charset="0"/>
                <a:cs typeface="Times New Roman" panose="02020603050405020304" pitchFamily="18" charset="0"/>
              </a:rPr>
              <a:t>Mức thu phí nêu trên không bao gồm chi phí lấy và phân tích mẫu môi trường. </a:t>
            </a:r>
            <a:r>
              <a:rPr lang="vi-VN" sz="3200" b="1" i="0" dirty="0">
                <a:solidFill>
                  <a:srgbClr val="0000FF"/>
                </a:solidFill>
                <a:effectLst/>
                <a:latin typeface="Times New Roman" panose="02020603050405020304" pitchFamily="18" charset="0"/>
                <a:cs typeface="Times New Roman" panose="02020603050405020304" pitchFamily="18" charset="0"/>
              </a:rPr>
              <a:t>Chi phí lấy mẫu phát sinh </a:t>
            </a:r>
            <a:r>
              <a:rPr lang="vi-VN" sz="3200" b="0" i="0" dirty="0">
                <a:solidFill>
                  <a:srgbClr val="0000FF"/>
                </a:solidFill>
                <a:effectLst/>
                <a:latin typeface="Times New Roman" panose="02020603050405020304" pitchFamily="18" charset="0"/>
                <a:cs typeface="Times New Roman" panose="02020603050405020304" pitchFamily="18" charset="0"/>
              </a:rPr>
              <a:t>trong quá trình thẩm định Giấy phép sẽ </a:t>
            </a:r>
            <a:r>
              <a:rPr lang="vi-VN" sz="3200" b="1" i="0" u="sng" dirty="0">
                <a:solidFill>
                  <a:srgbClr val="FF0000"/>
                </a:solidFill>
                <a:effectLst/>
                <a:latin typeface="Times New Roman" panose="02020603050405020304" pitchFamily="18" charset="0"/>
                <a:cs typeface="Times New Roman" panose="02020603050405020304" pitchFamily="18" charset="0"/>
              </a:rPr>
              <a:t>do chủ đầu tư tự chi trả </a:t>
            </a:r>
            <a:r>
              <a:rPr lang="vi-VN" sz="3200" b="0" i="0" dirty="0">
                <a:solidFill>
                  <a:srgbClr val="0000FF"/>
                </a:solidFill>
                <a:effectLst/>
                <a:latin typeface="Times New Roman" panose="02020603050405020304" pitchFamily="18" charset="0"/>
                <a:cs typeface="Times New Roman" panose="02020603050405020304" pitchFamily="18" charset="0"/>
              </a:rPr>
              <a:t>trên cơ sở loại mẫu môi trường (nước thải, khí thải,...) do Đoàn kiểm tra/Hội đồng thẩm định tiến hành thu và phân tích mẫu.</a:t>
            </a:r>
            <a:endParaRPr lang="en-US" sz="3200" dirty="0">
              <a:solidFill>
                <a:srgbClr val="0000FF"/>
              </a:solidFill>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xmlns="" id="{6322E9A2-2527-4E8C-B745-3C3613B38376}"/>
              </a:ext>
            </a:extLst>
          </p:cNvPr>
          <p:cNvSpPr txBox="1"/>
          <p:nvPr/>
        </p:nvSpPr>
        <p:spPr>
          <a:xfrm>
            <a:off x="899592" y="548680"/>
            <a:ext cx="1997968" cy="523220"/>
          </a:xfrm>
          <a:prstGeom prst="rect">
            <a:avLst/>
          </a:prstGeom>
          <a:noFill/>
        </p:spPr>
        <p:txBody>
          <a:bodyPr wrap="square">
            <a:spAutoFit/>
          </a:bodyPr>
          <a:lstStyle/>
          <a:p>
            <a:pPr algn="l">
              <a:spcBef>
                <a:spcPts val="600"/>
              </a:spcBef>
              <a:spcAft>
                <a:spcPts val="600"/>
              </a:spcAft>
            </a:pPr>
            <a:r>
              <a:rPr lang="en-US" sz="2800" b="1" i="0" dirty="0">
                <a:solidFill>
                  <a:srgbClr val="0000FF"/>
                </a:solidFill>
                <a:effectLst/>
                <a:latin typeface="Times New Roman" panose="02020603050405020304" pitchFamily="18" charset="0"/>
                <a:cs typeface="Times New Roman" panose="02020603050405020304" pitchFamily="18" charset="0"/>
              </a:rPr>
              <a:t>b) </a:t>
            </a:r>
            <a:r>
              <a:rPr lang="en-US" sz="2800" b="1" i="0" dirty="0" err="1">
                <a:solidFill>
                  <a:srgbClr val="0000FF"/>
                </a:solidFill>
                <a:effectLst/>
                <a:latin typeface="Times New Roman" panose="02020603050405020304" pitchFamily="18" charset="0"/>
                <a:cs typeface="Times New Roman" panose="02020603050405020304" pitchFamily="18" charset="0"/>
              </a:rPr>
              <a:t>Mức</a:t>
            </a:r>
            <a:r>
              <a:rPr lang="en-US" sz="2800" b="1" i="0" dirty="0">
                <a:solidFill>
                  <a:srgbClr val="0000FF"/>
                </a:solidFill>
                <a:effectLst/>
                <a:latin typeface="Times New Roman" panose="02020603050405020304" pitchFamily="18" charset="0"/>
                <a:cs typeface="Times New Roman" panose="02020603050405020304" pitchFamily="18" charset="0"/>
              </a:rPr>
              <a:t> </a:t>
            </a:r>
            <a:r>
              <a:rPr lang="en-US" sz="2800" b="1" i="0" dirty="0" err="1">
                <a:solidFill>
                  <a:srgbClr val="0000FF"/>
                </a:solidFill>
                <a:effectLst/>
                <a:latin typeface="Times New Roman" panose="02020603050405020304" pitchFamily="18" charset="0"/>
                <a:cs typeface="Times New Roman" panose="02020603050405020304" pitchFamily="18" charset="0"/>
              </a:rPr>
              <a:t>thu</a:t>
            </a:r>
            <a:endParaRPr lang="en-US" sz="2800" dirty="0"/>
          </a:p>
        </p:txBody>
      </p:sp>
    </p:spTree>
    <p:extLst>
      <p:ext uri="{BB962C8B-B14F-4D97-AF65-F5344CB8AC3E}">
        <p14:creationId xmlns:p14="http://schemas.microsoft.com/office/powerpoint/2010/main" val="366784018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7576DD4A-EB45-48E1-BDC0-5B96A24F81D0}"/>
              </a:ext>
            </a:extLst>
          </p:cNvPr>
          <p:cNvSpPr txBox="1"/>
          <p:nvPr/>
        </p:nvSpPr>
        <p:spPr>
          <a:xfrm>
            <a:off x="251520" y="260648"/>
            <a:ext cx="7848872" cy="523220"/>
          </a:xfrm>
          <a:prstGeom prst="rect">
            <a:avLst/>
          </a:prstGeom>
          <a:noFill/>
        </p:spPr>
        <p:txBody>
          <a:bodyPr wrap="square">
            <a:spAutoFit/>
          </a:bodyPr>
          <a:lstStyle/>
          <a:p>
            <a:pPr algn="just">
              <a:spcBef>
                <a:spcPts val="600"/>
              </a:spcBef>
              <a:spcAft>
                <a:spcPts val="600"/>
              </a:spcAft>
            </a:pPr>
            <a:r>
              <a:rPr lang="vi-VN" sz="2800" b="1" i="0" dirty="0">
                <a:solidFill>
                  <a:srgbClr val="0000FF"/>
                </a:solidFill>
                <a:effectLst/>
                <a:latin typeface="Times New Roman" panose="02020603050405020304" pitchFamily="18" charset="0"/>
                <a:cs typeface="Times New Roman" panose="02020603050405020304" pitchFamily="18" charset="0"/>
              </a:rPr>
              <a:t>c) Thu, nộp, quản lý và sử dụng tiền phí</a:t>
            </a:r>
          </a:p>
        </p:txBody>
      </p:sp>
      <p:sp>
        <p:nvSpPr>
          <p:cNvPr id="4" name="TextBox 3">
            <a:extLst>
              <a:ext uri="{FF2B5EF4-FFF2-40B4-BE49-F238E27FC236}">
                <a16:creationId xmlns:a16="http://schemas.microsoft.com/office/drawing/2014/main" xmlns="" id="{F6D962D1-237A-44D7-AD91-676DB8C08DB4}"/>
              </a:ext>
            </a:extLst>
          </p:cNvPr>
          <p:cNvSpPr txBox="1"/>
          <p:nvPr/>
        </p:nvSpPr>
        <p:spPr>
          <a:xfrm>
            <a:off x="107504" y="1044019"/>
            <a:ext cx="8892480" cy="4401205"/>
          </a:xfrm>
          <a:prstGeom prst="rect">
            <a:avLst/>
          </a:prstGeom>
          <a:solidFill>
            <a:srgbClr val="CCFFCC"/>
          </a:solidFill>
        </p:spPr>
        <p:txBody>
          <a:bodyPr wrap="square">
            <a:spAutoFit/>
          </a:bodyPr>
          <a:lstStyle/>
          <a:p>
            <a:pPr algn="just"/>
            <a:r>
              <a:rPr lang="vi-VN" sz="2800" b="1" i="0" u="sng" dirty="0">
                <a:solidFill>
                  <a:srgbClr val="FF0000"/>
                </a:solidFill>
                <a:effectLst/>
                <a:latin typeface="+mj-lt"/>
              </a:rPr>
              <a:t>Sở Tài nguyên và Môi trường tỉnh Trà Vinh </a:t>
            </a:r>
            <a:r>
              <a:rPr lang="vi-VN" sz="2800" b="0" i="0" dirty="0">
                <a:solidFill>
                  <a:srgbClr val="000000"/>
                </a:solidFill>
                <a:effectLst/>
                <a:latin typeface="+mj-lt"/>
              </a:rPr>
              <a:t>thực hiện thu phí cấp giấy phép môi trường đối với trường hợp do UBND tỉnh cấp, </a:t>
            </a:r>
            <a:r>
              <a:rPr lang="vi-VN" sz="2800" b="1" i="0" u="sng" dirty="0">
                <a:solidFill>
                  <a:srgbClr val="FF0000"/>
                </a:solidFill>
                <a:effectLst/>
                <a:latin typeface="+mj-lt"/>
              </a:rPr>
              <a:t>Phòng Tài nguyên và Môi trường </a:t>
            </a:r>
            <a:r>
              <a:rPr lang="vi-VN" sz="2800" b="0" i="0" dirty="0">
                <a:solidFill>
                  <a:srgbClr val="000000"/>
                </a:solidFill>
                <a:effectLst/>
                <a:latin typeface="+mj-lt"/>
              </a:rPr>
              <a:t>thực hiện thu phí cấp giấy phép môi trường đối với trường hợp do UBND cấp huyện cấp </a:t>
            </a:r>
            <a:r>
              <a:rPr lang="vi-VN" sz="2800" b="1" i="0" u="sng" dirty="0">
                <a:solidFill>
                  <a:srgbClr val="FF0000"/>
                </a:solidFill>
                <a:effectLst/>
                <a:latin typeface="+mj-lt"/>
              </a:rPr>
              <a:t>và nộp 100% số tiền phí vào ngân sách</a:t>
            </a:r>
            <a:r>
              <a:rPr lang="vi-VN" sz="2800" b="0" i="0" dirty="0">
                <a:solidFill>
                  <a:srgbClr val="000000"/>
                </a:solidFill>
                <a:effectLst/>
                <a:latin typeface="+mj-lt"/>
              </a:rPr>
              <a:t> Nhà nước theo quy định của pháp luật hiện hành. </a:t>
            </a:r>
            <a:endParaRPr lang="en-US" sz="2800" b="0" i="0" dirty="0">
              <a:solidFill>
                <a:srgbClr val="000000"/>
              </a:solidFill>
              <a:effectLst/>
              <a:latin typeface="+mj-lt"/>
            </a:endParaRPr>
          </a:p>
          <a:p>
            <a:pPr algn="just"/>
            <a:r>
              <a:rPr lang="vi-VN" sz="2800" b="0" i="0" dirty="0">
                <a:solidFill>
                  <a:srgbClr val="000000"/>
                </a:solidFill>
                <a:effectLst/>
                <a:latin typeface="+mj-lt"/>
              </a:rPr>
              <a:t>Việc kê khai, nộp phí theo tháng và quyết toán năm theo quy định tại Luật Quản lý thuế và Nghị định số </a:t>
            </a:r>
            <a:r>
              <a:rPr lang="vi-VN" sz="2800" b="0" i="0" u="none" strike="noStrike" dirty="0">
                <a:solidFill>
                  <a:srgbClr val="0E70C3"/>
                </a:solidFill>
                <a:effectLst/>
                <a:latin typeface="+mj-lt"/>
                <a:hlinkClick r:id="rId2" tooltip="Nghị định 126/2020/NĐ-CP"/>
              </a:rPr>
              <a:t>126/2020/NĐ-CP</a:t>
            </a:r>
            <a:r>
              <a:rPr lang="vi-VN" sz="2800" b="0" i="0" dirty="0">
                <a:solidFill>
                  <a:srgbClr val="000000"/>
                </a:solidFill>
                <a:effectLst/>
                <a:latin typeface="+mj-lt"/>
              </a:rPr>
              <a:t> ngày 19 tháng 10 năm 2020 của Chính phủ quy định chi tiết một số điều của Luật Quản lý thuế.</a:t>
            </a:r>
            <a:endParaRPr lang="en-US" sz="2800" dirty="0">
              <a:latin typeface="+mj-lt"/>
            </a:endParaRPr>
          </a:p>
        </p:txBody>
      </p:sp>
    </p:spTree>
    <p:extLst>
      <p:ext uri="{BB962C8B-B14F-4D97-AF65-F5344CB8AC3E}">
        <p14:creationId xmlns:p14="http://schemas.microsoft.com/office/powerpoint/2010/main" val="2786995761"/>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lowchart: Punched Tape 3"/>
          <p:cNvSpPr/>
          <p:nvPr/>
        </p:nvSpPr>
        <p:spPr>
          <a:xfrm>
            <a:off x="1447800" y="533400"/>
            <a:ext cx="7239000" cy="1905000"/>
          </a:xfrm>
          <a:prstGeom prst="flowChartPunchedTap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rgbClr val="FF5050"/>
                </a:solidFill>
                <a:latin typeface="Times New Roman" pitchFamily="18" charset="0"/>
                <a:cs typeface="Times New Roman" pitchFamily="18" charset="0"/>
              </a:rPr>
              <a:t>XIN CÁM ƠN QUÝ ĐẠI BIỂU</a:t>
            </a:r>
          </a:p>
          <a:p>
            <a:pPr algn="ctr"/>
            <a:r>
              <a:rPr lang="en-US" sz="3600" b="1">
                <a:solidFill>
                  <a:srgbClr val="FF5050"/>
                </a:solidFill>
                <a:latin typeface="Times New Roman" pitchFamily="18" charset="0"/>
                <a:cs typeface="Times New Roman" pitchFamily="18" charset="0"/>
              </a:rPr>
              <a:t>ĐÃ LẮNG NGHE</a:t>
            </a:r>
            <a:endParaRPr lang="vi-VN" sz="3600" b="1">
              <a:solidFill>
                <a:srgbClr val="FF5050"/>
              </a:solidFill>
              <a:latin typeface="Times New Roman" pitchFamily="18" charset="0"/>
              <a:cs typeface="Times New Roman" pitchFamily="18" charset="0"/>
            </a:endParaRPr>
          </a:p>
        </p:txBody>
      </p:sp>
    </p:spTree>
    <p:extLst>
      <p:ext uri="{BB962C8B-B14F-4D97-AF65-F5344CB8AC3E}">
        <p14:creationId xmlns:p14="http://schemas.microsoft.com/office/powerpoint/2010/main" val="25351626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4138"/>
            <a:ext cx="9144000" cy="6882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65212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484784"/>
            <a:ext cx="9144000" cy="3988973"/>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vi-VN" sz="3000" b="1">
                <a:solidFill>
                  <a:srgbClr val="0000FF"/>
                </a:solidFill>
                <a:latin typeface="+mj-lt"/>
              </a:rPr>
              <a:t>Phụ lục III</a:t>
            </a:r>
          </a:p>
          <a:p>
            <a:pPr algn="ctr"/>
            <a:r>
              <a:rPr lang="vi-VN" sz="3000" b="1">
                <a:solidFill>
                  <a:srgbClr val="0000FF"/>
                </a:solidFill>
                <a:latin typeface="+mj-lt"/>
              </a:rPr>
              <a:t>DANH MỤC DỰ ÁN ĐẦU TƯ NHÓM I CÓ </a:t>
            </a:r>
          </a:p>
          <a:p>
            <a:pPr algn="ctr"/>
            <a:r>
              <a:rPr lang="vi-VN" sz="3000" b="1">
                <a:solidFill>
                  <a:srgbClr val="0000FF"/>
                </a:solidFill>
                <a:latin typeface="+mj-lt"/>
              </a:rPr>
              <a:t>NGUY CƠ TÁC ĐỘNG XẤU ĐẾN MÔI TRƯỜNG Ở </a:t>
            </a:r>
          </a:p>
          <a:p>
            <a:pPr algn="ctr"/>
            <a:r>
              <a:rPr lang="vi-VN" sz="3000" b="1">
                <a:solidFill>
                  <a:srgbClr val="0000FF"/>
                </a:solidFill>
                <a:latin typeface="+mj-lt"/>
              </a:rPr>
              <a:t>MỨC ĐỘ CAO QUY ĐỊNH TẠI KHOẢN 3 ĐIỀU 28 </a:t>
            </a:r>
          </a:p>
          <a:p>
            <a:pPr algn="ctr"/>
            <a:r>
              <a:rPr lang="vi-VN" sz="3000" b="1">
                <a:solidFill>
                  <a:srgbClr val="0000FF"/>
                </a:solidFill>
                <a:latin typeface="+mj-lt"/>
              </a:rPr>
              <a:t>LUẬT BẢO VỆ MÔI TRƯỜNG</a:t>
            </a:r>
          </a:p>
          <a:p>
            <a:pPr algn="ctr"/>
            <a:r>
              <a:rPr lang="vi-VN" sz="3200" i="1">
                <a:latin typeface="+mj-lt"/>
              </a:rPr>
              <a:t>(Kèm theo Nghị định số 08/2022/NĐ-CP ngày 10 tháng 01 năm 2022 của Chính phủ)</a:t>
            </a:r>
          </a:p>
        </p:txBody>
      </p:sp>
      <p:sp>
        <p:nvSpPr>
          <p:cNvPr id="6" name="object 3"/>
          <p:cNvSpPr txBox="1"/>
          <p:nvPr/>
        </p:nvSpPr>
        <p:spPr>
          <a:xfrm>
            <a:off x="971600" y="620688"/>
            <a:ext cx="7618036" cy="512961"/>
          </a:xfrm>
          <a:prstGeom prst="rect">
            <a:avLst/>
          </a:prstGeom>
        </p:spPr>
        <p:txBody>
          <a:bodyPr vert="horz" wrap="square" lIns="0" tIns="0" rIns="0" bIns="0" rtlCol="0">
            <a:spAutoFit/>
          </a:bodyPr>
          <a:lstStyle/>
          <a:p>
            <a:pPr marL="0" marR="0" algn="ctr">
              <a:lnSpc>
                <a:spcPts val="4021"/>
              </a:lnSpc>
              <a:spcBef>
                <a:spcPts val="0"/>
              </a:spcBef>
              <a:spcAft>
                <a:spcPts val="0"/>
              </a:spcAft>
            </a:pPr>
            <a:r>
              <a:rPr sz="3600" b="1" dirty="0" err="1">
                <a:solidFill>
                  <a:srgbClr val="FF0000"/>
                </a:solidFill>
                <a:latin typeface="Times New Roman" panose="02020603050405020304" pitchFamily="18" charset="0"/>
                <a:cs typeface="Times New Roman" panose="02020603050405020304" pitchFamily="18" charset="0"/>
              </a:rPr>
              <a:t>Đánh</a:t>
            </a:r>
            <a:r>
              <a:rPr sz="3600" b="1" spc="101" dirty="0">
                <a:solidFill>
                  <a:srgbClr val="FF0000"/>
                </a:solidFill>
                <a:latin typeface="Times New Roman" panose="02020603050405020304" pitchFamily="18" charset="0"/>
                <a:cs typeface="Times New Roman" panose="02020603050405020304" pitchFamily="18" charset="0"/>
              </a:rPr>
              <a:t> </a:t>
            </a:r>
            <a:r>
              <a:rPr sz="3600" b="1" dirty="0">
                <a:solidFill>
                  <a:srgbClr val="FF0000"/>
                </a:solidFill>
                <a:latin typeface="Times New Roman" panose="02020603050405020304" pitchFamily="18" charset="0"/>
                <a:cs typeface="Times New Roman" panose="02020603050405020304" pitchFamily="18" charset="0"/>
              </a:rPr>
              <a:t>giá</a:t>
            </a:r>
            <a:r>
              <a:rPr sz="3600" b="1" spc="96" dirty="0">
                <a:solidFill>
                  <a:srgbClr val="FF0000"/>
                </a:solidFill>
                <a:latin typeface="Times New Roman" panose="02020603050405020304" pitchFamily="18" charset="0"/>
                <a:cs typeface="Times New Roman" panose="02020603050405020304" pitchFamily="18" charset="0"/>
              </a:rPr>
              <a:t> </a:t>
            </a:r>
            <a:r>
              <a:rPr sz="3600" b="1" dirty="0">
                <a:solidFill>
                  <a:srgbClr val="FF0000"/>
                </a:solidFill>
                <a:latin typeface="Times New Roman" panose="02020603050405020304" pitchFamily="18" charset="0"/>
                <a:cs typeface="Times New Roman" panose="02020603050405020304" pitchFamily="18" charset="0"/>
              </a:rPr>
              <a:t>tác</a:t>
            </a:r>
            <a:r>
              <a:rPr sz="3600" b="1" spc="97" dirty="0">
                <a:solidFill>
                  <a:srgbClr val="FF0000"/>
                </a:solidFill>
                <a:latin typeface="Times New Roman" panose="02020603050405020304" pitchFamily="18" charset="0"/>
                <a:cs typeface="Times New Roman" panose="02020603050405020304" pitchFamily="18" charset="0"/>
              </a:rPr>
              <a:t> </a:t>
            </a:r>
            <a:r>
              <a:rPr sz="3600" b="1" dirty="0">
                <a:solidFill>
                  <a:srgbClr val="FF0000"/>
                </a:solidFill>
                <a:latin typeface="Times New Roman" panose="02020603050405020304" pitchFamily="18" charset="0"/>
                <a:cs typeface="Times New Roman" panose="02020603050405020304" pitchFamily="18" charset="0"/>
              </a:rPr>
              <a:t>động</a:t>
            </a:r>
            <a:r>
              <a:rPr sz="3600" b="1" spc="99" dirty="0">
                <a:solidFill>
                  <a:srgbClr val="FF0000"/>
                </a:solidFill>
                <a:latin typeface="Times New Roman" panose="02020603050405020304" pitchFamily="18" charset="0"/>
                <a:cs typeface="Times New Roman" panose="02020603050405020304" pitchFamily="18" charset="0"/>
              </a:rPr>
              <a:t> </a:t>
            </a:r>
            <a:r>
              <a:rPr sz="3600" b="1" dirty="0" err="1">
                <a:solidFill>
                  <a:srgbClr val="FF0000"/>
                </a:solidFill>
                <a:latin typeface="Times New Roman" panose="02020603050405020304" pitchFamily="18" charset="0"/>
                <a:cs typeface="Times New Roman" panose="02020603050405020304" pitchFamily="18" charset="0"/>
              </a:rPr>
              <a:t>môi</a:t>
            </a:r>
            <a:r>
              <a:rPr sz="3600" b="1" spc="98" dirty="0">
                <a:solidFill>
                  <a:srgbClr val="FF0000"/>
                </a:solidFill>
                <a:latin typeface="Times New Roman" panose="02020603050405020304" pitchFamily="18" charset="0"/>
                <a:cs typeface="Times New Roman" panose="02020603050405020304" pitchFamily="18" charset="0"/>
              </a:rPr>
              <a:t> </a:t>
            </a:r>
            <a:r>
              <a:rPr sz="3600" b="1" dirty="0" err="1">
                <a:solidFill>
                  <a:srgbClr val="FF0000"/>
                </a:solidFill>
                <a:latin typeface="Times New Roman" panose="02020603050405020304" pitchFamily="18" charset="0"/>
                <a:cs typeface="Times New Roman" panose="02020603050405020304" pitchFamily="18" charset="0"/>
              </a:rPr>
              <a:t>trường</a:t>
            </a:r>
            <a:endParaRPr sz="3600" b="1" dirty="0">
              <a:solidFill>
                <a:srgbClr val="FF0000"/>
              </a:solidFill>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xmlns="" id="{04191187-106C-4DD3-A56F-F5FC039B6725}"/>
              </a:ext>
            </a:extLst>
          </p:cNvPr>
          <p:cNvPicPr>
            <a:picLocks noChangeAspect="1"/>
          </p:cNvPicPr>
          <p:nvPr/>
        </p:nvPicPr>
        <p:blipFill>
          <a:blip r:embed="rId2"/>
          <a:stretch>
            <a:fillRect/>
          </a:stretch>
        </p:blipFill>
        <p:spPr>
          <a:xfrm>
            <a:off x="93700" y="50553"/>
            <a:ext cx="1755800" cy="1438781"/>
          </a:xfrm>
          <a:prstGeom prst="rect">
            <a:avLst/>
          </a:prstGeom>
        </p:spPr>
      </p:pic>
    </p:spTree>
    <p:extLst>
      <p:ext uri="{BB962C8B-B14F-4D97-AF65-F5344CB8AC3E}">
        <p14:creationId xmlns:p14="http://schemas.microsoft.com/office/powerpoint/2010/main" val="1994596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136525"/>
            <a:ext cx="7416824" cy="658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12053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404664"/>
            <a:ext cx="7776864" cy="5904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6413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332655"/>
            <a:ext cx="8352928" cy="551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25456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548680"/>
            <a:ext cx="7776864" cy="5760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64101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404664"/>
            <a:ext cx="7992888" cy="576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88461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24561" y="-27384"/>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468560" y="805605"/>
            <a:ext cx="9793088" cy="1418658"/>
          </a:xfrm>
          <a:prstGeom prst="rect">
            <a:avLst/>
          </a:prstGeom>
        </p:spPr>
        <p:txBody>
          <a:bodyPr vert="horz" wrap="square" lIns="0" tIns="0" rIns="0" bIns="0" rtlCol="0">
            <a:spAutoFit/>
          </a:bodyPr>
          <a:lstStyle/>
          <a:p>
            <a:pPr marL="327025" marR="0" algn="ctr">
              <a:lnSpc>
                <a:spcPts val="2657"/>
              </a:lnSpc>
              <a:spcBef>
                <a:spcPts val="0"/>
              </a:spcBef>
              <a:spcAft>
                <a:spcPts val="0"/>
              </a:spcAft>
            </a:pPr>
            <a:r>
              <a:rPr lang="en-US" sz="3600" b="1" dirty="0">
                <a:solidFill>
                  <a:srgbClr val="FF0000"/>
                </a:solidFill>
                <a:latin typeface="Times New Roman" pitchFamily="18" charset="0"/>
                <a:cs typeface="Times New Roman" pitchFamily="18" charset="0"/>
              </a:rPr>
              <a:t>1. ĐÁNH GIÁ TÁC ĐỘNG MÔI TRƯỜNG </a:t>
            </a:r>
          </a:p>
          <a:p>
            <a:pPr marL="327025" marR="0" algn="ctr">
              <a:lnSpc>
                <a:spcPts val="2657"/>
              </a:lnSpc>
              <a:spcBef>
                <a:spcPts val="0"/>
              </a:spcBef>
              <a:spcAft>
                <a:spcPts val="0"/>
              </a:spcAft>
            </a:pPr>
            <a:endParaRPr lang="en-US" sz="4000" b="1" dirty="0">
              <a:solidFill>
                <a:srgbClr val="FF0000"/>
              </a:solidFill>
              <a:latin typeface="Times New Roman" pitchFamily="18" charset="0"/>
              <a:cs typeface="Times New Roman" pitchFamily="18" charset="0"/>
            </a:endParaRPr>
          </a:p>
          <a:p>
            <a:pPr marL="327025" marR="0" algn="ctr">
              <a:lnSpc>
                <a:spcPts val="2657"/>
              </a:lnSpc>
              <a:spcBef>
                <a:spcPts val="0"/>
              </a:spcBef>
              <a:spcAft>
                <a:spcPts val="0"/>
              </a:spcAft>
            </a:pPr>
            <a:r>
              <a:rPr lang="en-US" sz="4000" b="1" dirty="0">
                <a:solidFill>
                  <a:srgbClr val="0000FF"/>
                </a:solidFill>
                <a:latin typeface="Times New Roman" pitchFamily="18" charset="0"/>
                <a:cs typeface="Times New Roman" pitchFamily="18" charset="0"/>
              </a:rPr>
              <a:t>(ĐTM)</a:t>
            </a:r>
          </a:p>
          <a:p>
            <a:pPr marL="327025" marR="0" algn="ctr">
              <a:lnSpc>
                <a:spcPts val="2657"/>
              </a:lnSpc>
              <a:spcBef>
                <a:spcPts val="0"/>
              </a:spcBef>
              <a:spcAft>
                <a:spcPts val="0"/>
              </a:spcAft>
            </a:pPr>
            <a:endParaRPr sz="4000" b="1" dirty="0">
              <a:solidFill>
                <a:srgbClr val="FF0000"/>
              </a:solidFill>
              <a:latin typeface="Times New Roman" pitchFamily="18" charset="0"/>
              <a:cs typeface="Times New Roman" pitchFamily="18" charset="0"/>
            </a:endParaRPr>
          </a:p>
        </p:txBody>
      </p:sp>
      <p:sp>
        <p:nvSpPr>
          <p:cNvPr id="4" name="object 4"/>
          <p:cNvSpPr txBox="1"/>
          <p:nvPr/>
        </p:nvSpPr>
        <p:spPr>
          <a:xfrm>
            <a:off x="8492490" y="6263550"/>
            <a:ext cx="254049" cy="253007"/>
          </a:xfrm>
          <a:prstGeom prst="rect">
            <a:avLst/>
          </a:prstGeom>
        </p:spPr>
        <p:txBody>
          <a:bodyPr vert="horz" wrap="square" lIns="0" tIns="0" rIns="0" bIns="0" rtlCol="0">
            <a:spAutoFit/>
          </a:bodyPr>
          <a:lstStyle/>
          <a:p>
            <a:pPr marL="0" marR="0">
              <a:lnSpc>
                <a:spcPts val="1692"/>
              </a:lnSpc>
              <a:spcBef>
                <a:spcPts val="0"/>
              </a:spcBef>
              <a:spcAft>
                <a:spcPts val="0"/>
              </a:spcAft>
            </a:pPr>
            <a:r>
              <a:rPr sz="1200" dirty="0">
                <a:solidFill>
                  <a:srgbClr val="000000"/>
                </a:solidFill>
                <a:latin typeface="RESDGO+Arial-Black"/>
                <a:cs typeface="RESDGO+Arial-Black"/>
              </a:rPr>
              <a:t>1</a:t>
            </a:r>
          </a:p>
        </p:txBody>
      </p:sp>
      <p:pic>
        <p:nvPicPr>
          <p:cNvPr id="7" name="Picture 6">
            <a:extLst>
              <a:ext uri="{FF2B5EF4-FFF2-40B4-BE49-F238E27FC236}">
                <a16:creationId xmlns:a16="http://schemas.microsoft.com/office/drawing/2014/main" xmlns="" id="{463D7E45-9C4E-4F9E-B8DF-2383D132151C}"/>
              </a:ext>
            </a:extLst>
          </p:cNvPr>
          <p:cNvPicPr>
            <a:picLocks noChangeAspect="1"/>
          </p:cNvPicPr>
          <p:nvPr/>
        </p:nvPicPr>
        <p:blipFill>
          <a:blip r:embed="rId3"/>
          <a:stretch>
            <a:fillRect/>
          </a:stretch>
        </p:blipFill>
        <p:spPr>
          <a:xfrm>
            <a:off x="2771800" y="4418282"/>
            <a:ext cx="2479139" cy="184526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1052736"/>
            <a:ext cx="8424936" cy="341632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vi-VN" sz="2800" b="1">
                <a:solidFill>
                  <a:srgbClr val="008000"/>
                </a:solidFill>
                <a:latin typeface="Times New Roman" pitchFamily="18" charset="0"/>
                <a:cs typeface="Times New Roman" pitchFamily="18" charset="0"/>
              </a:rPr>
              <a:t>Phụ lục </a:t>
            </a:r>
            <a:r>
              <a:rPr lang="en-US" sz="2800" b="1">
                <a:solidFill>
                  <a:srgbClr val="008000"/>
                </a:solidFill>
                <a:latin typeface="Times New Roman" pitchFamily="18" charset="0"/>
                <a:cs typeface="Times New Roman" pitchFamily="18" charset="0"/>
              </a:rPr>
              <a:t>IV</a:t>
            </a:r>
            <a:endParaRPr lang="vi-VN" sz="2800">
              <a:solidFill>
                <a:srgbClr val="008000"/>
              </a:solidFill>
              <a:latin typeface="Times New Roman" pitchFamily="18" charset="0"/>
              <a:cs typeface="Times New Roman" pitchFamily="18" charset="0"/>
            </a:endParaRPr>
          </a:p>
          <a:p>
            <a:pPr algn="ctr"/>
            <a:r>
              <a:rPr lang="en-US" sz="2800" b="1">
                <a:solidFill>
                  <a:srgbClr val="008000"/>
                </a:solidFill>
                <a:latin typeface="Times New Roman" pitchFamily="18" charset="0"/>
                <a:cs typeface="Times New Roman" pitchFamily="18" charset="0"/>
              </a:rPr>
              <a:t>DANH </a:t>
            </a:r>
            <a:r>
              <a:rPr lang="vi-VN" sz="2800" b="1">
                <a:solidFill>
                  <a:srgbClr val="008000"/>
                </a:solidFill>
                <a:latin typeface="Times New Roman" pitchFamily="18" charset="0"/>
                <a:cs typeface="Times New Roman" pitchFamily="18" charset="0"/>
              </a:rPr>
              <a:t>MỤC CÁC DỰ ÁN ĐẦU TƯ NHÓM II CÓ NGUY CƠ TÁC ĐỘNG XẤU ĐẾN MÔI TRƯỜNG QUY ĐỊNH TẠI KHOẢN 4 ĐIỀU 28</a:t>
            </a:r>
            <a:r>
              <a:rPr lang="en-US" sz="2800" b="1">
                <a:solidFill>
                  <a:srgbClr val="008000"/>
                </a:solidFill>
                <a:latin typeface="Times New Roman" pitchFamily="18" charset="0"/>
                <a:cs typeface="Times New Roman" pitchFamily="18" charset="0"/>
              </a:rPr>
              <a:t> LUẬT </a:t>
            </a:r>
            <a:r>
              <a:rPr lang="vi-VN" sz="2800" b="1">
                <a:solidFill>
                  <a:srgbClr val="008000"/>
                </a:solidFill>
                <a:latin typeface="Times New Roman" pitchFamily="18" charset="0"/>
                <a:cs typeface="Times New Roman" pitchFamily="18" charset="0"/>
              </a:rPr>
              <a:t>BVMT, TRỪ DỰ ÁN QUY ĐỊNH TẠI PHỤ LỤC III</a:t>
            </a:r>
          </a:p>
          <a:p>
            <a:pPr algn="ctr"/>
            <a:r>
              <a:rPr lang="vi-VN" sz="2800" b="1">
                <a:solidFill>
                  <a:srgbClr val="008000"/>
                </a:solidFill>
                <a:latin typeface="Times New Roman" pitchFamily="18" charset="0"/>
                <a:cs typeface="Times New Roman" pitchFamily="18" charset="0"/>
              </a:rPr>
              <a:t> BAN </a:t>
            </a:r>
            <a:r>
              <a:rPr lang="vi-VN" sz="2800" b="1" cap="small">
                <a:solidFill>
                  <a:srgbClr val="008000"/>
                </a:solidFill>
                <a:latin typeface="Times New Roman" pitchFamily="18" charset="0"/>
                <a:cs typeface="Times New Roman" pitchFamily="18" charset="0"/>
              </a:rPr>
              <a:t>HÀNH KÈM THEO NGHỊ ĐỊNH NÀY</a:t>
            </a:r>
            <a:endParaRPr lang="vi-VN" sz="2800">
              <a:solidFill>
                <a:srgbClr val="008000"/>
              </a:solidFill>
              <a:latin typeface="Times New Roman" pitchFamily="18" charset="0"/>
              <a:cs typeface="Times New Roman" pitchFamily="18" charset="0"/>
            </a:endParaRPr>
          </a:p>
          <a:p>
            <a:pPr algn="ctr"/>
            <a:r>
              <a:rPr lang="vi-VN" sz="2400" i="1">
                <a:latin typeface="+mj-lt"/>
              </a:rPr>
              <a:t>(Kèm theo Nghị định số 08/2022/NĐ-CP </a:t>
            </a:r>
          </a:p>
          <a:p>
            <a:pPr algn="ctr"/>
            <a:r>
              <a:rPr lang="vi-VN" sz="2400" i="1">
                <a:latin typeface="+mj-lt"/>
              </a:rPr>
              <a:t>ngày 10 tháng 01 năm 2022 của Chính phủ)</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8" y="4581128"/>
            <a:ext cx="9128112" cy="225259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bject 3"/>
          <p:cNvSpPr txBox="1"/>
          <p:nvPr/>
        </p:nvSpPr>
        <p:spPr>
          <a:xfrm>
            <a:off x="971600" y="316682"/>
            <a:ext cx="7618036" cy="512961"/>
          </a:xfrm>
          <a:prstGeom prst="rect">
            <a:avLst/>
          </a:prstGeom>
        </p:spPr>
        <p:txBody>
          <a:bodyPr vert="horz" wrap="square" lIns="0" tIns="0" rIns="0" bIns="0" rtlCol="0">
            <a:spAutoFit/>
          </a:bodyPr>
          <a:lstStyle/>
          <a:p>
            <a:pPr marL="0" marR="0" algn="ctr">
              <a:lnSpc>
                <a:spcPts val="4021"/>
              </a:lnSpc>
              <a:spcBef>
                <a:spcPts val="0"/>
              </a:spcBef>
              <a:spcAft>
                <a:spcPts val="0"/>
              </a:spcAft>
            </a:pPr>
            <a:r>
              <a:rPr sz="3600" b="1" dirty="0" err="1">
                <a:solidFill>
                  <a:srgbClr val="0000FF"/>
                </a:solidFill>
                <a:latin typeface="Times New Roman" panose="02020603050405020304" pitchFamily="18" charset="0"/>
                <a:cs typeface="Times New Roman" panose="02020603050405020304" pitchFamily="18" charset="0"/>
              </a:rPr>
              <a:t>Đánh</a:t>
            </a:r>
            <a:r>
              <a:rPr sz="3600" b="1" spc="101" dirty="0">
                <a:solidFill>
                  <a:srgbClr val="0000FF"/>
                </a:solidFill>
                <a:latin typeface="Times New Roman" panose="02020603050405020304" pitchFamily="18" charset="0"/>
                <a:cs typeface="Times New Roman" panose="02020603050405020304" pitchFamily="18" charset="0"/>
              </a:rPr>
              <a:t> </a:t>
            </a:r>
            <a:r>
              <a:rPr sz="3600" b="1" dirty="0">
                <a:solidFill>
                  <a:srgbClr val="0000FF"/>
                </a:solidFill>
                <a:latin typeface="Times New Roman" panose="02020603050405020304" pitchFamily="18" charset="0"/>
                <a:cs typeface="Times New Roman" panose="02020603050405020304" pitchFamily="18" charset="0"/>
              </a:rPr>
              <a:t>giá</a:t>
            </a:r>
            <a:r>
              <a:rPr sz="3600" b="1" spc="96" dirty="0">
                <a:solidFill>
                  <a:srgbClr val="0000FF"/>
                </a:solidFill>
                <a:latin typeface="Times New Roman" panose="02020603050405020304" pitchFamily="18" charset="0"/>
                <a:cs typeface="Times New Roman" panose="02020603050405020304" pitchFamily="18" charset="0"/>
              </a:rPr>
              <a:t> </a:t>
            </a:r>
            <a:r>
              <a:rPr sz="3600" b="1" dirty="0">
                <a:solidFill>
                  <a:srgbClr val="0000FF"/>
                </a:solidFill>
                <a:latin typeface="Times New Roman" panose="02020603050405020304" pitchFamily="18" charset="0"/>
                <a:cs typeface="Times New Roman" panose="02020603050405020304" pitchFamily="18" charset="0"/>
              </a:rPr>
              <a:t>tác</a:t>
            </a:r>
            <a:r>
              <a:rPr sz="3600" b="1" spc="97" dirty="0">
                <a:solidFill>
                  <a:srgbClr val="0000FF"/>
                </a:solidFill>
                <a:latin typeface="Times New Roman" panose="02020603050405020304" pitchFamily="18" charset="0"/>
                <a:cs typeface="Times New Roman" panose="02020603050405020304" pitchFamily="18" charset="0"/>
              </a:rPr>
              <a:t> </a:t>
            </a:r>
            <a:r>
              <a:rPr sz="3600" b="1" dirty="0">
                <a:solidFill>
                  <a:srgbClr val="0000FF"/>
                </a:solidFill>
                <a:latin typeface="Times New Roman" panose="02020603050405020304" pitchFamily="18" charset="0"/>
                <a:cs typeface="Times New Roman" panose="02020603050405020304" pitchFamily="18" charset="0"/>
              </a:rPr>
              <a:t>động</a:t>
            </a:r>
            <a:r>
              <a:rPr sz="3600" b="1" spc="99" dirty="0">
                <a:solidFill>
                  <a:srgbClr val="0000FF"/>
                </a:solidFill>
                <a:latin typeface="Times New Roman" panose="02020603050405020304" pitchFamily="18" charset="0"/>
                <a:cs typeface="Times New Roman" panose="02020603050405020304" pitchFamily="18" charset="0"/>
              </a:rPr>
              <a:t> </a:t>
            </a:r>
            <a:r>
              <a:rPr sz="3600" b="1" dirty="0" err="1">
                <a:solidFill>
                  <a:srgbClr val="0000FF"/>
                </a:solidFill>
                <a:latin typeface="Times New Roman" panose="02020603050405020304" pitchFamily="18" charset="0"/>
                <a:cs typeface="Times New Roman" panose="02020603050405020304" pitchFamily="18" charset="0"/>
              </a:rPr>
              <a:t>môi</a:t>
            </a:r>
            <a:r>
              <a:rPr sz="3600" b="1" spc="98" dirty="0">
                <a:solidFill>
                  <a:srgbClr val="0000FF"/>
                </a:solidFill>
                <a:latin typeface="Times New Roman" panose="02020603050405020304" pitchFamily="18" charset="0"/>
                <a:cs typeface="Times New Roman" panose="02020603050405020304" pitchFamily="18" charset="0"/>
              </a:rPr>
              <a:t> </a:t>
            </a:r>
            <a:r>
              <a:rPr sz="3600" b="1" dirty="0" err="1">
                <a:solidFill>
                  <a:srgbClr val="0000FF"/>
                </a:solidFill>
                <a:latin typeface="Times New Roman" panose="02020603050405020304" pitchFamily="18" charset="0"/>
                <a:cs typeface="Times New Roman" panose="02020603050405020304" pitchFamily="18" charset="0"/>
              </a:rPr>
              <a:t>trường</a:t>
            </a:r>
            <a:endParaRPr sz="3600" b="1" dirty="0">
              <a:solidFill>
                <a:srgbClr val="0000FF"/>
              </a:solidFill>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xmlns="" id="{261639B0-C793-4938-9D37-B86981E6A4A2}"/>
              </a:ext>
            </a:extLst>
          </p:cNvPr>
          <p:cNvPicPr>
            <a:picLocks noChangeAspect="1"/>
          </p:cNvPicPr>
          <p:nvPr/>
        </p:nvPicPr>
        <p:blipFill>
          <a:blip r:embed="rId3"/>
          <a:stretch>
            <a:fillRect/>
          </a:stretch>
        </p:blipFill>
        <p:spPr>
          <a:xfrm>
            <a:off x="7092096" y="4658892"/>
            <a:ext cx="1755800" cy="1438781"/>
          </a:xfrm>
          <a:prstGeom prst="rect">
            <a:avLst/>
          </a:prstGeom>
          <a:effectLst>
            <a:glow rad="228600">
              <a:schemeClr val="accent6">
                <a:satMod val="175000"/>
                <a:alpha val="40000"/>
              </a:schemeClr>
            </a:glow>
          </a:effectLst>
        </p:spPr>
      </p:pic>
    </p:spTree>
    <p:extLst>
      <p:ext uri="{BB962C8B-B14F-4D97-AF65-F5344CB8AC3E}">
        <p14:creationId xmlns:p14="http://schemas.microsoft.com/office/powerpoint/2010/main" val="11412997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9"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92075"/>
            <a:ext cx="6984776" cy="667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p:nvPr/>
        </p:nvCxnSpPr>
        <p:spPr>
          <a:xfrm>
            <a:off x="7956376" y="92075"/>
            <a:ext cx="0" cy="65052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5896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43050" y="295063"/>
            <a:ext cx="6773366" cy="66545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Connector 6"/>
          <p:cNvCxnSpPr/>
          <p:nvPr/>
        </p:nvCxnSpPr>
        <p:spPr>
          <a:xfrm>
            <a:off x="1543050" y="295063"/>
            <a:ext cx="0" cy="644630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32832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548680"/>
            <a:ext cx="7848872" cy="5544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Connector 6"/>
          <p:cNvCxnSpPr/>
          <p:nvPr/>
        </p:nvCxnSpPr>
        <p:spPr>
          <a:xfrm>
            <a:off x="683568" y="548680"/>
            <a:ext cx="0" cy="53285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48938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178130"/>
            <a:ext cx="7920880" cy="6419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p:nvPr/>
        </p:nvCxnSpPr>
        <p:spPr>
          <a:xfrm>
            <a:off x="899592" y="178130"/>
            <a:ext cx="0" cy="62031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34089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1" y="97264"/>
            <a:ext cx="9143998" cy="512961"/>
          </a:xfrm>
          <a:prstGeom prst="rect">
            <a:avLst/>
          </a:prstGeom>
        </p:spPr>
        <p:txBody>
          <a:bodyPr vert="horz" wrap="square" lIns="0" tIns="0" rIns="0" bIns="0" rtlCol="0">
            <a:spAutoFit/>
          </a:bodyPr>
          <a:lstStyle/>
          <a:p>
            <a:pPr marL="0" marR="0" algn="ctr">
              <a:lnSpc>
                <a:spcPts val="4021"/>
              </a:lnSpc>
              <a:spcBef>
                <a:spcPts val="0"/>
              </a:spcBef>
              <a:spcAft>
                <a:spcPts val="0"/>
              </a:spcAft>
            </a:pPr>
            <a:r>
              <a:rPr lang="en-US" sz="3000" b="1">
                <a:solidFill>
                  <a:srgbClr val="FF0000"/>
                </a:solidFill>
                <a:latin typeface="Times New Roman" pitchFamily="18" charset="0"/>
                <a:cs typeface="Times New Roman" pitchFamily="18" charset="0"/>
              </a:rPr>
              <a:t>* Thẩm </a:t>
            </a:r>
            <a:r>
              <a:rPr lang="en-US" sz="3000" b="1" dirty="0" err="1">
                <a:solidFill>
                  <a:srgbClr val="FF0000"/>
                </a:solidFill>
                <a:latin typeface="Times New Roman" pitchFamily="18" charset="0"/>
                <a:cs typeface="Times New Roman" pitchFamily="18" charset="0"/>
              </a:rPr>
              <a:t>quyền</a:t>
            </a:r>
            <a:r>
              <a:rPr lang="en-US" sz="3000" b="1" dirty="0">
                <a:solidFill>
                  <a:srgbClr val="FF0000"/>
                </a:solidFill>
                <a:latin typeface="Times New Roman" pitchFamily="18" charset="0"/>
                <a:cs typeface="Times New Roman" pitchFamily="18" charset="0"/>
              </a:rPr>
              <a:t> </a:t>
            </a:r>
            <a:r>
              <a:rPr lang="en-US" sz="3000" b="1" dirty="0" err="1">
                <a:solidFill>
                  <a:srgbClr val="FF0000"/>
                </a:solidFill>
                <a:latin typeface="Times New Roman" pitchFamily="18" charset="0"/>
                <a:cs typeface="Times New Roman" pitchFamily="18" charset="0"/>
              </a:rPr>
              <a:t>thẩm</a:t>
            </a:r>
            <a:r>
              <a:rPr lang="en-US" sz="3000" b="1" dirty="0">
                <a:solidFill>
                  <a:srgbClr val="FF0000"/>
                </a:solidFill>
                <a:latin typeface="Times New Roman" pitchFamily="18" charset="0"/>
                <a:cs typeface="Times New Roman" pitchFamily="18" charset="0"/>
              </a:rPr>
              <a:t> </a:t>
            </a:r>
            <a:r>
              <a:rPr lang="en-US" sz="3000" b="1" err="1">
                <a:solidFill>
                  <a:srgbClr val="FF0000"/>
                </a:solidFill>
                <a:latin typeface="Times New Roman" pitchFamily="18" charset="0"/>
                <a:cs typeface="Times New Roman" pitchFamily="18" charset="0"/>
              </a:rPr>
              <a:t>định</a:t>
            </a:r>
            <a:r>
              <a:rPr lang="en-US" sz="3000" b="1">
                <a:solidFill>
                  <a:srgbClr val="FF0000"/>
                </a:solidFill>
                <a:latin typeface="Times New Roman" pitchFamily="18" charset="0"/>
                <a:cs typeface="Times New Roman" pitchFamily="18" charset="0"/>
              </a:rPr>
              <a:t> ĐTM </a:t>
            </a:r>
            <a:r>
              <a:rPr lang="en-US" sz="3000" b="1">
                <a:solidFill>
                  <a:srgbClr val="0000FF"/>
                </a:solidFill>
                <a:latin typeface="Times New Roman" pitchFamily="18" charset="0"/>
                <a:cs typeface="Times New Roman" pitchFamily="18" charset="0"/>
              </a:rPr>
              <a:t>(</a:t>
            </a:r>
            <a:r>
              <a:rPr lang="en-US" sz="3000" b="1" dirty="0" err="1">
                <a:solidFill>
                  <a:srgbClr val="0000FF"/>
                </a:solidFill>
                <a:latin typeface="Times New Roman" pitchFamily="18" charset="0"/>
                <a:cs typeface="Times New Roman" pitchFamily="18" charset="0"/>
              </a:rPr>
              <a:t>Điều</a:t>
            </a:r>
            <a:r>
              <a:rPr lang="en-US" sz="3000" b="1" dirty="0">
                <a:solidFill>
                  <a:srgbClr val="0000FF"/>
                </a:solidFill>
                <a:latin typeface="Times New Roman" pitchFamily="18" charset="0"/>
                <a:cs typeface="Times New Roman" pitchFamily="18" charset="0"/>
              </a:rPr>
              <a:t> </a:t>
            </a:r>
            <a:r>
              <a:rPr lang="en-US" sz="3000" b="1">
                <a:solidFill>
                  <a:srgbClr val="0000FF"/>
                </a:solidFill>
                <a:latin typeface="Times New Roman" pitchFamily="18" charset="0"/>
                <a:cs typeface="Times New Roman" pitchFamily="18" charset="0"/>
              </a:rPr>
              <a:t>35 Luật BVMT</a:t>
            </a:r>
            <a:r>
              <a:rPr lang="en-US" sz="3000" b="1" dirty="0">
                <a:solidFill>
                  <a:srgbClr val="0000FF"/>
                </a:solidFill>
                <a:latin typeface="Times New Roman" pitchFamily="18" charset="0"/>
                <a:cs typeface="Times New Roman" pitchFamily="18" charset="0"/>
              </a:rPr>
              <a:t>)</a:t>
            </a:r>
            <a:endParaRPr sz="3000" b="1" dirty="0">
              <a:solidFill>
                <a:srgbClr val="0000FF"/>
              </a:solidFill>
              <a:latin typeface="Times New Roman" pitchFamily="18" charset="0"/>
              <a:cs typeface="Times New Roman" pitchFamily="18" charset="0"/>
            </a:endParaRPr>
          </a:p>
        </p:txBody>
      </p:sp>
      <p:sp>
        <p:nvSpPr>
          <p:cNvPr id="5" name="Rectangle 4"/>
          <p:cNvSpPr/>
          <p:nvPr/>
        </p:nvSpPr>
        <p:spPr>
          <a:xfrm>
            <a:off x="169427" y="764704"/>
            <a:ext cx="8734074" cy="5815246"/>
          </a:xfrm>
          <a:prstGeom prst="rect">
            <a:avLst/>
          </a:prstGeom>
          <a:ln w="19050">
            <a:solidFill>
              <a:srgbClr val="3399FF"/>
            </a:solidFill>
          </a:ln>
        </p:spPr>
        <p:style>
          <a:lnRef idx="1">
            <a:schemeClr val="accent5"/>
          </a:lnRef>
          <a:fillRef idx="2">
            <a:schemeClr val="accent5"/>
          </a:fillRef>
          <a:effectRef idx="1">
            <a:schemeClr val="accent5"/>
          </a:effectRef>
          <a:fontRef idx="minor">
            <a:schemeClr val="dk1"/>
          </a:fontRef>
        </p:style>
        <p:txBody>
          <a:bodyPr wrap="square">
            <a:spAutoFit/>
          </a:bodyPr>
          <a:lstStyle/>
          <a:p>
            <a:pPr algn="just">
              <a:lnSpc>
                <a:spcPct val="120000"/>
              </a:lnSpc>
            </a:pPr>
            <a:r>
              <a:rPr lang="vi-VN" sz="2400" dirty="0">
                <a:latin typeface="+mj-lt"/>
              </a:rPr>
              <a:t>1. </a:t>
            </a:r>
            <a:r>
              <a:rPr lang="vi-VN" sz="2400" b="1" u="sng" dirty="0">
                <a:solidFill>
                  <a:srgbClr val="FF0000"/>
                </a:solidFill>
                <a:latin typeface="+mj-lt"/>
              </a:rPr>
              <a:t>Bộ Tài nguyên và Môi trường </a:t>
            </a:r>
            <a:r>
              <a:rPr lang="vi-VN" sz="2400" dirty="0">
                <a:latin typeface="+mj-lt"/>
              </a:rPr>
              <a:t>tổ chức thẩm định báo cáo ĐTM đối với các dự án đầu tư sau đây, trừ dự án đầu tư quy định tại khoản 2 Điều này:</a:t>
            </a:r>
          </a:p>
          <a:p>
            <a:pPr algn="just">
              <a:lnSpc>
                <a:spcPct val="120000"/>
              </a:lnSpc>
            </a:pPr>
            <a:r>
              <a:rPr lang="vi-VN" sz="2400" dirty="0">
                <a:latin typeface="+mj-lt"/>
              </a:rPr>
              <a:t>a) Dự án đầu tư </a:t>
            </a:r>
            <a:r>
              <a:rPr lang="vi-VN" sz="2400" b="1" dirty="0">
                <a:solidFill>
                  <a:srgbClr val="FF0000"/>
                </a:solidFill>
                <a:latin typeface="+mj-lt"/>
              </a:rPr>
              <a:t>nhóm I</a:t>
            </a:r>
            <a:r>
              <a:rPr lang="vi-VN" sz="2400" dirty="0">
                <a:latin typeface="+mj-lt"/>
              </a:rPr>
              <a:t> quy định tại khoản 3 Điều 28 của Luật này;</a:t>
            </a:r>
          </a:p>
          <a:p>
            <a:pPr algn="just">
              <a:lnSpc>
                <a:spcPct val="120000"/>
              </a:lnSpc>
            </a:pPr>
            <a:r>
              <a:rPr lang="vi-VN" sz="2400" dirty="0">
                <a:latin typeface="+mj-lt"/>
              </a:rPr>
              <a:t>b) Dự án đầu tư </a:t>
            </a:r>
            <a:r>
              <a:rPr lang="vi-VN" sz="2400" b="1" dirty="0">
                <a:solidFill>
                  <a:srgbClr val="FF0000"/>
                </a:solidFill>
                <a:latin typeface="+mj-lt"/>
              </a:rPr>
              <a:t>nhóm II </a:t>
            </a:r>
            <a:r>
              <a:rPr lang="vi-VN" sz="2400" dirty="0">
                <a:latin typeface="+mj-lt"/>
              </a:rPr>
              <a:t>quy định tại </a:t>
            </a:r>
            <a:r>
              <a:rPr lang="vi-VN" sz="2400" b="1" dirty="0">
                <a:solidFill>
                  <a:srgbClr val="FF0000"/>
                </a:solidFill>
                <a:latin typeface="+mj-lt"/>
              </a:rPr>
              <a:t>các điểm c, d, đ và e khoản 4 Điều 28</a:t>
            </a:r>
            <a:r>
              <a:rPr lang="vi-VN" sz="2400" dirty="0">
                <a:latin typeface="+mj-lt"/>
              </a:rPr>
              <a:t> của Luật này thuộc thẩm quyền quyết định hoặc chấp thuận chủ trương đầu tư của Quốc hội, Thủ tướng Chính phủ; dự án đầu tư </a:t>
            </a:r>
            <a:r>
              <a:rPr lang="vi-VN" sz="2400" b="1" dirty="0">
                <a:solidFill>
                  <a:srgbClr val="FF0000"/>
                </a:solidFill>
                <a:latin typeface="+mj-lt"/>
              </a:rPr>
              <a:t>nằm trên địa bàn từ 02 đơn vị hành chính cấp tỉnh trở lên</a:t>
            </a:r>
            <a:r>
              <a:rPr lang="vi-VN" sz="2400" dirty="0">
                <a:latin typeface="+mj-lt"/>
              </a:rPr>
              <a:t>; dự án đầu tư </a:t>
            </a:r>
            <a:r>
              <a:rPr lang="vi-VN" sz="2400" b="1" dirty="0">
                <a:solidFill>
                  <a:srgbClr val="FF0000"/>
                </a:solidFill>
                <a:latin typeface="+mj-lt"/>
              </a:rPr>
              <a:t>nằm trên vùng biển chưa xác định </a:t>
            </a:r>
            <a:r>
              <a:rPr lang="vi-VN" sz="2400" dirty="0">
                <a:latin typeface="+mj-lt"/>
              </a:rPr>
              <a:t>trách nhiệm quản lý hành chính của UBND cấp tỉnh; dự án đầu tư </a:t>
            </a:r>
            <a:r>
              <a:rPr lang="vi-VN" sz="2400" b="1" dirty="0">
                <a:solidFill>
                  <a:srgbClr val="FF0000"/>
                </a:solidFill>
                <a:latin typeface="+mj-lt"/>
              </a:rPr>
              <a:t>thuộc thẩm quyền cấp</a:t>
            </a:r>
            <a:r>
              <a:rPr lang="vi-VN" sz="2400" dirty="0">
                <a:latin typeface="+mj-lt"/>
              </a:rPr>
              <a:t> giấy phép khai thác khoáng sản, cấp giấy phép khai thác, sử dụng tài nguyên nước, cấp giấy phép nhận chìm ở biển, quyết định giao khu vực biển của </a:t>
            </a:r>
            <a:r>
              <a:rPr lang="vi-VN" sz="2400" b="1" dirty="0">
                <a:latin typeface="+mj-lt"/>
              </a:rPr>
              <a:t>Bộ Tài nguyên và Môi trường</a:t>
            </a:r>
            <a:r>
              <a:rPr lang="vi-VN" sz="2400" dirty="0">
                <a:latin typeface="+mj-lt"/>
              </a:rPr>
              <a:t>.</a:t>
            </a:r>
          </a:p>
        </p:txBody>
      </p:sp>
    </p:spTree>
    <p:extLst>
      <p:ext uri="{BB962C8B-B14F-4D97-AF65-F5344CB8AC3E}">
        <p14:creationId xmlns:p14="http://schemas.microsoft.com/office/powerpoint/2010/main" val="194155991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p:cNvSpPr txBox="1"/>
          <p:nvPr/>
        </p:nvSpPr>
        <p:spPr>
          <a:xfrm>
            <a:off x="1" y="97264"/>
            <a:ext cx="9143998" cy="512961"/>
          </a:xfrm>
          <a:prstGeom prst="rect">
            <a:avLst/>
          </a:prstGeom>
        </p:spPr>
        <p:txBody>
          <a:bodyPr vert="horz" wrap="square" lIns="0" tIns="0" rIns="0" bIns="0" rtlCol="0">
            <a:spAutoFit/>
          </a:bodyPr>
          <a:lstStyle/>
          <a:p>
            <a:pPr marL="0" marR="0" algn="ctr">
              <a:lnSpc>
                <a:spcPts val="4021"/>
              </a:lnSpc>
              <a:spcBef>
                <a:spcPts val="0"/>
              </a:spcBef>
              <a:spcAft>
                <a:spcPts val="0"/>
              </a:spcAft>
            </a:pPr>
            <a:r>
              <a:rPr lang="en-US" sz="3000" b="1">
                <a:solidFill>
                  <a:srgbClr val="FF0000"/>
                </a:solidFill>
                <a:latin typeface="Times New Roman" pitchFamily="18" charset="0"/>
                <a:cs typeface="Times New Roman" pitchFamily="18" charset="0"/>
              </a:rPr>
              <a:t>* Thẩm </a:t>
            </a:r>
            <a:r>
              <a:rPr lang="en-US" sz="3000" b="1" dirty="0" err="1">
                <a:solidFill>
                  <a:srgbClr val="FF0000"/>
                </a:solidFill>
                <a:latin typeface="Times New Roman" pitchFamily="18" charset="0"/>
                <a:cs typeface="Times New Roman" pitchFamily="18" charset="0"/>
              </a:rPr>
              <a:t>quyền</a:t>
            </a:r>
            <a:r>
              <a:rPr lang="en-US" sz="3000" b="1" dirty="0">
                <a:solidFill>
                  <a:srgbClr val="FF0000"/>
                </a:solidFill>
                <a:latin typeface="Times New Roman" pitchFamily="18" charset="0"/>
                <a:cs typeface="Times New Roman" pitchFamily="18" charset="0"/>
              </a:rPr>
              <a:t> </a:t>
            </a:r>
            <a:r>
              <a:rPr lang="en-US" sz="3000" b="1" dirty="0" err="1">
                <a:solidFill>
                  <a:srgbClr val="FF0000"/>
                </a:solidFill>
                <a:latin typeface="Times New Roman" pitchFamily="18" charset="0"/>
                <a:cs typeface="Times New Roman" pitchFamily="18" charset="0"/>
              </a:rPr>
              <a:t>thẩm</a:t>
            </a:r>
            <a:r>
              <a:rPr lang="en-US" sz="3000" b="1" dirty="0">
                <a:solidFill>
                  <a:srgbClr val="FF0000"/>
                </a:solidFill>
                <a:latin typeface="Times New Roman" pitchFamily="18" charset="0"/>
                <a:cs typeface="Times New Roman" pitchFamily="18" charset="0"/>
              </a:rPr>
              <a:t> </a:t>
            </a:r>
            <a:r>
              <a:rPr lang="en-US" sz="3000" b="1" err="1">
                <a:solidFill>
                  <a:srgbClr val="FF0000"/>
                </a:solidFill>
                <a:latin typeface="Times New Roman" pitchFamily="18" charset="0"/>
                <a:cs typeface="Times New Roman" pitchFamily="18" charset="0"/>
              </a:rPr>
              <a:t>định</a:t>
            </a:r>
            <a:r>
              <a:rPr lang="en-US" sz="3000" b="1">
                <a:solidFill>
                  <a:srgbClr val="FF0000"/>
                </a:solidFill>
                <a:latin typeface="Times New Roman" pitchFamily="18" charset="0"/>
                <a:cs typeface="Times New Roman" pitchFamily="18" charset="0"/>
              </a:rPr>
              <a:t> ĐTM </a:t>
            </a:r>
            <a:r>
              <a:rPr lang="en-US" sz="3000" b="1">
                <a:solidFill>
                  <a:srgbClr val="0000FF"/>
                </a:solidFill>
                <a:latin typeface="Times New Roman" pitchFamily="18" charset="0"/>
                <a:cs typeface="Times New Roman" pitchFamily="18" charset="0"/>
              </a:rPr>
              <a:t>(</a:t>
            </a:r>
            <a:r>
              <a:rPr lang="en-US" sz="3000" b="1" dirty="0" err="1">
                <a:solidFill>
                  <a:srgbClr val="0000FF"/>
                </a:solidFill>
                <a:latin typeface="Times New Roman" pitchFamily="18" charset="0"/>
                <a:cs typeface="Times New Roman" pitchFamily="18" charset="0"/>
              </a:rPr>
              <a:t>Điều</a:t>
            </a:r>
            <a:r>
              <a:rPr lang="en-US" sz="3000" b="1" dirty="0">
                <a:solidFill>
                  <a:srgbClr val="0000FF"/>
                </a:solidFill>
                <a:latin typeface="Times New Roman" pitchFamily="18" charset="0"/>
                <a:cs typeface="Times New Roman" pitchFamily="18" charset="0"/>
              </a:rPr>
              <a:t> </a:t>
            </a:r>
            <a:r>
              <a:rPr lang="en-US" sz="3000" b="1">
                <a:solidFill>
                  <a:srgbClr val="0000FF"/>
                </a:solidFill>
                <a:latin typeface="Times New Roman" pitchFamily="18" charset="0"/>
                <a:cs typeface="Times New Roman" pitchFamily="18" charset="0"/>
              </a:rPr>
              <a:t>35 Luật BVMT</a:t>
            </a:r>
            <a:r>
              <a:rPr lang="en-US" sz="3000" b="1" dirty="0">
                <a:solidFill>
                  <a:srgbClr val="0000FF"/>
                </a:solidFill>
                <a:latin typeface="Times New Roman" pitchFamily="18" charset="0"/>
                <a:cs typeface="Times New Roman" pitchFamily="18" charset="0"/>
              </a:rPr>
              <a:t>)</a:t>
            </a:r>
            <a:endParaRPr sz="3000" b="1" dirty="0">
              <a:solidFill>
                <a:srgbClr val="0000FF"/>
              </a:solidFill>
              <a:latin typeface="Times New Roman" pitchFamily="18" charset="0"/>
              <a:cs typeface="Times New Roman" pitchFamily="18" charset="0"/>
            </a:endParaRPr>
          </a:p>
        </p:txBody>
      </p:sp>
      <p:sp>
        <p:nvSpPr>
          <p:cNvPr id="5" name="object 1"/>
          <p:cNvSpPr/>
          <p:nvPr/>
        </p:nvSpPr>
        <p:spPr>
          <a:xfrm>
            <a:off x="306491" y="2924944"/>
            <a:ext cx="8604447" cy="2585323"/>
          </a:xfrm>
          <a:prstGeom prst="rect">
            <a:avLst/>
          </a:prstGeom>
          <a:ln w="28575">
            <a:solidFill>
              <a:schemeClr val="accent6">
                <a:lumMod val="75000"/>
              </a:schemeClr>
            </a:solidFill>
          </a:ln>
        </p:spPr>
        <p:style>
          <a:lnRef idx="1">
            <a:schemeClr val="accent6"/>
          </a:lnRef>
          <a:fillRef idx="2">
            <a:schemeClr val="accent6"/>
          </a:fillRef>
          <a:effectRef idx="1">
            <a:schemeClr val="accent6"/>
          </a:effectRef>
          <a:fontRef idx="minor">
            <a:schemeClr val="dk1"/>
          </a:fontRef>
        </p:style>
        <p:txBody>
          <a:bodyPr wrap="square" lIns="0" tIns="0" rIns="0" bIns="0" rtlCol="0">
            <a:spAutoFit/>
          </a:bodyPr>
          <a:lstStyle/>
          <a:p>
            <a:pPr algn="just"/>
            <a:r>
              <a:rPr lang="vi-VN" sz="2800">
                <a:latin typeface="+mj-lt"/>
              </a:rPr>
              <a:t>3. </a:t>
            </a:r>
            <a:r>
              <a:rPr lang="vi-VN" sz="2800" b="1" u="sng">
                <a:solidFill>
                  <a:srgbClr val="FF0000"/>
                </a:solidFill>
                <a:latin typeface="+mj-lt"/>
              </a:rPr>
              <a:t>UBND cấp tỉnh</a:t>
            </a:r>
            <a:r>
              <a:rPr lang="vi-VN" sz="2800" b="1">
                <a:solidFill>
                  <a:srgbClr val="FF0000"/>
                </a:solidFill>
                <a:latin typeface="+mj-lt"/>
              </a:rPr>
              <a:t> </a:t>
            </a:r>
            <a:r>
              <a:rPr lang="vi-VN" sz="2800">
                <a:latin typeface="+mj-lt"/>
              </a:rPr>
              <a:t>tổ chức thẩm định báo cáo ĐTM đối với dự án đầu tư trên địa bàn, </a:t>
            </a:r>
            <a:r>
              <a:rPr lang="vi-VN" sz="2800" b="1" i="1">
                <a:solidFill>
                  <a:srgbClr val="FF0000"/>
                </a:solidFill>
                <a:latin typeface="+mj-lt"/>
              </a:rPr>
              <a:t>trừ đối tượng quy định tại khoản 1 và khoản 2 Điều này</a:t>
            </a:r>
            <a:r>
              <a:rPr lang="vi-VN" sz="2800">
                <a:latin typeface="+mj-lt"/>
              </a:rPr>
              <a:t>. Bộ, cơ quan ngang Bộ có trách nhiệm phối hợp với UBND cấp tỉnh nơi có dự án phải thẩm định báo cáo ĐTM đối với dự án đầu tư thuộc thẩm quyền quyết định chủ trương đầu tư, quyết định đầu tư của mình.</a:t>
            </a:r>
          </a:p>
        </p:txBody>
      </p:sp>
      <p:sp>
        <p:nvSpPr>
          <p:cNvPr id="6" name="Rectangle 5"/>
          <p:cNvSpPr/>
          <p:nvPr/>
        </p:nvSpPr>
        <p:spPr>
          <a:xfrm>
            <a:off x="269776" y="1268760"/>
            <a:ext cx="8640960" cy="1384995"/>
          </a:xfrm>
          <a:prstGeom prst="rect">
            <a:avLst/>
          </a:prstGeom>
          <a:ln w="19050">
            <a:solidFill>
              <a:srgbClr val="00B050"/>
            </a:solidFill>
          </a:ln>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vi-VN" sz="2800">
                <a:latin typeface="+mj-lt"/>
              </a:rPr>
              <a:t>2. </a:t>
            </a:r>
            <a:r>
              <a:rPr lang="vi-VN" sz="2800" b="1" u="sng">
                <a:solidFill>
                  <a:srgbClr val="FF0000"/>
                </a:solidFill>
                <a:latin typeface="+mj-lt"/>
              </a:rPr>
              <a:t>Bộ Quốc phòng, Bộ Công an</a:t>
            </a:r>
            <a:r>
              <a:rPr lang="vi-VN" sz="2800">
                <a:latin typeface="+mj-lt"/>
              </a:rPr>
              <a:t> tổ chức thẩm định báo cáo ĐTM đối với dự án đầu tư thuộc </a:t>
            </a:r>
            <a:r>
              <a:rPr lang="vi-VN" sz="2800" b="1">
                <a:solidFill>
                  <a:srgbClr val="FF0000"/>
                </a:solidFill>
                <a:latin typeface="+mj-lt"/>
              </a:rPr>
              <a:t>bí mật nhà nước </a:t>
            </a:r>
            <a:r>
              <a:rPr lang="vi-VN" sz="2800">
                <a:latin typeface="+mj-lt"/>
              </a:rPr>
              <a:t>về quốc phòng, an ninh.</a:t>
            </a:r>
          </a:p>
        </p:txBody>
      </p:sp>
    </p:spTree>
    <p:extLst>
      <p:ext uri="{BB962C8B-B14F-4D97-AF65-F5344CB8AC3E}">
        <p14:creationId xmlns:p14="http://schemas.microsoft.com/office/powerpoint/2010/main" val="59802353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16498" y="0"/>
            <a:ext cx="9144000" cy="276999"/>
          </a:xfrm>
          <a:prstGeom prst="rect">
            <a:avLst/>
          </a:prstGeom>
          <a:blipFill>
            <a:blip r:embed="rId2" cstate="print"/>
            <a:stretch>
              <a:fillRect/>
            </a:stretch>
          </a:blipFill>
        </p:spPr>
        <p:txBody>
          <a:bodyPr wrap="square" lIns="0" tIns="0" rIns="0" bIns="0" rtlCol="0">
            <a:spAutoFit/>
          </a:bodyPr>
          <a:lstStyle/>
          <a:p>
            <a:pPr algn="just"/>
            <a:endParaRPr dirty="0"/>
          </a:p>
        </p:txBody>
      </p:sp>
      <p:sp>
        <p:nvSpPr>
          <p:cNvPr id="3" name="object 3"/>
          <p:cNvSpPr txBox="1"/>
          <p:nvPr/>
        </p:nvSpPr>
        <p:spPr>
          <a:xfrm>
            <a:off x="1115616" y="381982"/>
            <a:ext cx="7618036" cy="512961"/>
          </a:xfrm>
          <a:prstGeom prst="rect">
            <a:avLst/>
          </a:prstGeom>
        </p:spPr>
        <p:txBody>
          <a:bodyPr vert="horz" wrap="square" lIns="0" tIns="0" rIns="0" bIns="0" rtlCol="0">
            <a:spAutoFit/>
          </a:bodyPr>
          <a:lstStyle/>
          <a:p>
            <a:pPr marL="0" marR="0" algn="ctr">
              <a:lnSpc>
                <a:spcPts val="4021"/>
              </a:lnSpc>
              <a:spcBef>
                <a:spcPts val="0"/>
              </a:spcBef>
              <a:spcAft>
                <a:spcPts val="0"/>
              </a:spcAft>
            </a:pPr>
            <a:r>
              <a:rPr lang="en-US" sz="3000" b="1" dirty="0" err="1">
                <a:solidFill>
                  <a:srgbClr val="FF0000"/>
                </a:solidFill>
                <a:latin typeface="Times New Roman" pitchFamily="18" charset="0"/>
                <a:cs typeface="Times New Roman" pitchFamily="18" charset="0"/>
              </a:rPr>
              <a:t>Hồ</a:t>
            </a:r>
            <a:r>
              <a:rPr lang="en-US" sz="3000" b="1" dirty="0">
                <a:solidFill>
                  <a:srgbClr val="FF0000"/>
                </a:solidFill>
                <a:latin typeface="Times New Roman" pitchFamily="18" charset="0"/>
                <a:cs typeface="Times New Roman" pitchFamily="18" charset="0"/>
              </a:rPr>
              <a:t> </a:t>
            </a:r>
            <a:r>
              <a:rPr lang="en-US" sz="3000" b="1" dirty="0" err="1">
                <a:solidFill>
                  <a:srgbClr val="FF0000"/>
                </a:solidFill>
                <a:latin typeface="Times New Roman" pitchFamily="18" charset="0"/>
                <a:cs typeface="Times New Roman" pitchFamily="18" charset="0"/>
              </a:rPr>
              <a:t>sơ</a:t>
            </a:r>
            <a:r>
              <a:rPr lang="en-US" sz="3000" b="1" dirty="0">
                <a:solidFill>
                  <a:srgbClr val="FF0000"/>
                </a:solidFill>
                <a:latin typeface="Times New Roman" pitchFamily="18" charset="0"/>
                <a:cs typeface="Times New Roman" pitchFamily="18" charset="0"/>
              </a:rPr>
              <a:t> </a:t>
            </a:r>
            <a:r>
              <a:rPr lang="en-US" sz="3000" b="1" dirty="0" err="1">
                <a:solidFill>
                  <a:srgbClr val="FF0000"/>
                </a:solidFill>
                <a:latin typeface="Times New Roman" pitchFamily="18" charset="0"/>
                <a:cs typeface="Times New Roman" pitchFamily="18" charset="0"/>
              </a:rPr>
              <a:t>đề</a:t>
            </a:r>
            <a:r>
              <a:rPr lang="en-US" sz="3000" b="1" dirty="0">
                <a:solidFill>
                  <a:srgbClr val="FF0000"/>
                </a:solidFill>
                <a:latin typeface="Times New Roman" pitchFamily="18" charset="0"/>
                <a:cs typeface="Times New Roman" pitchFamily="18" charset="0"/>
              </a:rPr>
              <a:t> </a:t>
            </a:r>
            <a:r>
              <a:rPr lang="en-US" sz="3000" b="1" dirty="0" err="1">
                <a:solidFill>
                  <a:srgbClr val="FF0000"/>
                </a:solidFill>
                <a:latin typeface="Times New Roman" pitchFamily="18" charset="0"/>
                <a:cs typeface="Times New Roman" pitchFamily="18" charset="0"/>
              </a:rPr>
              <a:t>nghị</a:t>
            </a:r>
            <a:r>
              <a:rPr lang="en-US" sz="3000" b="1" dirty="0">
                <a:solidFill>
                  <a:srgbClr val="FF0000"/>
                </a:solidFill>
                <a:latin typeface="Times New Roman" pitchFamily="18" charset="0"/>
                <a:cs typeface="Times New Roman" pitchFamily="18" charset="0"/>
              </a:rPr>
              <a:t> </a:t>
            </a:r>
            <a:r>
              <a:rPr lang="en-US" sz="3000" b="1" dirty="0" err="1">
                <a:solidFill>
                  <a:srgbClr val="FF0000"/>
                </a:solidFill>
                <a:latin typeface="Times New Roman" pitchFamily="18" charset="0"/>
                <a:cs typeface="Times New Roman" pitchFamily="18" charset="0"/>
              </a:rPr>
              <a:t>thẩm</a:t>
            </a:r>
            <a:r>
              <a:rPr lang="en-US" sz="3000" b="1" dirty="0">
                <a:solidFill>
                  <a:srgbClr val="FF0000"/>
                </a:solidFill>
                <a:latin typeface="Times New Roman" pitchFamily="18" charset="0"/>
                <a:cs typeface="Times New Roman" pitchFamily="18" charset="0"/>
              </a:rPr>
              <a:t> </a:t>
            </a:r>
            <a:r>
              <a:rPr lang="en-US" sz="3000" b="1" dirty="0" err="1">
                <a:solidFill>
                  <a:srgbClr val="FF0000"/>
                </a:solidFill>
                <a:latin typeface="Times New Roman" pitchFamily="18" charset="0"/>
                <a:cs typeface="Times New Roman" pitchFamily="18" charset="0"/>
              </a:rPr>
              <a:t>định</a:t>
            </a:r>
            <a:r>
              <a:rPr lang="en-US" sz="3000" b="1" dirty="0">
                <a:solidFill>
                  <a:srgbClr val="FF0000"/>
                </a:solidFill>
                <a:latin typeface="Times New Roman" pitchFamily="18" charset="0"/>
                <a:cs typeface="Times New Roman" pitchFamily="18" charset="0"/>
              </a:rPr>
              <a:t> </a:t>
            </a:r>
            <a:r>
              <a:rPr lang="en-US" sz="3000" b="1" dirty="0" err="1">
                <a:solidFill>
                  <a:srgbClr val="FF0000"/>
                </a:solidFill>
                <a:latin typeface="Times New Roman" pitchFamily="18" charset="0"/>
                <a:cs typeface="Times New Roman" pitchFamily="18" charset="0"/>
              </a:rPr>
              <a:t>báo</a:t>
            </a:r>
            <a:r>
              <a:rPr lang="en-US" sz="3000" b="1" dirty="0">
                <a:solidFill>
                  <a:srgbClr val="FF0000"/>
                </a:solidFill>
                <a:latin typeface="Times New Roman" pitchFamily="18" charset="0"/>
                <a:cs typeface="Times New Roman" pitchFamily="18" charset="0"/>
              </a:rPr>
              <a:t> </a:t>
            </a:r>
            <a:r>
              <a:rPr lang="en-US" sz="3000" b="1" dirty="0" err="1">
                <a:solidFill>
                  <a:srgbClr val="FF0000"/>
                </a:solidFill>
                <a:latin typeface="Times New Roman" pitchFamily="18" charset="0"/>
                <a:cs typeface="Times New Roman" pitchFamily="18" charset="0"/>
              </a:rPr>
              <a:t>cáo</a:t>
            </a:r>
            <a:r>
              <a:rPr lang="en-US" sz="3000" b="1" dirty="0">
                <a:solidFill>
                  <a:srgbClr val="FF0000"/>
                </a:solidFill>
                <a:latin typeface="Times New Roman" pitchFamily="18" charset="0"/>
                <a:cs typeface="Times New Roman" pitchFamily="18" charset="0"/>
              </a:rPr>
              <a:t> ĐTM</a:t>
            </a:r>
          </a:p>
        </p:txBody>
      </p:sp>
      <p:sp>
        <p:nvSpPr>
          <p:cNvPr id="5" name="object 3"/>
          <p:cNvSpPr txBox="1"/>
          <p:nvPr/>
        </p:nvSpPr>
        <p:spPr>
          <a:xfrm>
            <a:off x="304022" y="1700808"/>
            <a:ext cx="8568952" cy="4308872"/>
          </a:xfrm>
          <a:prstGeom prst="rect">
            <a:avLst/>
          </a:prstGeom>
        </p:spPr>
        <p:txBody>
          <a:bodyPr vert="horz" wrap="square" lIns="0" tIns="0" rIns="0" bIns="0" rtlCol="0">
            <a:spAutoFit/>
          </a:bodyPr>
          <a:lstStyle/>
          <a:p>
            <a:pPr marL="457200" indent="-457200" algn="just">
              <a:buFontTx/>
              <a:buChar char="-"/>
            </a:pPr>
            <a:r>
              <a:rPr lang="en-US" sz="2800" dirty="0" err="1">
                <a:solidFill>
                  <a:srgbClr val="FF0000"/>
                </a:solidFill>
                <a:latin typeface="Times New Roman" pitchFamily="18" charset="0"/>
                <a:cs typeface="Times New Roman" pitchFamily="18" charset="0"/>
              </a:rPr>
              <a:t>Văn</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bản</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đề</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nghị</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thẩm</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định</a:t>
            </a:r>
            <a:r>
              <a:rPr lang="en-US" sz="2800" dirty="0">
                <a:solidFill>
                  <a:srgbClr val="FF0000"/>
                </a:solidFill>
                <a:latin typeface="Times New Roman" pitchFamily="18" charset="0"/>
                <a:cs typeface="Times New Roman" pitchFamily="18" charset="0"/>
              </a:rPr>
              <a:t> </a:t>
            </a:r>
            <a:r>
              <a:rPr lang="en-US" sz="2800" b="1" dirty="0">
                <a:solidFill>
                  <a:srgbClr val="0000FF"/>
                </a:solidFill>
                <a:latin typeface="Times New Roman" pitchFamily="18" charset="0"/>
                <a:cs typeface="Times New Roman" pitchFamily="18" charset="0"/>
              </a:rPr>
              <a:t>(</a:t>
            </a:r>
            <a:r>
              <a:rPr lang="vi-VN" sz="2800" b="1" i="1" dirty="0">
                <a:solidFill>
                  <a:srgbClr val="0000FF"/>
                </a:solidFill>
                <a:latin typeface="Times New Roman" pitchFamily="18" charset="0"/>
                <a:cs typeface="Times New Roman" pitchFamily="18" charset="0"/>
              </a:rPr>
              <a:t>mẫu số 02 Phụ lục II ban hành kèm theo Thông tư số 02/2022/TT-BTNMT</a:t>
            </a:r>
            <a:r>
              <a:rPr lang="en-US" sz="2800" b="1" i="1" dirty="0">
                <a:solidFill>
                  <a:srgbClr val="0000FF"/>
                </a:solidFill>
                <a:latin typeface="Times New Roman" pitchFamily="18" charset="0"/>
                <a:cs typeface="Times New Roman" pitchFamily="18" charset="0"/>
              </a:rPr>
              <a:t>)</a:t>
            </a:r>
            <a:r>
              <a:rPr lang="en-US" sz="2800" b="1" dirty="0">
                <a:solidFill>
                  <a:srgbClr val="0000FF"/>
                </a:solidFill>
                <a:latin typeface="Times New Roman" pitchFamily="18" charset="0"/>
                <a:cs typeface="Times New Roman" pitchFamily="18" charset="0"/>
              </a:rPr>
              <a:t>. </a:t>
            </a:r>
          </a:p>
          <a:p>
            <a:pPr marL="457200" indent="-457200" algn="just">
              <a:buFontTx/>
              <a:buChar char="-"/>
            </a:pPr>
            <a:endParaRPr lang="en-US" sz="2800" b="1" dirty="0">
              <a:solidFill>
                <a:schemeClr val="tx2"/>
              </a:solidFill>
              <a:latin typeface="Times New Roman" pitchFamily="18" charset="0"/>
              <a:cs typeface="Times New Roman" pitchFamily="18" charset="0"/>
            </a:endParaRPr>
          </a:p>
          <a:p>
            <a:pPr marL="457200" indent="-457200" algn="just">
              <a:buFontTx/>
              <a:buChar char="-"/>
            </a:pPr>
            <a:r>
              <a:rPr lang="en-US" sz="2800" dirty="0" err="1">
                <a:solidFill>
                  <a:srgbClr val="FF0000"/>
                </a:solidFill>
                <a:latin typeface="Times New Roman" pitchFamily="18" charset="0"/>
                <a:cs typeface="Times New Roman" pitchFamily="18" charset="0"/>
              </a:rPr>
              <a:t>Báo</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cáo</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đánh</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giá</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tác</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động</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môi</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trường</a:t>
            </a:r>
            <a:r>
              <a:rPr lang="en-US" sz="2800" dirty="0">
                <a:solidFill>
                  <a:srgbClr val="FF0000"/>
                </a:solidFill>
                <a:latin typeface="Times New Roman" pitchFamily="18" charset="0"/>
                <a:cs typeface="Times New Roman" pitchFamily="18" charset="0"/>
              </a:rPr>
              <a:t> </a:t>
            </a:r>
            <a:r>
              <a:rPr lang="en-US" sz="2800" b="1" dirty="0">
                <a:solidFill>
                  <a:srgbClr val="0000FF"/>
                </a:solidFill>
                <a:latin typeface="Times New Roman" pitchFamily="18" charset="0"/>
                <a:cs typeface="Times New Roman" pitchFamily="18" charset="0"/>
              </a:rPr>
              <a:t>(</a:t>
            </a:r>
            <a:r>
              <a:rPr lang="vi-VN" sz="2800" b="1" i="1" dirty="0">
                <a:solidFill>
                  <a:srgbClr val="0000FF"/>
                </a:solidFill>
                <a:latin typeface="Times New Roman" pitchFamily="18" charset="0"/>
                <a:cs typeface="Times New Roman" pitchFamily="18" charset="0"/>
              </a:rPr>
              <a:t>mẫu số 04 Phụ lục II ban hành kèm theo Thông tư số 02/2022/TT-BTNMT</a:t>
            </a:r>
            <a:r>
              <a:rPr lang="en-US" sz="2800" b="1" i="1" dirty="0">
                <a:solidFill>
                  <a:srgbClr val="0000FF"/>
                </a:solidFill>
                <a:latin typeface="Times New Roman" pitchFamily="18" charset="0"/>
                <a:cs typeface="Times New Roman" pitchFamily="18" charset="0"/>
              </a:rPr>
              <a:t>)</a:t>
            </a:r>
            <a:r>
              <a:rPr lang="en-US" sz="2800" b="1" dirty="0">
                <a:solidFill>
                  <a:srgbClr val="0000FF"/>
                </a:solidFill>
                <a:latin typeface="Times New Roman" pitchFamily="18" charset="0"/>
                <a:cs typeface="Times New Roman" pitchFamily="18" charset="0"/>
              </a:rPr>
              <a:t>;</a:t>
            </a:r>
          </a:p>
          <a:p>
            <a:pPr marL="457200" indent="-457200" algn="just">
              <a:buFontTx/>
              <a:buChar char="-"/>
            </a:pPr>
            <a:endParaRPr lang="en-US" sz="2800" dirty="0">
              <a:latin typeface="Times New Roman" pitchFamily="18" charset="0"/>
              <a:cs typeface="Times New Roman" pitchFamily="18" charset="0"/>
            </a:endParaRPr>
          </a:p>
          <a:p>
            <a:pPr marL="457200" indent="-457200" algn="just">
              <a:buFontTx/>
              <a:buChar char="-"/>
            </a:pPr>
            <a:r>
              <a:rPr lang="en-US" sz="2800" dirty="0" err="1">
                <a:solidFill>
                  <a:srgbClr val="FF0000"/>
                </a:solidFill>
                <a:latin typeface="Times New Roman" pitchFamily="18" charset="0"/>
                <a:cs typeface="Times New Roman" pitchFamily="18" charset="0"/>
              </a:rPr>
              <a:t>Báo</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cáo</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nghiên</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cứu</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khả</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thi</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hoặc</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tài</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liệu</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tương</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đương</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với</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báo</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cáo</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nghiên</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cứu</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khả</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thi</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của</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dự</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án</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đầu</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tư</a:t>
            </a:r>
            <a:r>
              <a:rPr lang="en-US" sz="2800" dirty="0">
                <a:solidFill>
                  <a:srgbClr val="FF0000"/>
                </a:solidFill>
                <a:latin typeface="Times New Roman" pitchFamily="18" charset="0"/>
                <a:cs typeface="Times New Roman" pitchFamily="18" charset="0"/>
              </a:rPr>
              <a:t>. </a:t>
            </a:r>
          </a:p>
          <a:p>
            <a:pPr marL="457200" indent="-457200" algn="just">
              <a:buFontTx/>
              <a:buChar char="-"/>
            </a:pPr>
            <a:endParaRPr lang="en-US" sz="2800" dirty="0">
              <a:solidFill>
                <a:srgbClr val="FF0000"/>
              </a:solidFill>
              <a:latin typeface="Times New Roman" pitchFamily="18" charset="0"/>
              <a:cs typeface="Times New Roman" pitchFamily="18" charset="0"/>
            </a:endParaRPr>
          </a:p>
        </p:txBody>
      </p:sp>
      <p:pic>
        <p:nvPicPr>
          <p:cNvPr id="4" name="Picture 3">
            <a:extLst>
              <a:ext uri="{FF2B5EF4-FFF2-40B4-BE49-F238E27FC236}">
                <a16:creationId xmlns:a16="http://schemas.microsoft.com/office/drawing/2014/main" xmlns="" id="{9616CBCA-5D3C-4202-965D-EDC792D97C29}"/>
              </a:ext>
            </a:extLst>
          </p:cNvPr>
          <p:cNvPicPr>
            <a:picLocks noChangeAspect="1"/>
          </p:cNvPicPr>
          <p:nvPr/>
        </p:nvPicPr>
        <p:blipFill>
          <a:blip r:embed="rId3"/>
          <a:stretch>
            <a:fillRect/>
          </a:stretch>
        </p:blipFill>
        <p:spPr>
          <a:xfrm>
            <a:off x="16498" y="175552"/>
            <a:ext cx="1755800" cy="1438781"/>
          </a:xfrm>
          <a:prstGeom prst="rect">
            <a:avLst/>
          </a:prstGeom>
        </p:spPr>
      </p:pic>
    </p:spTree>
    <p:extLst>
      <p:ext uri="{BB962C8B-B14F-4D97-AF65-F5344CB8AC3E}">
        <p14:creationId xmlns:p14="http://schemas.microsoft.com/office/powerpoint/2010/main" val="849802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fade">
                                      <p:cBhvr>
                                        <p:cTn id="1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034" y="410936"/>
            <a:ext cx="4424113" cy="568236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34023" y="411882"/>
            <a:ext cx="4143375" cy="5681414"/>
          </a:xfrm>
          <a:prstGeom prst="rect">
            <a:avLst/>
          </a:prstGeom>
          <a:noFill/>
          <a:ln w="63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9606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fade">
                                      <p:cBhvr>
                                        <p:cTn id="12"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736" y="116632"/>
            <a:ext cx="5616624" cy="6603251"/>
          </a:xfrm>
          <a:prstGeom prst="rect">
            <a:avLst/>
          </a:prstGeom>
          <a:solidFill>
            <a:srgbClr val="FF0000"/>
          </a:solidFill>
          <a:ln w="9525">
            <a:solidFill>
              <a:srgbClr val="FF0000"/>
            </a:solidFill>
            <a:miter lim="800000"/>
            <a:headEnd/>
            <a:tailEnd/>
          </a:ln>
          <a:effectLst/>
        </p:spPr>
      </p:pic>
      <p:pic>
        <p:nvPicPr>
          <p:cNvPr id="3" name="Picture 2">
            <a:extLst>
              <a:ext uri="{FF2B5EF4-FFF2-40B4-BE49-F238E27FC236}">
                <a16:creationId xmlns:a16="http://schemas.microsoft.com/office/drawing/2014/main" xmlns="" id="{A44CC4EA-F33C-49BC-982D-187A808FAD44}"/>
              </a:ext>
            </a:extLst>
          </p:cNvPr>
          <p:cNvPicPr>
            <a:picLocks noChangeAspect="1"/>
          </p:cNvPicPr>
          <p:nvPr/>
        </p:nvPicPr>
        <p:blipFill>
          <a:blip r:embed="rId4"/>
          <a:stretch>
            <a:fillRect/>
          </a:stretch>
        </p:blipFill>
        <p:spPr>
          <a:xfrm>
            <a:off x="151904" y="260648"/>
            <a:ext cx="1755800" cy="1438781"/>
          </a:xfrm>
          <a:prstGeom prst="rect">
            <a:avLst/>
          </a:prstGeom>
        </p:spPr>
      </p:pic>
      <p:pic>
        <p:nvPicPr>
          <p:cNvPr id="5" name="Picture 4">
            <a:extLst>
              <a:ext uri="{FF2B5EF4-FFF2-40B4-BE49-F238E27FC236}">
                <a16:creationId xmlns:a16="http://schemas.microsoft.com/office/drawing/2014/main" xmlns="" id="{F8F43FB0-B5D1-4D24-B7CB-8C14C005EDD8}"/>
              </a:ext>
            </a:extLst>
          </p:cNvPr>
          <p:cNvPicPr>
            <a:picLocks noChangeAspect="1"/>
          </p:cNvPicPr>
          <p:nvPr/>
        </p:nvPicPr>
        <p:blipFill>
          <a:blip r:embed="rId4"/>
          <a:stretch>
            <a:fillRect/>
          </a:stretch>
        </p:blipFill>
        <p:spPr>
          <a:xfrm>
            <a:off x="141175" y="1979476"/>
            <a:ext cx="1755800" cy="1438781"/>
          </a:xfrm>
          <a:prstGeom prst="rect">
            <a:avLst/>
          </a:prstGeom>
        </p:spPr>
      </p:pic>
      <p:pic>
        <p:nvPicPr>
          <p:cNvPr id="6" name="Picture 5">
            <a:extLst>
              <a:ext uri="{FF2B5EF4-FFF2-40B4-BE49-F238E27FC236}">
                <a16:creationId xmlns:a16="http://schemas.microsoft.com/office/drawing/2014/main" xmlns="" id="{3E81F81D-6065-41DC-BB3A-1173A75709CE}"/>
              </a:ext>
            </a:extLst>
          </p:cNvPr>
          <p:cNvPicPr>
            <a:picLocks noChangeAspect="1"/>
          </p:cNvPicPr>
          <p:nvPr/>
        </p:nvPicPr>
        <p:blipFill>
          <a:blip r:embed="rId4"/>
          <a:stretch>
            <a:fillRect/>
          </a:stretch>
        </p:blipFill>
        <p:spPr>
          <a:xfrm>
            <a:off x="219228" y="3583782"/>
            <a:ext cx="1755800" cy="1438781"/>
          </a:xfrm>
          <a:prstGeom prst="rect">
            <a:avLst/>
          </a:prstGeom>
        </p:spPr>
      </p:pic>
      <p:pic>
        <p:nvPicPr>
          <p:cNvPr id="7" name="Picture 6">
            <a:extLst>
              <a:ext uri="{FF2B5EF4-FFF2-40B4-BE49-F238E27FC236}">
                <a16:creationId xmlns:a16="http://schemas.microsoft.com/office/drawing/2014/main" xmlns="" id="{B4246EAD-F3FF-4E3B-8805-52ECC8B65859}"/>
              </a:ext>
            </a:extLst>
          </p:cNvPr>
          <p:cNvPicPr>
            <a:picLocks noChangeAspect="1"/>
          </p:cNvPicPr>
          <p:nvPr/>
        </p:nvPicPr>
        <p:blipFill>
          <a:blip r:embed="rId4"/>
          <a:stretch>
            <a:fillRect/>
          </a:stretch>
        </p:blipFill>
        <p:spPr>
          <a:xfrm>
            <a:off x="219968" y="5158393"/>
            <a:ext cx="1755800" cy="1438781"/>
          </a:xfrm>
          <a:prstGeom prst="rect">
            <a:avLst/>
          </a:prstGeom>
        </p:spPr>
      </p:pic>
    </p:spTree>
    <p:extLst>
      <p:ext uri="{BB962C8B-B14F-4D97-AF65-F5344CB8AC3E}">
        <p14:creationId xmlns:p14="http://schemas.microsoft.com/office/powerpoint/2010/main" val="6192489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4A24F825-449E-461F-8BFB-6493D9D5A2DF}"/>
              </a:ext>
            </a:extLst>
          </p:cNvPr>
          <p:cNvPicPr>
            <a:picLocks noChangeAspect="1"/>
          </p:cNvPicPr>
          <p:nvPr/>
        </p:nvPicPr>
        <p:blipFill>
          <a:blip r:embed="rId2"/>
          <a:stretch>
            <a:fillRect/>
          </a:stretch>
        </p:blipFill>
        <p:spPr>
          <a:xfrm>
            <a:off x="539552" y="548680"/>
            <a:ext cx="7372797" cy="5451915"/>
          </a:xfrm>
          <a:prstGeom prst="rect">
            <a:avLst/>
          </a:prstGeom>
        </p:spPr>
      </p:pic>
    </p:spTree>
    <p:extLst>
      <p:ext uri="{BB962C8B-B14F-4D97-AF65-F5344CB8AC3E}">
        <p14:creationId xmlns:p14="http://schemas.microsoft.com/office/powerpoint/2010/main" val="184223527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16498" y="0"/>
            <a:ext cx="9144000" cy="276999"/>
          </a:xfrm>
          <a:prstGeom prst="rect">
            <a:avLst/>
          </a:prstGeom>
          <a:blipFill>
            <a:blip r:embed="rId2" cstate="print"/>
            <a:stretch>
              <a:fillRect/>
            </a:stretch>
          </a:blipFill>
        </p:spPr>
        <p:txBody>
          <a:bodyPr wrap="square" lIns="0" tIns="0" rIns="0" bIns="0" rtlCol="0">
            <a:spAutoFit/>
          </a:bodyPr>
          <a:lstStyle/>
          <a:p>
            <a:pPr algn="just"/>
            <a:endParaRPr dirty="0"/>
          </a:p>
        </p:txBody>
      </p:sp>
      <p:sp>
        <p:nvSpPr>
          <p:cNvPr id="3" name="object 3"/>
          <p:cNvSpPr txBox="1"/>
          <p:nvPr/>
        </p:nvSpPr>
        <p:spPr>
          <a:xfrm>
            <a:off x="839786" y="106467"/>
            <a:ext cx="8052694" cy="512961"/>
          </a:xfrm>
          <a:prstGeom prst="rect">
            <a:avLst/>
          </a:prstGeom>
        </p:spPr>
        <p:txBody>
          <a:bodyPr vert="horz" wrap="square" lIns="0" tIns="0" rIns="0" bIns="0" rtlCol="0">
            <a:spAutoFit/>
          </a:bodyPr>
          <a:lstStyle/>
          <a:p>
            <a:pPr marL="0" marR="0" algn="ctr">
              <a:lnSpc>
                <a:spcPts val="4021"/>
              </a:lnSpc>
              <a:spcBef>
                <a:spcPts val="0"/>
              </a:spcBef>
              <a:spcAft>
                <a:spcPts val="0"/>
              </a:spcAft>
            </a:pPr>
            <a:r>
              <a:rPr lang="en-US" sz="3000" b="1">
                <a:solidFill>
                  <a:srgbClr val="FF0000"/>
                </a:solidFill>
                <a:latin typeface="Times New Roman" pitchFamily="18" charset="0"/>
                <a:cs typeface="Times New Roman" pitchFamily="18" charset="0"/>
              </a:rPr>
              <a:t>* Quy </a:t>
            </a:r>
            <a:r>
              <a:rPr lang="en-US" sz="3000" b="1" dirty="0" err="1">
                <a:solidFill>
                  <a:srgbClr val="FF0000"/>
                </a:solidFill>
                <a:latin typeface="Times New Roman" pitchFamily="18" charset="0"/>
                <a:cs typeface="Times New Roman" pitchFamily="18" charset="0"/>
              </a:rPr>
              <a:t>trình</a:t>
            </a:r>
            <a:r>
              <a:rPr lang="en-US" sz="3000" b="1" dirty="0">
                <a:solidFill>
                  <a:srgbClr val="FF0000"/>
                </a:solidFill>
                <a:latin typeface="Times New Roman" pitchFamily="18" charset="0"/>
                <a:cs typeface="Times New Roman" pitchFamily="18" charset="0"/>
              </a:rPr>
              <a:t> </a:t>
            </a:r>
            <a:r>
              <a:rPr lang="en-US" sz="3000" b="1" dirty="0" err="1">
                <a:solidFill>
                  <a:srgbClr val="FF0000"/>
                </a:solidFill>
                <a:latin typeface="Times New Roman" pitchFamily="18" charset="0"/>
                <a:cs typeface="Times New Roman" pitchFamily="18" charset="0"/>
              </a:rPr>
              <a:t>thẩm</a:t>
            </a:r>
            <a:r>
              <a:rPr lang="en-US" sz="3000" b="1" dirty="0">
                <a:solidFill>
                  <a:srgbClr val="FF0000"/>
                </a:solidFill>
                <a:latin typeface="Times New Roman" pitchFamily="18" charset="0"/>
                <a:cs typeface="Times New Roman" pitchFamily="18" charset="0"/>
              </a:rPr>
              <a:t> </a:t>
            </a:r>
            <a:r>
              <a:rPr lang="en-US" sz="3000" b="1" dirty="0" err="1">
                <a:solidFill>
                  <a:srgbClr val="FF0000"/>
                </a:solidFill>
                <a:latin typeface="Times New Roman" pitchFamily="18" charset="0"/>
                <a:cs typeface="Times New Roman" pitchFamily="18" charset="0"/>
              </a:rPr>
              <a:t>định</a:t>
            </a:r>
            <a:r>
              <a:rPr lang="en-US" sz="3000" b="1" dirty="0">
                <a:solidFill>
                  <a:srgbClr val="FF0000"/>
                </a:solidFill>
                <a:latin typeface="Times New Roman" pitchFamily="18" charset="0"/>
                <a:cs typeface="Times New Roman" pitchFamily="18" charset="0"/>
              </a:rPr>
              <a:t> </a:t>
            </a:r>
            <a:r>
              <a:rPr lang="en-US" sz="3000" b="1" dirty="0" err="1">
                <a:solidFill>
                  <a:srgbClr val="FF0000"/>
                </a:solidFill>
                <a:latin typeface="Times New Roman" pitchFamily="18" charset="0"/>
                <a:cs typeface="Times New Roman" pitchFamily="18" charset="0"/>
              </a:rPr>
              <a:t>hồ</a:t>
            </a:r>
            <a:r>
              <a:rPr lang="en-US" sz="3000" b="1" dirty="0">
                <a:solidFill>
                  <a:srgbClr val="FF0000"/>
                </a:solidFill>
                <a:latin typeface="Times New Roman" pitchFamily="18" charset="0"/>
                <a:cs typeface="Times New Roman" pitchFamily="18" charset="0"/>
              </a:rPr>
              <a:t> </a:t>
            </a:r>
            <a:r>
              <a:rPr lang="en-US" sz="3000" b="1" dirty="0" err="1">
                <a:solidFill>
                  <a:srgbClr val="FF0000"/>
                </a:solidFill>
                <a:latin typeface="Times New Roman" pitchFamily="18" charset="0"/>
                <a:cs typeface="Times New Roman" pitchFamily="18" charset="0"/>
              </a:rPr>
              <a:t>sơ</a:t>
            </a:r>
            <a:r>
              <a:rPr lang="en-US" sz="3000" b="1" dirty="0">
                <a:solidFill>
                  <a:srgbClr val="FF0000"/>
                </a:solidFill>
                <a:latin typeface="Times New Roman" pitchFamily="18" charset="0"/>
                <a:cs typeface="Times New Roman" pitchFamily="18" charset="0"/>
              </a:rPr>
              <a:t> ĐTM </a:t>
            </a:r>
            <a:r>
              <a:rPr lang="en-US" sz="3000" b="1" dirty="0" err="1">
                <a:solidFill>
                  <a:srgbClr val="FF0000"/>
                </a:solidFill>
                <a:latin typeface="Times New Roman" pitchFamily="18" charset="0"/>
                <a:cs typeface="Times New Roman" pitchFamily="18" charset="0"/>
              </a:rPr>
              <a:t>của</a:t>
            </a:r>
            <a:r>
              <a:rPr lang="en-US" sz="3000" b="1" dirty="0">
                <a:solidFill>
                  <a:srgbClr val="FF0000"/>
                </a:solidFill>
                <a:latin typeface="Times New Roman" pitchFamily="18" charset="0"/>
                <a:cs typeface="Times New Roman" pitchFamily="18" charset="0"/>
              </a:rPr>
              <a:t> </a:t>
            </a:r>
            <a:r>
              <a:rPr lang="en-US" sz="3000" b="1" dirty="0" err="1">
                <a:solidFill>
                  <a:srgbClr val="FF0000"/>
                </a:solidFill>
                <a:latin typeface="Times New Roman" pitchFamily="18" charset="0"/>
                <a:cs typeface="Times New Roman" pitchFamily="18" charset="0"/>
              </a:rPr>
              <a:t>Sở</a:t>
            </a:r>
            <a:r>
              <a:rPr lang="en-US" sz="3000" b="1" dirty="0">
                <a:solidFill>
                  <a:srgbClr val="FF0000"/>
                </a:solidFill>
                <a:latin typeface="Times New Roman" pitchFamily="18" charset="0"/>
                <a:cs typeface="Times New Roman" pitchFamily="18" charset="0"/>
              </a:rPr>
              <a:t> TNMT</a:t>
            </a:r>
          </a:p>
        </p:txBody>
      </p: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764703"/>
            <a:ext cx="4336978" cy="3034975"/>
          </a:xfrm>
          <a:prstGeom prst="rect">
            <a:avLst/>
          </a:prstGeom>
          <a:noFill/>
          <a:ln w="9525">
            <a:solidFill>
              <a:srgbClr val="CC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8024" y="1124744"/>
            <a:ext cx="4104456" cy="2850629"/>
          </a:xfrm>
          <a:prstGeom prst="rect">
            <a:avLst/>
          </a:prstGeom>
          <a:noFill/>
          <a:ln w="9525">
            <a:solidFill>
              <a:srgbClr val="00B05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40585" y="4149080"/>
            <a:ext cx="4695825" cy="2492896"/>
          </a:xfrm>
          <a:prstGeom prst="rect">
            <a:avLst/>
          </a:prstGeom>
          <a:noFill/>
          <a:ln w="9525">
            <a:solidFill>
              <a:srgbClr val="00B0F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0073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500"/>
                                        <p:tgtEl>
                                          <p:spTgt spid="307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7"/>
                                        </p:tgtEl>
                                        <p:attrNameLst>
                                          <p:attrName>style.visibility</p:attrName>
                                        </p:attrNameLst>
                                      </p:cBhvr>
                                      <p:to>
                                        <p:strVal val="visible"/>
                                      </p:to>
                                    </p:set>
                                    <p:animEffect transition="in" filter="fade">
                                      <p:cBhvr>
                                        <p:cTn id="12" dur="500"/>
                                        <p:tgtEl>
                                          <p:spTgt spid="307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8"/>
                                        </p:tgtEl>
                                        <p:attrNameLst>
                                          <p:attrName>style.visibility</p:attrName>
                                        </p:attrNameLst>
                                      </p:cBhvr>
                                      <p:to>
                                        <p:strVal val="visible"/>
                                      </p:to>
                                    </p:set>
                                    <p:animEffect transition="in" filter="fade">
                                      <p:cBhvr>
                                        <p:cTn id="17" dur="500"/>
                                        <p:tgtEl>
                                          <p:spTgt spid="3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33671"/>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324544" y="1196752"/>
            <a:ext cx="9793088" cy="1692771"/>
          </a:xfrm>
          <a:prstGeom prst="rect">
            <a:avLst/>
          </a:prstGeom>
        </p:spPr>
        <p:txBody>
          <a:bodyPr vert="horz" wrap="square" lIns="0" tIns="0" rIns="0" bIns="0" rtlCol="0">
            <a:spAutoFit/>
          </a:bodyPr>
          <a:lstStyle/>
          <a:p>
            <a:pPr marL="327025" marR="0" algn="ctr">
              <a:lnSpc>
                <a:spcPts val="2600"/>
              </a:lnSpc>
              <a:spcBef>
                <a:spcPts val="0"/>
              </a:spcBef>
              <a:spcAft>
                <a:spcPts val="0"/>
              </a:spcAft>
            </a:pPr>
            <a:r>
              <a:rPr lang="en-US" sz="3600" b="1" dirty="0">
                <a:solidFill>
                  <a:srgbClr val="FF0000"/>
                </a:solidFill>
                <a:latin typeface="Times New Roman" pitchFamily="18" charset="0"/>
                <a:cs typeface="Times New Roman" pitchFamily="18" charset="0"/>
              </a:rPr>
              <a:t>THAM VẤN TRONG </a:t>
            </a:r>
          </a:p>
          <a:p>
            <a:pPr marL="327025" marR="0" algn="ctr">
              <a:lnSpc>
                <a:spcPts val="2600"/>
              </a:lnSpc>
              <a:spcBef>
                <a:spcPts val="0"/>
              </a:spcBef>
              <a:spcAft>
                <a:spcPts val="0"/>
              </a:spcAft>
            </a:pPr>
            <a:endParaRPr lang="en-US" sz="3600" b="1" dirty="0">
              <a:solidFill>
                <a:srgbClr val="FF0000"/>
              </a:solidFill>
              <a:latin typeface="Times New Roman" pitchFamily="18" charset="0"/>
              <a:cs typeface="Times New Roman" pitchFamily="18" charset="0"/>
            </a:endParaRPr>
          </a:p>
          <a:p>
            <a:pPr marL="327025" marR="0" algn="ctr">
              <a:lnSpc>
                <a:spcPts val="2600"/>
              </a:lnSpc>
              <a:spcBef>
                <a:spcPts val="0"/>
              </a:spcBef>
              <a:spcAft>
                <a:spcPts val="0"/>
              </a:spcAft>
            </a:pPr>
            <a:r>
              <a:rPr lang="en-US" sz="3600" b="1" dirty="0">
                <a:solidFill>
                  <a:srgbClr val="FF0000"/>
                </a:solidFill>
                <a:latin typeface="Times New Roman" pitchFamily="18" charset="0"/>
                <a:cs typeface="Times New Roman" pitchFamily="18" charset="0"/>
              </a:rPr>
              <a:t> ĐÁNH GIÁ TÁC ĐỘNG MÔI TRƯỜNG </a:t>
            </a:r>
          </a:p>
          <a:p>
            <a:pPr marL="327025" marR="0" algn="ctr">
              <a:lnSpc>
                <a:spcPts val="2657"/>
              </a:lnSpc>
              <a:spcBef>
                <a:spcPts val="0"/>
              </a:spcBef>
              <a:spcAft>
                <a:spcPts val="0"/>
              </a:spcAft>
            </a:pPr>
            <a:endParaRPr lang="en-US" sz="4000" b="1" dirty="0">
              <a:solidFill>
                <a:srgbClr val="FF0000"/>
              </a:solidFill>
              <a:latin typeface="Times New Roman" pitchFamily="18" charset="0"/>
              <a:cs typeface="Times New Roman" pitchFamily="18" charset="0"/>
            </a:endParaRPr>
          </a:p>
          <a:p>
            <a:pPr marL="327025" marR="0" algn="ctr">
              <a:lnSpc>
                <a:spcPts val="2657"/>
              </a:lnSpc>
              <a:spcBef>
                <a:spcPts val="0"/>
              </a:spcBef>
              <a:spcAft>
                <a:spcPts val="0"/>
              </a:spcAft>
            </a:pPr>
            <a:endParaRPr sz="4000" b="1" dirty="0">
              <a:solidFill>
                <a:srgbClr val="FF0000"/>
              </a:solidFill>
              <a:latin typeface="Times New Roman" pitchFamily="18" charset="0"/>
              <a:cs typeface="Times New Roman" pitchFamily="18" charset="0"/>
            </a:endParaRPr>
          </a:p>
        </p:txBody>
      </p:sp>
      <p:sp>
        <p:nvSpPr>
          <p:cNvPr id="4" name="object 4"/>
          <p:cNvSpPr txBox="1"/>
          <p:nvPr/>
        </p:nvSpPr>
        <p:spPr>
          <a:xfrm>
            <a:off x="8492490" y="6263550"/>
            <a:ext cx="254049" cy="253007"/>
          </a:xfrm>
          <a:prstGeom prst="rect">
            <a:avLst/>
          </a:prstGeom>
        </p:spPr>
        <p:txBody>
          <a:bodyPr vert="horz" wrap="square" lIns="0" tIns="0" rIns="0" bIns="0" rtlCol="0">
            <a:spAutoFit/>
          </a:bodyPr>
          <a:lstStyle/>
          <a:p>
            <a:pPr marL="0" marR="0">
              <a:lnSpc>
                <a:spcPts val="1692"/>
              </a:lnSpc>
              <a:spcBef>
                <a:spcPts val="0"/>
              </a:spcBef>
              <a:spcAft>
                <a:spcPts val="0"/>
              </a:spcAft>
            </a:pPr>
            <a:r>
              <a:rPr sz="1200" dirty="0">
                <a:solidFill>
                  <a:srgbClr val="000000"/>
                </a:solidFill>
                <a:latin typeface="RESDGO+Arial-Black"/>
                <a:cs typeface="RESDGO+Arial-Black"/>
              </a:rPr>
              <a:t>1</a:t>
            </a:r>
          </a:p>
        </p:txBody>
      </p:sp>
      <p:pic>
        <p:nvPicPr>
          <p:cNvPr id="5" name="Picture 2" descr="C:\Documents and Settings\nguyen vu son\Desktop\bo TNM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436688" cy="15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xmlns="" id="{A78B821F-1F57-4393-B876-CA492428AD3E}"/>
              </a:ext>
            </a:extLst>
          </p:cNvPr>
          <p:cNvPicPr>
            <a:picLocks noChangeAspect="1"/>
          </p:cNvPicPr>
          <p:nvPr/>
        </p:nvPicPr>
        <p:blipFill>
          <a:blip r:embed="rId4"/>
          <a:stretch>
            <a:fillRect/>
          </a:stretch>
        </p:blipFill>
        <p:spPr>
          <a:xfrm>
            <a:off x="179512" y="4239696"/>
            <a:ext cx="2304256" cy="1438781"/>
          </a:xfrm>
          <a:prstGeom prst="rect">
            <a:avLst/>
          </a:prstGeom>
        </p:spPr>
      </p:pic>
      <p:pic>
        <p:nvPicPr>
          <p:cNvPr id="7" name="Picture 6">
            <a:extLst>
              <a:ext uri="{FF2B5EF4-FFF2-40B4-BE49-F238E27FC236}">
                <a16:creationId xmlns:a16="http://schemas.microsoft.com/office/drawing/2014/main" xmlns="" id="{07B73FE5-D540-4FCF-B156-63EA01005173}"/>
              </a:ext>
            </a:extLst>
          </p:cNvPr>
          <p:cNvPicPr>
            <a:picLocks noChangeAspect="1"/>
          </p:cNvPicPr>
          <p:nvPr/>
        </p:nvPicPr>
        <p:blipFill>
          <a:blip r:embed="rId5"/>
          <a:stretch>
            <a:fillRect/>
          </a:stretch>
        </p:blipFill>
        <p:spPr>
          <a:xfrm>
            <a:off x="2433434" y="4226655"/>
            <a:ext cx="2809875" cy="1628775"/>
          </a:xfrm>
          <a:prstGeom prst="rect">
            <a:avLst/>
          </a:prstGeom>
          <a:scene3d>
            <a:camera prst="isometricOffAxis2Left"/>
            <a:lightRig rig="threePt" dir="t"/>
          </a:scene3d>
        </p:spPr>
      </p:pic>
      <p:pic>
        <p:nvPicPr>
          <p:cNvPr id="8" name="Picture 7">
            <a:extLst>
              <a:ext uri="{FF2B5EF4-FFF2-40B4-BE49-F238E27FC236}">
                <a16:creationId xmlns:a16="http://schemas.microsoft.com/office/drawing/2014/main" xmlns="" id="{800D123C-F692-402E-B9BC-8D0834789444}"/>
              </a:ext>
            </a:extLst>
          </p:cNvPr>
          <p:cNvPicPr>
            <a:picLocks noChangeAspect="1"/>
          </p:cNvPicPr>
          <p:nvPr/>
        </p:nvPicPr>
        <p:blipFill>
          <a:blip r:embed="rId6"/>
          <a:stretch>
            <a:fillRect/>
          </a:stretch>
        </p:blipFill>
        <p:spPr>
          <a:xfrm>
            <a:off x="5305629" y="4239696"/>
            <a:ext cx="2036608" cy="2244359"/>
          </a:xfrm>
          <a:prstGeom prst="rect">
            <a:avLst/>
          </a:prstGeom>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pic>
    </p:spTree>
    <p:extLst>
      <p:ext uri="{BB962C8B-B14F-4D97-AF65-F5344CB8AC3E}">
        <p14:creationId xmlns:p14="http://schemas.microsoft.com/office/powerpoint/2010/main" val="176108060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163263" y="-2559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043608" y="188640"/>
            <a:ext cx="7992888" cy="461665"/>
          </a:xfrm>
          <a:prstGeom prst="rect">
            <a:avLst/>
          </a:prstGeom>
        </p:spPr>
        <p:txBody>
          <a:bodyPr vert="horz" wrap="square" lIns="0" tIns="0" rIns="0" bIns="0" rtlCol="0">
            <a:spAutoFit/>
          </a:bodyPr>
          <a:lstStyle/>
          <a:p>
            <a:pPr marL="0" marR="0" algn="ctr">
              <a:lnSpc>
                <a:spcPts val="3574"/>
              </a:lnSpc>
              <a:spcBef>
                <a:spcPts val="0"/>
              </a:spcBef>
              <a:spcAft>
                <a:spcPts val="0"/>
              </a:spcAft>
            </a:pPr>
            <a:r>
              <a:rPr lang="vi-VN" sz="3200" b="1" dirty="0">
                <a:solidFill>
                  <a:srgbClr val="FF0000"/>
                </a:solidFill>
                <a:latin typeface="Times New Roman" pitchFamily="18" charset="0"/>
                <a:cs typeface="Times New Roman" pitchFamily="18" charset="0"/>
              </a:rPr>
              <a:t>* </a:t>
            </a:r>
            <a:r>
              <a:rPr sz="3200" b="1" dirty="0" err="1">
                <a:solidFill>
                  <a:srgbClr val="FF0000"/>
                </a:solidFill>
                <a:latin typeface="Times New Roman" pitchFamily="18" charset="0"/>
                <a:cs typeface="Times New Roman" pitchFamily="18" charset="0"/>
              </a:rPr>
              <a:t>Tham</a:t>
            </a:r>
            <a:r>
              <a:rPr sz="3200" b="1" spc="97" dirty="0">
                <a:solidFill>
                  <a:srgbClr val="FF0000"/>
                </a:solidFill>
                <a:latin typeface="Times New Roman" pitchFamily="18" charset="0"/>
                <a:cs typeface="Times New Roman" pitchFamily="18" charset="0"/>
              </a:rPr>
              <a:t> </a:t>
            </a:r>
            <a:r>
              <a:rPr sz="3200" b="1" dirty="0" err="1">
                <a:solidFill>
                  <a:srgbClr val="FF0000"/>
                </a:solidFill>
                <a:latin typeface="Times New Roman" pitchFamily="18" charset="0"/>
                <a:cs typeface="Times New Roman" pitchFamily="18" charset="0"/>
              </a:rPr>
              <a:t>vấn</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trong</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quá</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trình</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thực</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hiện</a:t>
            </a:r>
            <a:r>
              <a:rPr lang="en-US" sz="3200" b="1" dirty="0">
                <a:solidFill>
                  <a:srgbClr val="FF0000"/>
                </a:solidFill>
                <a:latin typeface="Times New Roman" pitchFamily="18" charset="0"/>
                <a:cs typeface="Times New Roman" pitchFamily="18" charset="0"/>
              </a:rPr>
              <a:t> ĐTM</a:t>
            </a:r>
            <a:endParaRPr sz="3200" b="1" dirty="0">
              <a:solidFill>
                <a:srgbClr val="FF0000"/>
              </a:solidFill>
              <a:latin typeface="Times New Roman" pitchFamily="18" charset="0"/>
              <a:cs typeface="Times New Roman" pitchFamily="18" charset="0"/>
            </a:endParaRPr>
          </a:p>
        </p:txBody>
      </p:sp>
      <p:sp>
        <p:nvSpPr>
          <p:cNvPr id="4" name="object 4"/>
          <p:cNvSpPr txBox="1"/>
          <p:nvPr/>
        </p:nvSpPr>
        <p:spPr>
          <a:xfrm>
            <a:off x="4716015" y="836712"/>
            <a:ext cx="4264721" cy="984885"/>
          </a:xfrm>
          <a:prstGeom prst="rect">
            <a:avLst/>
          </a:prstGeom>
        </p:spPr>
        <p:txBody>
          <a:bodyPr vert="horz" wrap="square" lIns="0" tIns="0" rIns="0" bIns="0" rtlCol="0">
            <a:spAutoFit/>
          </a:bodyPr>
          <a:lstStyle/>
          <a:p>
            <a:pPr marL="0" marR="0" algn="ctr">
              <a:spcBef>
                <a:spcPts val="0"/>
              </a:spcBef>
              <a:spcAft>
                <a:spcPts val="0"/>
              </a:spcAft>
            </a:pPr>
            <a:r>
              <a:rPr lang="en-US" sz="3200" b="1" dirty="0" err="1">
                <a:solidFill>
                  <a:srgbClr val="0000FF"/>
                </a:solidFill>
                <a:latin typeface="Times New Roman" pitchFamily="18" charset="0"/>
                <a:cs typeface="Times New Roman" pitchFamily="18" charset="0"/>
              </a:rPr>
              <a:t>Điểm</a:t>
            </a:r>
            <a:r>
              <a:rPr lang="en-US" sz="3200" b="1" dirty="0">
                <a:solidFill>
                  <a:srgbClr val="0000FF"/>
                </a:solidFill>
                <a:latin typeface="Times New Roman" pitchFamily="18" charset="0"/>
                <a:cs typeface="Times New Roman" pitchFamily="18" charset="0"/>
              </a:rPr>
              <a:t> </a:t>
            </a:r>
            <a:r>
              <a:rPr lang="en-US" sz="3200" b="1" dirty="0" err="1">
                <a:solidFill>
                  <a:srgbClr val="0000FF"/>
                </a:solidFill>
                <a:latin typeface="Times New Roman" pitchFamily="18" charset="0"/>
                <a:cs typeface="Times New Roman" pitchFamily="18" charset="0"/>
              </a:rPr>
              <a:t>mới</a:t>
            </a:r>
            <a:r>
              <a:rPr lang="en-US" sz="3200" b="1" dirty="0">
                <a:solidFill>
                  <a:srgbClr val="0000FF"/>
                </a:solidFill>
                <a:latin typeface="Times New Roman" pitchFamily="18" charset="0"/>
                <a:cs typeface="Times New Roman" pitchFamily="18" charset="0"/>
              </a:rPr>
              <a:t> </a:t>
            </a:r>
            <a:r>
              <a:rPr lang="en-US" sz="3200" b="1" dirty="0" err="1">
                <a:solidFill>
                  <a:srgbClr val="0000FF"/>
                </a:solidFill>
                <a:latin typeface="Times New Roman" pitchFamily="18" charset="0"/>
                <a:cs typeface="Times New Roman" pitchFamily="18" charset="0"/>
              </a:rPr>
              <a:t>của</a:t>
            </a:r>
            <a:r>
              <a:rPr lang="en-US" sz="3200" b="1" dirty="0">
                <a:solidFill>
                  <a:srgbClr val="0000FF"/>
                </a:solidFill>
                <a:latin typeface="Times New Roman" pitchFamily="18" charset="0"/>
                <a:cs typeface="Times New Roman" pitchFamily="18" charset="0"/>
              </a:rPr>
              <a:t> </a:t>
            </a:r>
          </a:p>
          <a:p>
            <a:pPr marL="0" marR="0" algn="ctr">
              <a:spcBef>
                <a:spcPts val="0"/>
              </a:spcBef>
              <a:spcAft>
                <a:spcPts val="0"/>
              </a:spcAft>
            </a:pPr>
            <a:r>
              <a:rPr lang="en-US" sz="3200" b="1" dirty="0" err="1">
                <a:solidFill>
                  <a:srgbClr val="0000FF"/>
                </a:solidFill>
                <a:latin typeface="Times New Roman" pitchFamily="18" charset="0"/>
                <a:cs typeface="Times New Roman" pitchFamily="18" charset="0"/>
              </a:rPr>
              <a:t>h</a:t>
            </a:r>
            <a:r>
              <a:rPr sz="3200" b="1" dirty="0" err="1">
                <a:solidFill>
                  <a:srgbClr val="0000FF"/>
                </a:solidFill>
                <a:latin typeface="Times New Roman" pitchFamily="18" charset="0"/>
                <a:cs typeface="Times New Roman" pitchFamily="18" charset="0"/>
              </a:rPr>
              <a:t>ình</a:t>
            </a:r>
            <a:r>
              <a:rPr sz="3200" b="1" dirty="0">
                <a:solidFill>
                  <a:srgbClr val="0000FF"/>
                </a:solidFill>
                <a:latin typeface="Times New Roman" pitchFamily="18" charset="0"/>
                <a:cs typeface="Times New Roman" pitchFamily="18" charset="0"/>
              </a:rPr>
              <a:t> thức </a:t>
            </a:r>
            <a:r>
              <a:rPr sz="3200" b="1" dirty="0" err="1">
                <a:solidFill>
                  <a:srgbClr val="0000FF"/>
                </a:solidFill>
                <a:latin typeface="Times New Roman" pitchFamily="18" charset="0"/>
                <a:cs typeface="Times New Roman" pitchFamily="18" charset="0"/>
              </a:rPr>
              <a:t>tham</a:t>
            </a:r>
            <a:r>
              <a:rPr sz="3200" b="1" dirty="0">
                <a:solidFill>
                  <a:srgbClr val="0000FF"/>
                </a:solidFill>
                <a:latin typeface="Times New Roman" pitchFamily="18" charset="0"/>
                <a:cs typeface="Times New Roman" pitchFamily="18" charset="0"/>
              </a:rPr>
              <a:t> </a:t>
            </a:r>
            <a:r>
              <a:rPr sz="3200" b="1" dirty="0" err="1">
                <a:solidFill>
                  <a:srgbClr val="0000FF"/>
                </a:solidFill>
                <a:latin typeface="Times New Roman" pitchFamily="18" charset="0"/>
                <a:cs typeface="Times New Roman" pitchFamily="18" charset="0"/>
              </a:rPr>
              <a:t>vấn</a:t>
            </a:r>
            <a:endParaRPr sz="3200" b="1" dirty="0">
              <a:solidFill>
                <a:srgbClr val="0000FF"/>
              </a:solidFill>
              <a:latin typeface="Times New Roman" pitchFamily="18" charset="0"/>
              <a:cs typeface="Times New Roman" pitchFamily="18" charset="0"/>
            </a:endParaRPr>
          </a:p>
        </p:txBody>
      </p:sp>
      <p:sp>
        <p:nvSpPr>
          <p:cNvPr id="5" name="object 5"/>
          <p:cNvSpPr txBox="1"/>
          <p:nvPr/>
        </p:nvSpPr>
        <p:spPr>
          <a:xfrm>
            <a:off x="4572000" y="1916832"/>
            <a:ext cx="4408736" cy="3975447"/>
          </a:xfrm>
          <a:prstGeom prst="rect">
            <a:avLst/>
          </a:prstGeom>
        </p:spPr>
        <p:style>
          <a:lnRef idx="1">
            <a:schemeClr val="accent3"/>
          </a:lnRef>
          <a:fillRef idx="2">
            <a:schemeClr val="accent3"/>
          </a:fillRef>
          <a:effectRef idx="1">
            <a:schemeClr val="accent3"/>
          </a:effectRef>
          <a:fontRef idx="minor">
            <a:schemeClr val="dk1"/>
          </a:fontRef>
        </p:style>
        <p:txBody>
          <a:bodyPr vert="horz" wrap="square" lIns="0" tIns="0" rIns="0" bIns="0" rtlCol="0">
            <a:spAutoFit/>
          </a:bodyPr>
          <a:lstStyle/>
          <a:p>
            <a:pPr marL="0" marR="0" algn="just">
              <a:lnSpc>
                <a:spcPts val="3128"/>
              </a:lnSpc>
              <a:spcBef>
                <a:spcPts val="0"/>
              </a:spcBef>
              <a:spcAft>
                <a:spcPts val="0"/>
              </a:spcAft>
            </a:pPr>
            <a:r>
              <a:rPr sz="2800" dirty="0" err="1">
                <a:solidFill>
                  <a:srgbClr val="000000"/>
                </a:solidFill>
                <a:latin typeface="Times New Roman" panose="02020603050405020304" pitchFamily="18" charset="0"/>
                <a:cs typeface="Times New Roman" panose="02020603050405020304" pitchFamily="18" charset="0"/>
              </a:rPr>
              <a:t>Phải</a:t>
            </a:r>
            <a:r>
              <a:rPr sz="2800" spc="284"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đăng</a:t>
            </a:r>
            <a:r>
              <a:rPr sz="2800" spc="283"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nội</a:t>
            </a:r>
            <a:r>
              <a:rPr sz="2800" spc="281"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dung</a:t>
            </a:r>
            <a:r>
              <a:rPr sz="2800" spc="283" dirty="0">
                <a:solidFill>
                  <a:srgbClr val="000000"/>
                </a:solidFill>
                <a:latin typeface="Times New Roman" panose="02020603050405020304" pitchFamily="18" charset="0"/>
                <a:cs typeface="Times New Roman" panose="02020603050405020304" pitchFamily="18" charset="0"/>
              </a:rPr>
              <a:t> </a:t>
            </a:r>
            <a:r>
              <a:rPr sz="2800" b="1" dirty="0">
                <a:solidFill>
                  <a:srgbClr val="FF0000"/>
                </a:solidFill>
                <a:latin typeface="Times New Roman" panose="02020603050405020304" pitchFamily="18" charset="0"/>
                <a:cs typeface="Times New Roman" panose="02020603050405020304" pitchFamily="18" charset="0"/>
              </a:rPr>
              <a:t>tham</a:t>
            </a:r>
            <a:r>
              <a:rPr sz="2800" b="1" spc="287" dirty="0">
                <a:solidFill>
                  <a:srgbClr val="FF0000"/>
                </a:solidFill>
                <a:latin typeface="Times New Roman" panose="02020603050405020304" pitchFamily="18" charset="0"/>
                <a:cs typeface="Times New Roman" panose="02020603050405020304" pitchFamily="18" charset="0"/>
              </a:rPr>
              <a:t> </a:t>
            </a:r>
            <a:r>
              <a:rPr sz="2800" b="1" dirty="0">
                <a:solidFill>
                  <a:srgbClr val="FF0000"/>
                </a:solidFill>
                <a:latin typeface="Times New Roman" panose="02020603050405020304" pitchFamily="18" charset="0"/>
                <a:cs typeface="Times New Roman" panose="02020603050405020304" pitchFamily="18" charset="0"/>
              </a:rPr>
              <a:t>vấn</a:t>
            </a:r>
            <a:r>
              <a:rPr sz="2800" b="1" spc="286" dirty="0">
                <a:solidFill>
                  <a:srgbClr val="FF0000"/>
                </a:solidFill>
                <a:latin typeface="Times New Roman" panose="02020603050405020304" pitchFamily="18" charset="0"/>
                <a:cs typeface="Times New Roman" panose="02020603050405020304" pitchFamily="18" charset="0"/>
              </a:rPr>
              <a:t> </a:t>
            </a:r>
            <a:r>
              <a:rPr sz="2800" b="1" dirty="0">
                <a:solidFill>
                  <a:srgbClr val="FF0000"/>
                </a:solidFill>
                <a:latin typeface="Times New Roman" panose="02020603050405020304" pitchFamily="18" charset="0"/>
                <a:cs typeface="Times New Roman" panose="02020603050405020304" pitchFamily="18" charset="0"/>
              </a:rPr>
              <a:t>trên</a:t>
            </a:r>
            <a:r>
              <a:rPr sz="2800" b="1" spc="287" dirty="0">
                <a:solidFill>
                  <a:srgbClr val="FF0000"/>
                </a:solidFill>
                <a:latin typeface="Times New Roman" panose="02020603050405020304" pitchFamily="18" charset="0"/>
                <a:cs typeface="Times New Roman" panose="02020603050405020304" pitchFamily="18" charset="0"/>
              </a:rPr>
              <a:t> </a:t>
            </a:r>
            <a:r>
              <a:rPr sz="2800" b="1" dirty="0">
                <a:solidFill>
                  <a:srgbClr val="FF0000"/>
                </a:solidFill>
                <a:latin typeface="Times New Roman" panose="02020603050405020304" pitchFamily="18" charset="0"/>
                <a:cs typeface="Times New Roman" panose="02020603050405020304" pitchFamily="18" charset="0"/>
              </a:rPr>
              <a:t>trang</a:t>
            </a:r>
            <a:r>
              <a:rPr sz="2800" b="1" spc="287" dirty="0">
                <a:solidFill>
                  <a:srgbClr val="FF0000"/>
                </a:solidFill>
                <a:latin typeface="Times New Roman" panose="02020603050405020304" pitchFamily="18" charset="0"/>
                <a:cs typeface="Times New Roman" panose="02020603050405020304" pitchFamily="18" charset="0"/>
              </a:rPr>
              <a:t> </a:t>
            </a:r>
            <a:r>
              <a:rPr sz="2800" b="1" dirty="0" err="1">
                <a:solidFill>
                  <a:srgbClr val="FF0000"/>
                </a:solidFill>
                <a:latin typeface="Times New Roman" panose="02020603050405020304" pitchFamily="18" charset="0"/>
                <a:cs typeface="Times New Roman" panose="02020603050405020304" pitchFamily="18" charset="0"/>
              </a:rPr>
              <a:t>thông</a:t>
            </a:r>
            <a:r>
              <a:rPr sz="2800" b="1" spc="288" dirty="0">
                <a:solidFill>
                  <a:srgbClr val="FF0000"/>
                </a:solidFill>
                <a:latin typeface="Times New Roman" panose="02020603050405020304" pitchFamily="18" charset="0"/>
                <a:cs typeface="Times New Roman" panose="02020603050405020304" pitchFamily="18" charset="0"/>
              </a:rPr>
              <a:t> </a:t>
            </a:r>
            <a:r>
              <a:rPr sz="2800" b="1" dirty="0">
                <a:solidFill>
                  <a:srgbClr val="FF0000"/>
                </a:solidFill>
                <a:latin typeface="Times New Roman" panose="02020603050405020304" pitchFamily="18" charset="0"/>
                <a:cs typeface="Times New Roman" panose="02020603050405020304" pitchFamily="18" charset="0"/>
              </a:rPr>
              <a:t>tin</a:t>
            </a:r>
            <a:r>
              <a:rPr lang="en-US" sz="2800" b="1" dirty="0">
                <a:solidFill>
                  <a:srgbClr val="FF0000"/>
                </a:solidFill>
                <a:latin typeface="Times New Roman" panose="02020603050405020304" pitchFamily="18" charset="0"/>
                <a:cs typeface="Times New Roman" panose="02020603050405020304" pitchFamily="18" charset="0"/>
              </a:rPr>
              <a:t> </a:t>
            </a:r>
            <a:r>
              <a:rPr sz="2800" dirty="0" err="1">
                <a:solidFill>
                  <a:srgbClr val="000000"/>
                </a:solidFill>
                <a:latin typeface="Times New Roman" panose="02020603050405020304" pitchFamily="18" charset="0"/>
                <a:cs typeface="Times New Roman" panose="02020603050405020304" pitchFamily="18" charset="0"/>
              </a:rPr>
              <a:t>điện</a:t>
            </a:r>
            <a:r>
              <a:rPr sz="2800" spc="77"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tử</a:t>
            </a:r>
            <a:r>
              <a:rPr sz="2800" spc="79"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của</a:t>
            </a:r>
            <a:r>
              <a:rPr sz="2800" spc="78"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cơ</a:t>
            </a:r>
            <a:r>
              <a:rPr sz="2800" spc="77"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quan</a:t>
            </a:r>
            <a:r>
              <a:rPr sz="2800" spc="76"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phê</a:t>
            </a:r>
            <a:r>
              <a:rPr sz="2800" spc="76"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duyệt</a:t>
            </a:r>
            <a:r>
              <a:rPr sz="2800" spc="70"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trước</a:t>
            </a:r>
            <a:r>
              <a:rPr sz="2800" spc="73"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thẩm</a:t>
            </a:r>
            <a:r>
              <a:rPr sz="2800" spc="80" dirty="0">
                <a:solidFill>
                  <a:srgbClr val="000000"/>
                </a:solidFill>
                <a:latin typeface="Times New Roman" panose="02020603050405020304" pitchFamily="18" charset="0"/>
                <a:cs typeface="Times New Roman" panose="02020603050405020304" pitchFamily="18" charset="0"/>
              </a:rPr>
              <a:t> </a:t>
            </a:r>
            <a:r>
              <a:rPr sz="2800" dirty="0" err="1">
                <a:solidFill>
                  <a:srgbClr val="000000"/>
                </a:solidFill>
                <a:latin typeface="Times New Roman" panose="02020603050405020304" pitchFamily="18" charset="0"/>
                <a:cs typeface="Times New Roman" panose="02020603050405020304" pitchFamily="18" charset="0"/>
              </a:rPr>
              <a:t>định</a:t>
            </a:r>
            <a:r>
              <a:rPr sz="2800" spc="78"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(thực</a:t>
            </a:r>
            <a:r>
              <a:rPr sz="2800" spc="479"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hiện</a:t>
            </a:r>
            <a:r>
              <a:rPr sz="2800" spc="481"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trong</a:t>
            </a:r>
            <a:r>
              <a:rPr sz="2800" spc="483" dirty="0">
                <a:solidFill>
                  <a:srgbClr val="000000"/>
                </a:solidFill>
                <a:latin typeface="Times New Roman" panose="02020603050405020304" pitchFamily="18" charset="0"/>
                <a:cs typeface="Times New Roman" panose="02020603050405020304" pitchFamily="18" charset="0"/>
              </a:rPr>
              <a:t> </a:t>
            </a:r>
            <a:r>
              <a:rPr sz="2800" b="1" dirty="0">
                <a:solidFill>
                  <a:srgbClr val="FF0000"/>
                </a:solidFill>
                <a:latin typeface="Times New Roman" panose="02020603050405020304" pitchFamily="18" charset="0"/>
                <a:cs typeface="Times New Roman" panose="02020603050405020304" pitchFamily="18" charset="0"/>
              </a:rPr>
              <a:t>thời</a:t>
            </a:r>
            <a:r>
              <a:rPr sz="2800" b="1" spc="484" dirty="0">
                <a:solidFill>
                  <a:srgbClr val="FF0000"/>
                </a:solidFill>
                <a:latin typeface="Times New Roman" panose="02020603050405020304" pitchFamily="18" charset="0"/>
                <a:cs typeface="Times New Roman" panose="02020603050405020304" pitchFamily="18" charset="0"/>
              </a:rPr>
              <a:t> </a:t>
            </a:r>
            <a:r>
              <a:rPr sz="2800" b="1" dirty="0">
                <a:solidFill>
                  <a:srgbClr val="FF0000"/>
                </a:solidFill>
                <a:latin typeface="Times New Roman" panose="02020603050405020304" pitchFamily="18" charset="0"/>
                <a:cs typeface="Times New Roman" panose="02020603050405020304" pitchFamily="18" charset="0"/>
              </a:rPr>
              <a:t>hạn</a:t>
            </a:r>
            <a:r>
              <a:rPr sz="2800" b="1" spc="480" dirty="0">
                <a:solidFill>
                  <a:srgbClr val="FF0000"/>
                </a:solidFill>
                <a:latin typeface="Times New Roman" panose="02020603050405020304" pitchFamily="18" charset="0"/>
                <a:cs typeface="Times New Roman" panose="02020603050405020304" pitchFamily="18" charset="0"/>
              </a:rPr>
              <a:t> </a:t>
            </a:r>
            <a:r>
              <a:rPr sz="2800" b="1" dirty="0">
                <a:solidFill>
                  <a:srgbClr val="FF0000"/>
                </a:solidFill>
                <a:latin typeface="Times New Roman" panose="02020603050405020304" pitchFamily="18" charset="0"/>
                <a:cs typeface="Times New Roman" panose="02020603050405020304" pitchFamily="18" charset="0"/>
              </a:rPr>
              <a:t>15</a:t>
            </a:r>
            <a:r>
              <a:rPr sz="2800" b="1" spc="480" dirty="0">
                <a:solidFill>
                  <a:srgbClr val="FF0000"/>
                </a:solidFill>
                <a:latin typeface="Times New Roman" panose="02020603050405020304" pitchFamily="18" charset="0"/>
                <a:cs typeface="Times New Roman" panose="02020603050405020304" pitchFamily="18" charset="0"/>
              </a:rPr>
              <a:t> </a:t>
            </a:r>
            <a:r>
              <a:rPr sz="2800" b="1" dirty="0" err="1">
                <a:solidFill>
                  <a:srgbClr val="FF0000"/>
                </a:solidFill>
                <a:latin typeface="Times New Roman" panose="02020603050405020304" pitchFamily="18" charset="0"/>
                <a:cs typeface="Times New Roman" panose="02020603050405020304" pitchFamily="18" charset="0"/>
              </a:rPr>
              <a:t>ngày</a:t>
            </a:r>
            <a:r>
              <a:rPr sz="2800" dirty="0">
                <a:solidFill>
                  <a:srgbClr val="000000"/>
                </a:solidFill>
                <a:latin typeface="Times New Roman" panose="02020603050405020304" pitchFamily="18" charset="0"/>
                <a:cs typeface="Times New Roman" panose="02020603050405020304" pitchFamily="18" charset="0"/>
              </a:rPr>
              <a:t>;</a:t>
            </a:r>
            <a:r>
              <a:rPr lang="en-US" sz="2800" dirty="0">
                <a:solidFill>
                  <a:srgbClr val="000000"/>
                </a:solidFill>
                <a:latin typeface="Times New Roman" panose="02020603050405020304" pitchFamily="18" charset="0"/>
                <a:cs typeface="Times New Roman" panose="02020603050405020304" pitchFamily="18" charset="0"/>
              </a:rPr>
              <a:t> </a:t>
            </a:r>
            <a:r>
              <a:rPr sz="2800" dirty="0" err="1">
                <a:solidFill>
                  <a:srgbClr val="000000"/>
                </a:solidFill>
                <a:latin typeface="Times New Roman" panose="02020603050405020304" pitchFamily="18" charset="0"/>
                <a:cs typeface="Times New Roman" panose="02020603050405020304" pitchFamily="18" charset="0"/>
              </a:rPr>
              <a:t>hết</a:t>
            </a:r>
            <a:r>
              <a:rPr sz="2800" spc="300"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thời</a:t>
            </a:r>
            <a:r>
              <a:rPr sz="2800" spc="312"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hạn</a:t>
            </a:r>
            <a:r>
              <a:rPr sz="2800" spc="308"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tham</a:t>
            </a:r>
            <a:r>
              <a:rPr sz="2800" spc="312"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vấn,</a:t>
            </a:r>
            <a:r>
              <a:rPr sz="2800" spc="301"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đơn</a:t>
            </a:r>
            <a:r>
              <a:rPr sz="2800" spc="312"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vị</a:t>
            </a:r>
            <a:r>
              <a:rPr sz="2800" spc="311"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quản</a:t>
            </a:r>
            <a:r>
              <a:rPr sz="2800" spc="308"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lý</a:t>
            </a:r>
            <a:r>
              <a:rPr sz="2800" spc="305" dirty="0">
                <a:solidFill>
                  <a:srgbClr val="000000"/>
                </a:solidFill>
                <a:latin typeface="Times New Roman" panose="02020603050405020304" pitchFamily="18" charset="0"/>
                <a:cs typeface="Times New Roman" panose="02020603050405020304" pitchFamily="18" charset="0"/>
              </a:rPr>
              <a:t> </a:t>
            </a:r>
            <a:r>
              <a:rPr sz="2800" dirty="0" err="1">
                <a:solidFill>
                  <a:srgbClr val="000000"/>
                </a:solidFill>
                <a:latin typeface="Times New Roman" panose="02020603050405020304" pitchFamily="18" charset="0"/>
                <a:cs typeface="Times New Roman" panose="02020603050405020304" pitchFamily="18" charset="0"/>
              </a:rPr>
              <a:t>trang</a:t>
            </a:r>
            <a:r>
              <a:rPr sz="2800" spc="312" dirty="0">
                <a:solidFill>
                  <a:srgbClr val="000000"/>
                </a:solidFill>
                <a:latin typeface="Times New Roman" panose="02020603050405020304" pitchFamily="18" charset="0"/>
                <a:cs typeface="Times New Roman" panose="02020603050405020304" pitchFamily="18" charset="0"/>
              </a:rPr>
              <a:t> </a:t>
            </a:r>
            <a:r>
              <a:rPr sz="2800" dirty="0" err="1">
                <a:solidFill>
                  <a:srgbClr val="000000"/>
                </a:solidFill>
                <a:latin typeface="Times New Roman" panose="02020603050405020304" pitchFamily="18" charset="0"/>
                <a:cs typeface="Times New Roman" panose="02020603050405020304" pitchFamily="18" charset="0"/>
              </a:rPr>
              <a:t>thông</a:t>
            </a:r>
            <a:r>
              <a:rPr lang="en-US" sz="2800"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tin</a:t>
            </a:r>
            <a:r>
              <a:rPr sz="2800" spc="564"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điện</a:t>
            </a:r>
            <a:r>
              <a:rPr sz="2800" spc="558"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tử</a:t>
            </a:r>
            <a:r>
              <a:rPr sz="2800" spc="560"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có</a:t>
            </a:r>
            <a:r>
              <a:rPr sz="2800" spc="562"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trách</a:t>
            </a:r>
            <a:r>
              <a:rPr sz="2800" spc="562"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nhiệm</a:t>
            </a:r>
            <a:r>
              <a:rPr sz="2800" spc="558" dirty="0">
                <a:solidFill>
                  <a:srgbClr val="000000"/>
                </a:solidFill>
                <a:latin typeface="Times New Roman" panose="02020603050405020304" pitchFamily="18" charset="0"/>
                <a:cs typeface="Times New Roman" panose="02020603050405020304" pitchFamily="18" charset="0"/>
              </a:rPr>
              <a:t> </a:t>
            </a:r>
            <a:r>
              <a:rPr sz="2800" b="1" dirty="0">
                <a:solidFill>
                  <a:srgbClr val="002060"/>
                </a:solidFill>
                <a:latin typeface="Times New Roman" panose="02020603050405020304" pitchFamily="18" charset="0"/>
                <a:cs typeface="Times New Roman" panose="02020603050405020304" pitchFamily="18" charset="0"/>
              </a:rPr>
              <a:t>gửi</a:t>
            </a:r>
            <a:r>
              <a:rPr sz="2800" b="1" spc="557" dirty="0">
                <a:solidFill>
                  <a:srgbClr val="002060"/>
                </a:solidFill>
                <a:latin typeface="Times New Roman" panose="02020603050405020304" pitchFamily="18" charset="0"/>
                <a:cs typeface="Times New Roman" panose="02020603050405020304" pitchFamily="18" charset="0"/>
              </a:rPr>
              <a:t> </a:t>
            </a:r>
            <a:r>
              <a:rPr sz="2800" b="1" dirty="0">
                <a:solidFill>
                  <a:srgbClr val="002060"/>
                </a:solidFill>
                <a:latin typeface="Times New Roman" panose="02020603050405020304" pitchFamily="18" charset="0"/>
                <a:cs typeface="Times New Roman" panose="02020603050405020304" pitchFamily="18" charset="0"/>
              </a:rPr>
              <a:t>kết</a:t>
            </a:r>
            <a:r>
              <a:rPr sz="2800" b="1" spc="551" dirty="0">
                <a:solidFill>
                  <a:srgbClr val="002060"/>
                </a:solidFill>
                <a:latin typeface="Times New Roman" panose="02020603050405020304" pitchFamily="18" charset="0"/>
                <a:cs typeface="Times New Roman" panose="02020603050405020304" pitchFamily="18" charset="0"/>
              </a:rPr>
              <a:t> </a:t>
            </a:r>
            <a:r>
              <a:rPr sz="2800" b="1" dirty="0">
                <a:solidFill>
                  <a:srgbClr val="002060"/>
                </a:solidFill>
                <a:latin typeface="Times New Roman" panose="02020603050405020304" pitchFamily="18" charset="0"/>
                <a:cs typeface="Times New Roman" panose="02020603050405020304" pitchFamily="18" charset="0"/>
              </a:rPr>
              <a:t>quả</a:t>
            </a:r>
            <a:r>
              <a:rPr sz="2800" b="1" spc="557" dirty="0">
                <a:solidFill>
                  <a:srgbClr val="002060"/>
                </a:solidFill>
                <a:latin typeface="Times New Roman" panose="02020603050405020304" pitchFamily="18" charset="0"/>
                <a:cs typeface="Times New Roman" panose="02020603050405020304" pitchFamily="18" charset="0"/>
              </a:rPr>
              <a:t> </a:t>
            </a:r>
            <a:r>
              <a:rPr sz="2800" dirty="0" err="1">
                <a:solidFill>
                  <a:srgbClr val="000000"/>
                </a:solidFill>
                <a:latin typeface="Times New Roman" panose="02020603050405020304" pitchFamily="18" charset="0"/>
                <a:cs typeface="Times New Roman" panose="02020603050405020304" pitchFamily="18" charset="0"/>
              </a:rPr>
              <a:t>tham</a:t>
            </a:r>
            <a:r>
              <a:rPr sz="2800" spc="561" dirty="0">
                <a:solidFill>
                  <a:srgbClr val="000000"/>
                </a:solidFill>
                <a:latin typeface="Times New Roman" panose="02020603050405020304" pitchFamily="18" charset="0"/>
                <a:cs typeface="Times New Roman" panose="02020603050405020304" pitchFamily="18" charset="0"/>
              </a:rPr>
              <a:t> </a:t>
            </a:r>
            <a:r>
              <a:rPr sz="2800" dirty="0" err="1">
                <a:solidFill>
                  <a:srgbClr val="000000"/>
                </a:solidFill>
                <a:latin typeface="Times New Roman" panose="02020603050405020304" pitchFamily="18" charset="0"/>
                <a:cs typeface="Times New Roman" panose="02020603050405020304" pitchFamily="18" charset="0"/>
              </a:rPr>
              <a:t>vấn</a:t>
            </a:r>
            <a:r>
              <a:rPr lang="en-US" sz="2800" dirty="0">
                <a:solidFill>
                  <a:srgbClr val="000000"/>
                </a:solidFill>
                <a:latin typeface="Times New Roman" panose="02020603050405020304" pitchFamily="18" charset="0"/>
                <a:cs typeface="Times New Roman" panose="02020603050405020304" pitchFamily="18" charset="0"/>
              </a:rPr>
              <a:t> </a:t>
            </a:r>
            <a:r>
              <a:rPr sz="2800" dirty="0" err="1">
                <a:solidFill>
                  <a:srgbClr val="000000"/>
                </a:solidFill>
                <a:latin typeface="Times New Roman" panose="02020603050405020304" pitchFamily="18" charset="0"/>
                <a:cs typeface="Times New Roman" panose="02020603050405020304" pitchFamily="18" charset="0"/>
              </a:rPr>
              <a:t>cho</a:t>
            </a:r>
            <a:r>
              <a:rPr sz="2800" spc="77"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chủ</a:t>
            </a:r>
            <a:r>
              <a:rPr sz="2800" spc="77"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dự</a:t>
            </a:r>
            <a:r>
              <a:rPr sz="2800" spc="69"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án</a:t>
            </a:r>
            <a:r>
              <a:rPr sz="2800" spc="74"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để</a:t>
            </a:r>
            <a:r>
              <a:rPr sz="2800" spc="74"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giải</a:t>
            </a:r>
            <a:r>
              <a:rPr sz="2800" spc="74" dirty="0">
                <a:solidFill>
                  <a:srgbClr val="000000"/>
                </a:solidFill>
                <a:latin typeface="Times New Roman" panose="02020603050405020304" pitchFamily="18" charset="0"/>
                <a:cs typeface="Times New Roman" panose="02020603050405020304" pitchFamily="18" charset="0"/>
              </a:rPr>
              <a:t> </a:t>
            </a:r>
            <a:r>
              <a:rPr sz="2800" dirty="0">
                <a:solidFill>
                  <a:srgbClr val="000000"/>
                </a:solidFill>
                <a:latin typeface="Times New Roman" panose="02020603050405020304" pitchFamily="18" charset="0"/>
                <a:cs typeface="Times New Roman" panose="02020603050405020304" pitchFamily="18" charset="0"/>
              </a:rPr>
              <a:t>trình).</a:t>
            </a:r>
          </a:p>
        </p:txBody>
      </p:sp>
      <p:pic>
        <p:nvPicPr>
          <p:cNvPr id="7" name="Picture 6">
            <a:extLst>
              <a:ext uri="{FF2B5EF4-FFF2-40B4-BE49-F238E27FC236}">
                <a16:creationId xmlns:a16="http://schemas.microsoft.com/office/drawing/2014/main" xmlns="" id="{520F2C7B-EA3A-484B-8A68-23F3B01171AF}"/>
              </a:ext>
            </a:extLst>
          </p:cNvPr>
          <p:cNvPicPr>
            <a:picLocks noChangeAspect="1"/>
          </p:cNvPicPr>
          <p:nvPr/>
        </p:nvPicPr>
        <p:blipFill>
          <a:blip r:embed="rId3"/>
          <a:stretch>
            <a:fillRect/>
          </a:stretch>
        </p:blipFill>
        <p:spPr>
          <a:xfrm>
            <a:off x="-1" y="1052736"/>
            <a:ext cx="4427986" cy="5368067"/>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isometricOffAxis1Right"/>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148874"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899592" y="397959"/>
            <a:ext cx="7992888" cy="461665"/>
          </a:xfrm>
          <a:prstGeom prst="rect">
            <a:avLst/>
          </a:prstGeom>
        </p:spPr>
        <p:txBody>
          <a:bodyPr vert="horz" wrap="square" lIns="0" tIns="0" rIns="0" bIns="0" rtlCol="0">
            <a:spAutoFit/>
          </a:bodyPr>
          <a:lstStyle/>
          <a:p>
            <a:pPr marL="0" marR="0" algn="ctr">
              <a:lnSpc>
                <a:spcPts val="3574"/>
              </a:lnSpc>
              <a:spcBef>
                <a:spcPts val="0"/>
              </a:spcBef>
              <a:spcAft>
                <a:spcPts val="0"/>
              </a:spcAft>
            </a:pPr>
            <a:r>
              <a:rPr sz="3200" b="1" dirty="0" err="1">
                <a:solidFill>
                  <a:srgbClr val="FF0000"/>
                </a:solidFill>
                <a:latin typeface="Times New Roman" pitchFamily="18" charset="0"/>
                <a:cs typeface="Times New Roman" pitchFamily="18" charset="0"/>
              </a:rPr>
              <a:t>Tham</a:t>
            </a:r>
            <a:r>
              <a:rPr sz="3200" b="1" spc="97" dirty="0">
                <a:solidFill>
                  <a:srgbClr val="FF0000"/>
                </a:solidFill>
                <a:latin typeface="Times New Roman" pitchFamily="18" charset="0"/>
                <a:cs typeface="Times New Roman" pitchFamily="18" charset="0"/>
              </a:rPr>
              <a:t> </a:t>
            </a:r>
            <a:r>
              <a:rPr sz="3200" b="1" dirty="0" err="1">
                <a:solidFill>
                  <a:srgbClr val="FF0000"/>
                </a:solidFill>
                <a:latin typeface="Times New Roman" pitchFamily="18" charset="0"/>
                <a:cs typeface="Times New Roman" pitchFamily="18" charset="0"/>
              </a:rPr>
              <a:t>vấn</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trong</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quá</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trình</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thực</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hiện</a:t>
            </a:r>
            <a:r>
              <a:rPr lang="en-US" sz="3200" b="1" dirty="0">
                <a:solidFill>
                  <a:srgbClr val="FF0000"/>
                </a:solidFill>
                <a:latin typeface="Times New Roman" pitchFamily="18" charset="0"/>
                <a:cs typeface="Times New Roman" pitchFamily="18" charset="0"/>
              </a:rPr>
              <a:t> ĐTM</a:t>
            </a:r>
            <a:endParaRPr sz="3200" b="1" dirty="0">
              <a:solidFill>
                <a:srgbClr val="FF0000"/>
              </a:solidFill>
              <a:latin typeface="Times New Roman" pitchFamily="18" charset="0"/>
              <a:cs typeface="Times New Roman" pitchFamily="18" charset="0"/>
            </a:endParaRPr>
          </a:p>
        </p:txBody>
      </p:sp>
      <p:sp>
        <p:nvSpPr>
          <p:cNvPr id="4" name="object 4"/>
          <p:cNvSpPr txBox="1"/>
          <p:nvPr/>
        </p:nvSpPr>
        <p:spPr>
          <a:xfrm>
            <a:off x="1835696" y="884907"/>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err="1">
                <a:solidFill>
                  <a:srgbClr val="0000FF"/>
                </a:solidFill>
                <a:latin typeface="RVIADN+ArialMT"/>
                <a:cs typeface="RVIADN+ArialMT"/>
              </a:rPr>
              <a:t>Điểm</a:t>
            </a:r>
            <a:r>
              <a:rPr lang="en-US" sz="2800" b="1" dirty="0">
                <a:solidFill>
                  <a:srgbClr val="0000FF"/>
                </a:solidFill>
                <a:latin typeface="RVIADN+ArialMT"/>
                <a:cs typeface="RVIADN+ArialMT"/>
              </a:rPr>
              <a:t> </a:t>
            </a:r>
            <a:r>
              <a:rPr lang="en-US" sz="2800" b="1" dirty="0" err="1">
                <a:solidFill>
                  <a:srgbClr val="0000FF"/>
                </a:solidFill>
                <a:latin typeface="RVIADN+ArialMT"/>
                <a:cs typeface="RVIADN+ArialMT"/>
              </a:rPr>
              <a:t>mới</a:t>
            </a:r>
            <a:r>
              <a:rPr lang="en-US" sz="2800" b="1" dirty="0">
                <a:solidFill>
                  <a:srgbClr val="0000FF"/>
                </a:solidFill>
                <a:latin typeface="RVIADN+ArialMT"/>
                <a:cs typeface="RVIADN+ArialMT"/>
              </a:rPr>
              <a:t> </a:t>
            </a:r>
            <a:r>
              <a:rPr lang="en-US" sz="2800" b="1" dirty="0" err="1">
                <a:solidFill>
                  <a:srgbClr val="0000FF"/>
                </a:solidFill>
                <a:latin typeface="RVIADN+ArialMT"/>
                <a:cs typeface="RVIADN+ArialMT"/>
              </a:rPr>
              <a:t>của</a:t>
            </a:r>
            <a:r>
              <a:rPr lang="en-US" sz="2800" b="1" dirty="0">
                <a:solidFill>
                  <a:srgbClr val="0000FF"/>
                </a:solidFill>
                <a:latin typeface="RVIADN+ArialMT"/>
                <a:cs typeface="RVIADN+ArialMT"/>
              </a:rPr>
              <a:t> </a:t>
            </a:r>
            <a:r>
              <a:rPr lang="en-US" sz="2800" b="1" dirty="0" err="1">
                <a:solidFill>
                  <a:srgbClr val="0000FF"/>
                </a:solidFill>
                <a:latin typeface="RVIADN+ArialMT"/>
                <a:cs typeface="RVIADN+ArialMT"/>
              </a:rPr>
              <a:t>h</a:t>
            </a:r>
            <a:r>
              <a:rPr sz="2800" b="1" dirty="0" err="1">
                <a:solidFill>
                  <a:srgbClr val="0000FF"/>
                </a:solidFill>
                <a:latin typeface="RVIADN+ArialMT"/>
                <a:cs typeface="RVIADN+ArialMT"/>
              </a:rPr>
              <a:t>ình</a:t>
            </a:r>
            <a:r>
              <a:rPr sz="2800" b="1" dirty="0">
                <a:solidFill>
                  <a:srgbClr val="0000FF"/>
                </a:solidFill>
                <a:latin typeface="RVIADN+ArialMT"/>
                <a:cs typeface="RVIADN+ArialMT"/>
              </a:rPr>
              <a:t> thức </a:t>
            </a:r>
            <a:r>
              <a:rPr sz="2800" b="1" dirty="0" err="1">
                <a:solidFill>
                  <a:srgbClr val="0000FF"/>
                </a:solidFill>
                <a:latin typeface="RVIADN+ArialMT"/>
                <a:cs typeface="RVIADN+ArialMT"/>
              </a:rPr>
              <a:t>tham</a:t>
            </a:r>
            <a:r>
              <a:rPr sz="2800" b="1" dirty="0">
                <a:solidFill>
                  <a:srgbClr val="0000FF"/>
                </a:solidFill>
                <a:latin typeface="RVIADN+ArialMT"/>
                <a:cs typeface="RVIADN+ArialMT"/>
              </a:rPr>
              <a:t> </a:t>
            </a:r>
            <a:r>
              <a:rPr sz="2800" b="1" dirty="0" err="1">
                <a:solidFill>
                  <a:srgbClr val="0000FF"/>
                </a:solidFill>
                <a:latin typeface="RVIADN+ArialMT"/>
                <a:cs typeface="RVIADN+ArialMT"/>
              </a:rPr>
              <a:t>vấn</a:t>
            </a:r>
            <a:endParaRPr sz="2800" b="1" dirty="0">
              <a:solidFill>
                <a:srgbClr val="0000FF"/>
              </a:solidFill>
              <a:latin typeface="RVIADN+ArialMT"/>
              <a:cs typeface="RVIADN+ArialMT"/>
            </a:endParaRPr>
          </a:p>
        </p:txBody>
      </p:sp>
      <p:sp>
        <p:nvSpPr>
          <p:cNvPr id="6" name="Rectangle 5"/>
          <p:cNvSpPr/>
          <p:nvPr/>
        </p:nvSpPr>
        <p:spPr>
          <a:xfrm>
            <a:off x="138370" y="1412776"/>
            <a:ext cx="8528998" cy="469809"/>
          </a:xfrm>
          <a:prstGeom prst="rect">
            <a:avLst/>
          </a:prstGeom>
        </p:spPr>
        <p:txBody>
          <a:bodyPr wrap="square">
            <a:spAutoFit/>
          </a:bodyPr>
          <a:lstStyle/>
          <a:p>
            <a:pPr algn="ctr">
              <a:lnSpc>
                <a:spcPts val="3128"/>
              </a:lnSpc>
            </a:pPr>
            <a:r>
              <a:rPr lang="vi-VN" sz="2400" b="1" dirty="0">
                <a:solidFill>
                  <a:srgbClr val="009900"/>
                </a:solidFill>
                <a:latin typeface="+mj-lt"/>
                <a:cs typeface="QOBWGE+Arial-BoldMT"/>
              </a:rPr>
              <a:t>Quy</a:t>
            </a:r>
            <a:r>
              <a:rPr lang="vi-VN" sz="2400" b="1" spc="79" dirty="0">
                <a:solidFill>
                  <a:srgbClr val="009900"/>
                </a:solidFill>
                <a:latin typeface="+mj-lt"/>
                <a:cs typeface="QOBWGE+Arial-BoldMT"/>
              </a:rPr>
              <a:t> </a:t>
            </a:r>
            <a:r>
              <a:rPr lang="vi-VN" sz="2400" b="1" dirty="0">
                <a:solidFill>
                  <a:srgbClr val="009900"/>
                </a:solidFill>
                <a:latin typeface="+mj-lt"/>
                <a:cs typeface="QOBWGE+Arial-BoldMT"/>
              </a:rPr>
              <a:t>định</a:t>
            </a:r>
            <a:r>
              <a:rPr lang="vi-VN" sz="2400" b="1" spc="76" dirty="0">
                <a:solidFill>
                  <a:srgbClr val="009900"/>
                </a:solidFill>
                <a:latin typeface="+mj-lt"/>
                <a:cs typeface="QOBWGE+Arial-BoldMT"/>
              </a:rPr>
              <a:t> </a:t>
            </a:r>
            <a:r>
              <a:rPr lang="vi-VN" sz="2400" b="1" dirty="0">
                <a:solidFill>
                  <a:srgbClr val="009900"/>
                </a:solidFill>
                <a:latin typeface="+mj-lt"/>
                <a:cs typeface="QOBWGE+Arial-BoldMT"/>
              </a:rPr>
              <a:t>cụ</a:t>
            </a:r>
            <a:r>
              <a:rPr lang="vi-VN" sz="2400" b="1" spc="72" dirty="0">
                <a:solidFill>
                  <a:srgbClr val="009900"/>
                </a:solidFill>
                <a:latin typeface="+mj-lt"/>
                <a:cs typeface="QOBWGE+Arial-BoldMT"/>
              </a:rPr>
              <a:t> </a:t>
            </a:r>
            <a:r>
              <a:rPr lang="vi-VN" sz="2400" b="1" dirty="0">
                <a:solidFill>
                  <a:srgbClr val="009900"/>
                </a:solidFill>
                <a:latin typeface="+mj-lt"/>
                <a:cs typeface="QOBWGE+Arial-BoldMT"/>
              </a:rPr>
              <a:t>thể</a:t>
            </a:r>
            <a:r>
              <a:rPr lang="vi-VN" sz="2400" b="1" spc="75" dirty="0">
                <a:solidFill>
                  <a:srgbClr val="009900"/>
                </a:solidFill>
                <a:latin typeface="+mj-lt"/>
                <a:cs typeface="QOBWGE+Arial-BoldMT"/>
              </a:rPr>
              <a:t> </a:t>
            </a:r>
            <a:r>
              <a:rPr lang="vi-VN" sz="2400" b="1" dirty="0">
                <a:solidFill>
                  <a:srgbClr val="009900"/>
                </a:solidFill>
                <a:latin typeface="+mj-lt"/>
                <a:cs typeface="QOBWGE+Arial-BoldMT"/>
              </a:rPr>
              <a:t>đối</a:t>
            </a:r>
            <a:r>
              <a:rPr lang="vi-VN" sz="2400" b="1" spc="69" dirty="0">
                <a:solidFill>
                  <a:srgbClr val="009900"/>
                </a:solidFill>
                <a:latin typeface="+mj-lt"/>
                <a:cs typeface="QOBWGE+Arial-BoldMT"/>
              </a:rPr>
              <a:t> </a:t>
            </a:r>
            <a:r>
              <a:rPr lang="vi-VN" sz="2400" b="1" dirty="0">
                <a:solidFill>
                  <a:srgbClr val="009900"/>
                </a:solidFill>
                <a:latin typeface="+mj-lt"/>
                <a:cs typeface="QOBWGE+Arial-BoldMT"/>
              </a:rPr>
              <a:t>tượng</a:t>
            </a:r>
            <a:r>
              <a:rPr lang="vi-VN" sz="2400" b="1" spc="77" dirty="0">
                <a:solidFill>
                  <a:srgbClr val="009900"/>
                </a:solidFill>
                <a:latin typeface="+mj-lt"/>
                <a:cs typeface="QOBWGE+Arial-BoldMT"/>
              </a:rPr>
              <a:t> </a:t>
            </a:r>
            <a:r>
              <a:rPr lang="vi-VN" sz="2400" b="1" dirty="0">
                <a:solidFill>
                  <a:srgbClr val="009900"/>
                </a:solidFill>
                <a:latin typeface="+mj-lt"/>
                <a:cs typeface="QOBWGE+Arial-BoldMT"/>
              </a:rPr>
              <a:t>tham</a:t>
            </a:r>
            <a:r>
              <a:rPr lang="vi-VN" sz="2400" b="1" spc="69" dirty="0">
                <a:solidFill>
                  <a:srgbClr val="009900"/>
                </a:solidFill>
                <a:latin typeface="+mj-lt"/>
                <a:cs typeface="QOBWGE+Arial-BoldMT"/>
              </a:rPr>
              <a:t> </a:t>
            </a:r>
            <a:r>
              <a:rPr lang="vi-VN" sz="2400" b="1" dirty="0">
                <a:solidFill>
                  <a:srgbClr val="009900"/>
                </a:solidFill>
                <a:latin typeface="+mj-lt"/>
                <a:cs typeface="QOBWGE+Arial-BoldMT"/>
              </a:rPr>
              <a:t>vấn</a:t>
            </a:r>
            <a:r>
              <a:rPr lang="vi-VN" sz="2400" b="1" spc="72" dirty="0">
                <a:solidFill>
                  <a:srgbClr val="009900"/>
                </a:solidFill>
                <a:latin typeface="+mj-lt"/>
                <a:cs typeface="QOBWGE+Arial-BoldMT"/>
              </a:rPr>
              <a:t> </a:t>
            </a:r>
            <a:r>
              <a:rPr lang="vi-VN" sz="2400" b="1" dirty="0">
                <a:solidFill>
                  <a:srgbClr val="009900"/>
                </a:solidFill>
                <a:latin typeface="+mj-lt"/>
                <a:cs typeface="QOBWGE+Arial-BoldMT"/>
              </a:rPr>
              <a:t>(Khoản</a:t>
            </a:r>
            <a:r>
              <a:rPr lang="vi-VN" sz="2400" b="1" spc="73" dirty="0">
                <a:solidFill>
                  <a:srgbClr val="009900"/>
                </a:solidFill>
                <a:latin typeface="+mj-lt"/>
                <a:cs typeface="QOBWGE+Arial-BoldMT"/>
              </a:rPr>
              <a:t> </a:t>
            </a:r>
            <a:r>
              <a:rPr lang="vi-VN" sz="2400" b="1" dirty="0">
                <a:solidFill>
                  <a:srgbClr val="009900"/>
                </a:solidFill>
                <a:latin typeface="+mj-lt"/>
                <a:cs typeface="QOBWGE+Arial-BoldMT"/>
              </a:rPr>
              <a:t>1</a:t>
            </a:r>
            <a:r>
              <a:rPr lang="en-US" sz="2400" b="1" dirty="0">
                <a:solidFill>
                  <a:srgbClr val="009900"/>
                </a:solidFill>
                <a:latin typeface="+mj-lt"/>
                <a:cs typeface="QOBWGE+Arial-BoldMT"/>
              </a:rPr>
              <a:t> </a:t>
            </a:r>
            <a:r>
              <a:rPr lang="vi-VN" sz="2400" b="1" dirty="0">
                <a:solidFill>
                  <a:srgbClr val="009900"/>
                </a:solidFill>
                <a:latin typeface="+mj-lt"/>
                <a:cs typeface="QOBWGE+Arial-BoldMT"/>
              </a:rPr>
              <a:t>Điều</a:t>
            </a:r>
            <a:r>
              <a:rPr lang="vi-VN" sz="2400" b="1" spc="74" dirty="0">
                <a:solidFill>
                  <a:srgbClr val="009900"/>
                </a:solidFill>
                <a:latin typeface="+mj-lt"/>
                <a:cs typeface="QOBWGE+Arial-BoldMT"/>
              </a:rPr>
              <a:t> </a:t>
            </a:r>
            <a:r>
              <a:rPr lang="vi-VN" sz="2400" b="1" dirty="0">
                <a:solidFill>
                  <a:srgbClr val="009900"/>
                </a:solidFill>
                <a:latin typeface="+mj-lt"/>
                <a:cs typeface="QOBWGE+Arial-BoldMT"/>
              </a:rPr>
              <a:t>26</a:t>
            </a:r>
            <a:r>
              <a:rPr lang="vi-VN" sz="2400" b="1" spc="75" dirty="0">
                <a:solidFill>
                  <a:srgbClr val="009900"/>
                </a:solidFill>
                <a:latin typeface="+mj-lt"/>
                <a:cs typeface="QOBWGE+Arial-BoldMT"/>
              </a:rPr>
              <a:t> </a:t>
            </a:r>
            <a:r>
              <a:rPr lang="en-US" sz="2400" b="1" dirty="0">
                <a:solidFill>
                  <a:srgbClr val="009900"/>
                </a:solidFill>
                <a:latin typeface="+mj-lt"/>
                <a:cs typeface="QOBWGE+Arial-BoldMT"/>
              </a:rPr>
              <a:t>NĐ 08)</a:t>
            </a:r>
            <a:endParaRPr lang="en-US" sz="2400" b="1" dirty="0">
              <a:solidFill>
                <a:srgbClr val="009900"/>
              </a:solidFill>
              <a:latin typeface="+mj-lt"/>
            </a:endParaRPr>
          </a:p>
        </p:txBody>
      </p:sp>
      <p:sp>
        <p:nvSpPr>
          <p:cNvPr id="7" name="object 4"/>
          <p:cNvSpPr txBox="1"/>
          <p:nvPr/>
        </p:nvSpPr>
        <p:spPr>
          <a:xfrm>
            <a:off x="138370" y="2060848"/>
            <a:ext cx="8754110" cy="4369395"/>
          </a:xfrm>
          <a:prstGeom prst="rect">
            <a:avLst/>
          </a:prstGeom>
          <a:ln/>
        </p:spPr>
        <p:style>
          <a:lnRef idx="2">
            <a:schemeClr val="accent6"/>
          </a:lnRef>
          <a:fillRef idx="1">
            <a:schemeClr val="lt1"/>
          </a:fillRef>
          <a:effectRef idx="0">
            <a:schemeClr val="accent6"/>
          </a:effectRef>
          <a:fontRef idx="minor">
            <a:schemeClr val="dk1"/>
          </a:fontRef>
        </p:style>
        <p:txBody>
          <a:bodyPr vert="horz" wrap="square" lIns="0" tIns="0" rIns="0" bIns="0" rtlCol="0">
            <a:spAutoFit/>
          </a:bodyPr>
          <a:lstStyle/>
          <a:p>
            <a:pPr marL="0" marR="0" algn="just">
              <a:lnSpc>
                <a:spcPts val="2904"/>
              </a:lnSpc>
              <a:spcBef>
                <a:spcPts val="0"/>
              </a:spcBef>
              <a:spcAft>
                <a:spcPts val="0"/>
              </a:spcAft>
            </a:pPr>
            <a:r>
              <a:rPr sz="2600" b="1" u="sng" dirty="0">
                <a:solidFill>
                  <a:srgbClr val="FF0000"/>
                </a:solidFill>
                <a:latin typeface="QOUNOW+ArialMT"/>
                <a:cs typeface="QOUNOW+ArialMT"/>
              </a:rPr>
              <a:t>Cộng</a:t>
            </a:r>
            <a:r>
              <a:rPr sz="2600" b="1" u="sng" spc="95" dirty="0">
                <a:solidFill>
                  <a:srgbClr val="FF0000"/>
                </a:solidFill>
                <a:latin typeface="Times New Roman"/>
                <a:cs typeface="Times New Roman"/>
              </a:rPr>
              <a:t> </a:t>
            </a:r>
            <a:r>
              <a:rPr sz="2600" b="1" u="sng" dirty="0">
                <a:solidFill>
                  <a:srgbClr val="FF0000"/>
                </a:solidFill>
                <a:latin typeface="QOUNOW+ArialMT"/>
                <a:cs typeface="QOUNOW+ArialMT"/>
              </a:rPr>
              <a:t>đồng</a:t>
            </a:r>
            <a:r>
              <a:rPr sz="2600" b="1" u="sng" spc="96" dirty="0">
                <a:solidFill>
                  <a:srgbClr val="FF0000"/>
                </a:solidFill>
                <a:latin typeface="Times New Roman"/>
                <a:cs typeface="Times New Roman"/>
              </a:rPr>
              <a:t> </a:t>
            </a:r>
            <a:r>
              <a:rPr sz="2600" b="1" u="sng" dirty="0">
                <a:solidFill>
                  <a:srgbClr val="FF0000"/>
                </a:solidFill>
                <a:latin typeface="QOUNOW+ArialMT"/>
                <a:cs typeface="QOUNOW+ArialMT"/>
              </a:rPr>
              <a:t>dân</a:t>
            </a:r>
            <a:r>
              <a:rPr sz="2600" b="1" u="sng" spc="96" dirty="0">
                <a:solidFill>
                  <a:srgbClr val="FF0000"/>
                </a:solidFill>
                <a:latin typeface="Times New Roman"/>
                <a:cs typeface="Times New Roman"/>
              </a:rPr>
              <a:t> </a:t>
            </a:r>
            <a:r>
              <a:rPr sz="2600" b="1" u="sng" dirty="0">
                <a:solidFill>
                  <a:srgbClr val="FF0000"/>
                </a:solidFill>
                <a:latin typeface="QOUNOW+ArialMT"/>
                <a:cs typeface="QOUNOW+ArialMT"/>
              </a:rPr>
              <a:t>cư,</a:t>
            </a:r>
            <a:r>
              <a:rPr sz="2600" b="1" u="sng" spc="98" dirty="0">
                <a:solidFill>
                  <a:srgbClr val="FF0000"/>
                </a:solidFill>
                <a:latin typeface="Times New Roman"/>
                <a:cs typeface="Times New Roman"/>
              </a:rPr>
              <a:t> </a:t>
            </a:r>
            <a:r>
              <a:rPr sz="2600" b="1" u="sng" dirty="0">
                <a:solidFill>
                  <a:srgbClr val="FF0000"/>
                </a:solidFill>
                <a:latin typeface="QOUNOW+ArialMT"/>
                <a:cs typeface="QOUNOW+ArialMT"/>
              </a:rPr>
              <a:t>cá</a:t>
            </a:r>
            <a:r>
              <a:rPr sz="2600" b="1" u="sng" spc="101" dirty="0">
                <a:solidFill>
                  <a:srgbClr val="FF0000"/>
                </a:solidFill>
                <a:latin typeface="Times New Roman"/>
                <a:cs typeface="Times New Roman"/>
              </a:rPr>
              <a:t> </a:t>
            </a:r>
            <a:r>
              <a:rPr sz="2600" b="1" u="sng" dirty="0">
                <a:solidFill>
                  <a:srgbClr val="FF0000"/>
                </a:solidFill>
                <a:latin typeface="QOUNOW+ArialMT"/>
                <a:cs typeface="QOUNOW+ArialMT"/>
              </a:rPr>
              <a:t>nhân</a:t>
            </a:r>
            <a:r>
              <a:rPr sz="2600" b="1" u="sng" spc="97" dirty="0">
                <a:solidFill>
                  <a:srgbClr val="FF0000"/>
                </a:solidFill>
                <a:latin typeface="Times New Roman"/>
                <a:cs typeface="Times New Roman"/>
              </a:rPr>
              <a:t> </a:t>
            </a:r>
            <a:r>
              <a:rPr sz="2600" b="1" u="sng" dirty="0">
                <a:solidFill>
                  <a:srgbClr val="FF0000"/>
                </a:solidFill>
                <a:latin typeface="QOUNOW+ArialMT"/>
                <a:cs typeface="QOUNOW+ArialMT"/>
              </a:rPr>
              <a:t>chịu</a:t>
            </a:r>
            <a:r>
              <a:rPr sz="2600" b="1" u="sng" spc="100" dirty="0">
                <a:solidFill>
                  <a:srgbClr val="FF0000"/>
                </a:solidFill>
                <a:latin typeface="Times New Roman"/>
                <a:cs typeface="Times New Roman"/>
              </a:rPr>
              <a:t> </a:t>
            </a:r>
            <a:r>
              <a:rPr sz="2600" b="1" u="sng" dirty="0">
                <a:solidFill>
                  <a:srgbClr val="FF0000"/>
                </a:solidFill>
                <a:latin typeface="QOUNOW+ArialMT"/>
                <a:cs typeface="QOUNOW+ArialMT"/>
              </a:rPr>
              <a:t>tác</a:t>
            </a:r>
            <a:r>
              <a:rPr sz="2600" b="1" u="sng" spc="93" dirty="0">
                <a:solidFill>
                  <a:srgbClr val="FF0000"/>
                </a:solidFill>
                <a:latin typeface="Times New Roman"/>
                <a:cs typeface="Times New Roman"/>
              </a:rPr>
              <a:t> </a:t>
            </a:r>
            <a:r>
              <a:rPr sz="2600" b="1" u="sng" dirty="0">
                <a:solidFill>
                  <a:srgbClr val="FF0000"/>
                </a:solidFill>
                <a:latin typeface="QOUNOW+ArialMT"/>
                <a:cs typeface="QOUNOW+ArialMT"/>
              </a:rPr>
              <a:t>động</a:t>
            </a:r>
            <a:r>
              <a:rPr sz="2600" b="1" u="sng" spc="97" dirty="0">
                <a:solidFill>
                  <a:srgbClr val="FF0000"/>
                </a:solidFill>
                <a:latin typeface="Times New Roman"/>
                <a:cs typeface="Times New Roman"/>
              </a:rPr>
              <a:t> </a:t>
            </a:r>
            <a:r>
              <a:rPr sz="2600" b="1" u="sng" dirty="0">
                <a:solidFill>
                  <a:srgbClr val="FF0000"/>
                </a:solidFill>
                <a:latin typeface="QOUNOW+ArialMT"/>
                <a:cs typeface="QOUNOW+ArialMT"/>
              </a:rPr>
              <a:t>trực</a:t>
            </a:r>
            <a:r>
              <a:rPr sz="2600" b="1" u="sng" spc="100" dirty="0">
                <a:solidFill>
                  <a:srgbClr val="FF0000"/>
                </a:solidFill>
                <a:latin typeface="Times New Roman"/>
                <a:cs typeface="Times New Roman"/>
              </a:rPr>
              <a:t> </a:t>
            </a:r>
            <a:r>
              <a:rPr sz="2600" b="1" u="sng" dirty="0">
                <a:solidFill>
                  <a:srgbClr val="FF0000"/>
                </a:solidFill>
                <a:latin typeface="QOUNOW+ArialMT"/>
                <a:cs typeface="QOUNOW+ArialMT"/>
              </a:rPr>
              <a:t>tiếp</a:t>
            </a:r>
            <a:r>
              <a:rPr sz="2600" b="1" u="sng" spc="101" dirty="0">
                <a:solidFill>
                  <a:srgbClr val="FF0000"/>
                </a:solidFill>
                <a:latin typeface="Times New Roman"/>
                <a:cs typeface="Times New Roman"/>
              </a:rPr>
              <a:t> </a:t>
            </a:r>
            <a:r>
              <a:rPr sz="2600" b="1" u="sng" dirty="0">
                <a:solidFill>
                  <a:srgbClr val="FF0000"/>
                </a:solidFill>
                <a:latin typeface="QOUNOW+ArialMT"/>
                <a:cs typeface="QOUNOW+ArialMT"/>
              </a:rPr>
              <a:t>bởi</a:t>
            </a:r>
            <a:r>
              <a:rPr sz="2600" b="1" u="sng" spc="95" dirty="0">
                <a:solidFill>
                  <a:srgbClr val="FF0000"/>
                </a:solidFill>
                <a:latin typeface="Times New Roman"/>
                <a:cs typeface="Times New Roman"/>
              </a:rPr>
              <a:t> </a:t>
            </a:r>
            <a:r>
              <a:rPr sz="2600" b="1" u="sng" dirty="0">
                <a:solidFill>
                  <a:srgbClr val="FF0000"/>
                </a:solidFill>
                <a:latin typeface="QOUNOW+ArialMT"/>
                <a:cs typeface="QOUNOW+ArialMT"/>
              </a:rPr>
              <a:t>tác</a:t>
            </a:r>
          </a:p>
          <a:p>
            <a:pPr marL="0" marR="0" algn="just">
              <a:lnSpc>
                <a:spcPts val="2904"/>
              </a:lnSpc>
              <a:spcBef>
                <a:spcPts val="191"/>
              </a:spcBef>
              <a:spcAft>
                <a:spcPts val="0"/>
              </a:spcAft>
            </a:pPr>
            <a:r>
              <a:rPr sz="2600" b="1" u="sng" dirty="0">
                <a:solidFill>
                  <a:srgbClr val="FF0000"/>
                </a:solidFill>
                <a:latin typeface="QOUNOW+ArialMT"/>
                <a:cs typeface="QOUNOW+ArialMT"/>
              </a:rPr>
              <a:t>động</a:t>
            </a:r>
            <a:r>
              <a:rPr sz="2600" b="1" u="sng" spc="192" dirty="0">
                <a:solidFill>
                  <a:srgbClr val="FF0000"/>
                </a:solidFill>
                <a:latin typeface="Times New Roman"/>
                <a:cs typeface="Times New Roman"/>
              </a:rPr>
              <a:t> </a:t>
            </a:r>
            <a:r>
              <a:rPr sz="2600" b="1" u="sng" dirty="0">
                <a:solidFill>
                  <a:srgbClr val="FF0000"/>
                </a:solidFill>
                <a:latin typeface="QOUNOW+ArialMT"/>
                <a:cs typeface="QOUNOW+ArialMT"/>
              </a:rPr>
              <a:t>môi</a:t>
            </a:r>
            <a:r>
              <a:rPr sz="2600" b="1" u="sng" spc="190" dirty="0">
                <a:solidFill>
                  <a:srgbClr val="FF0000"/>
                </a:solidFill>
                <a:latin typeface="Times New Roman"/>
                <a:cs typeface="Times New Roman"/>
              </a:rPr>
              <a:t> </a:t>
            </a:r>
            <a:r>
              <a:rPr sz="2600" b="1" u="sng" dirty="0">
                <a:solidFill>
                  <a:srgbClr val="FF0000"/>
                </a:solidFill>
                <a:latin typeface="QOUNOW+ArialMT"/>
                <a:cs typeface="QOUNOW+ArialMT"/>
              </a:rPr>
              <a:t>trường</a:t>
            </a:r>
            <a:r>
              <a:rPr sz="2600" b="1" u="sng" spc="199" dirty="0">
                <a:solidFill>
                  <a:srgbClr val="FF0000"/>
                </a:solidFill>
                <a:latin typeface="Times New Roman"/>
                <a:cs typeface="Times New Roman"/>
              </a:rPr>
              <a:t> </a:t>
            </a:r>
            <a:r>
              <a:rPr sz="2600" b="1" u="sng" dirty="0">
                <a:solidFill>
                  <a:srgbClr val="FF0000"/>
                </a:solidFill>
                <a:latin typeface="QOUNOW+ArialMT"/>
                <a:cs typeface="QOUNOW+ArialMT"/>
              </a:rPr>
              <a:t>do</a:t>
            </a:r>
            <a:r>
              <a:rPr sz="2600" b="1" u="sng" spc="192" dirty="0">
                <a:solidFill>
                  <a:srgbClr val="FF0000"/>
                </a:solidFill>
                <a:latin typeface="Times New Roman"/>
                <a:cs typeface="Times New Roman"/>
              </a:rPr>
              <a:t> </a:t>
            </a:r>
            <a:r>
              <a:rPr sz="2600" b="1" u="sng" dirty="0">
                <a:solidFill>
                  <a:srgbClr val="FF0000"/>
                </a:solidFill>
                <a:latin typeface="QOUNOW+ArialMT"/>
                <a:cs typeface="QOUNOW+ArialMT"/>
              </a:rPr>
              <a:t>các</a:t>
            </a:r>
            <a:r>
              <a:rPr sz="2600" b="1" u="sng" spc="193" dirty="0">
                <a:solidFill>
                  <a:srgbClr val="FF0000"/>
                </a:solidFill>
                <a:latin typeface="Times New Roman"/>
                <a:cs typeface="Times New Roman"/>
              </a:rPr>
              <a:t> </a:t>
            </a:r>
            <a:r>
              <a:rPr sz="2600" b="1" u="sng" dirty="0">
                <a:solidFill>
                  <a:srgbClr val="FF0000"/>
                </a:solidFill>
                <a:latin typeface="QOUNOW+ArialMT"/>
                <a:cs typeface="QOUNOW+ArialMT"/>
              </a:rPr>
              <a:t>hoạt</a:t>
            </a:r>
            <a:r>
              <a:rPr sz="2600" b="1" u="sng" spc="191" dirty="0">
                <a:solidFill>
                  <a:srgbClr val="FF0000"/>
                </a:solidFill>
                <a:latin typeface="Times New Roman"/>
                <a:cs typeface="Times New Roman"/>
              </a:rPr>
              <a:t> </a:t>
            </a:r>
            <a:r>
              <a:rPr sz="2600" b="1" u="sng" dirty="0">
                <a:solidFill>
                  <a:srgbClr val="FF0000"/>
                </a:solidFill>
                <a:latin typeface="QOUNOW+ArialMT"/>
                <a:cs typeface="QOUNOW+ArialMT"/>
              </a:rPr>
              <a:t>động</a:t>
            </a:r>
            <a:r>
              <a:rPr sz="2600" b="1" u="sng" spc="192" dirty="0">
                <a:solidFill>
                  <a:srgbClr val="FF0000"/>
                </a:solidFill>
                <a:latin typeface="Times New Roman"/>
                <a:cs typeface="Times New Roman"/>
              </a:rPr>
              <a:t> </a:t>
            </a:r>
            <a:r>
              <a:rPr sz="2600" b="1" u="sng" dirty="0">
                <a:solidFill>
                  <a:srgbClr val="FF0000"/>
                </a:solidFill>
                <a:latin typeface="QOUNOW+ArialMT"/>
                <a:cs typeface="QOUNOW+ArialMT"/>
              </a:rPr>
              <a:t>của</a:t>
            </a:r>
            <a:r>
              <a:rPr sz="2600" b="1" u="sng" spc="198" dirty="0">
                <a:solidFill>
                  <a:srgbClr val="FF0000"/>
                </a:solidFill>
                <a:latin typeface="Times New Roman"/>
                <a:cs typeface="Times New Roman"/>
              </a:rPr>
              <a:t> </a:t>
            </a:r>
            <a:r>
              <a:rPr sz="2600" b="1" u="sng" dirty="0">
                <a:solidFill>
                  <a:srgbClr val="FF0000"/>
                </a:solidFill>
                <a:latin typeface="QOUNOW+ArialMT"/>
                <a:cs typeface="QOUNOW+ArialMT"/>
              </a:rPr>
              <a:t>dự</a:t>
            </a:r>
            <a:r>
              <a:rPr sz="2600" b="1" u="sng" spc="186" dirty="0">
                <a:solidFill>
                  <a:srgbClr val="FF0000"/>
                </a:solidFill>
                <a:latin typeface="Times New Roman"/>
                <a:cs typeface="Times New Roman"/>
              </a:rPr>
              <a:t> </a:t>
            </a:r>
            <a:r>
              <a:rPr sz="2600" b="1" u="sng" dirty="0">
                <a:solidFill>
                  <a:srgbClr val="FF0000"/>
                </a:solidFill>
                <a:latin typeface="QOUNOW+ArialMT"/>
                <a:cs typeface="QOUNOW+ArialMT"/>
              </a:rPr>
              <a:t>án</a:t>
            </a:r>
            <a:r>
              <a:rPr sz="2600" b="1" u="sng" spc="193" dirty="0">
                <a:solidFill>
                  <a:srgbClr val="FF0000"/>
                </a:solidFill>
                <a:latin typeface="Times New Roman"/>
                <a:cs typeface="Times New Roman"/>
              </a:rPr>
              <a:t> </a:t>
            </a:r>
            <a:r>
              <a:rPr sz="2600" b="1" u="sng" dirty="0">
                <a:solidFill>
                  <a:srgbClr val="FF0000"/>
                </a:solidFill>
                <a:latin typeface="QOUNOW+ArialMT"/>
                <a:cs typeface="QOUNOW+ArialMT"/>
              </a:rPr>
              <a:t>gây</a:t>
            </a:r>
            <a:r>
              <a:rPr sz="2600" b="1" u="sng" spc="189" dirty="0">
                <a:solidFill>
                  <a:srgbClr val="FF0000"/>
                </a:solidFill>
                <a:latin typeface="Times New Roman"/>
                <a:cs typeface="Times New Roman"/>
              </a:rPr>
              <a:t> </a:t>
            </a:r>
            <a:r>
              <a:rPr sz="2600" b="1" u="sng" dirty="0">
                <a:solidFill>
                  <a:srgbClr val="FF0000"/>
                </a:solidFill>
                <a:latin typeface="QOUNOW+ArialMT"/>
                <a:cs typeface="QOUNOW+ArialMT"/>
              </a:rPr>
              <a:t>ra,</a:t>
            </a:r>
            <a:r>
              <a:rPr sz="2600" b="1" u="sng" spc="195" dirty="0">
                <a:solidFill>
                  <a:srgbClr val="FF0000"/>
                </a:solidFill>
                <a:latin typeface="Times New Roman"/>
                <a:cs typeface="Times New Roman"/>
              </a:rPr>
              <a:t> </a:t>
            </a:r>
            <a:r>
              <a:rPr sz="2600" b="1" u="sng" dirty="0">
                <a:solidFill>
                  <a:srgbClr val="FF0000"/>
                </a:solidFill>
                <a:latin typeface="QOUNOW+ArialMT"/>
                <a:cs typeface="QOUNOW+ArialMT"/>
              </a:rPr>
              <a:t>bao</a:t>
            </a:r>
          </a:p>
          <a:p>
            <a:pPr marL="0" marR="0" algn="just">
              <a:lnSpc>
                <a:spcPts val="2904"/>
              </a:lnSpc>
              <a:spcBef>
                <a:spcPts val="311"/>
              </a:spcBef>
              <a:spcAft>
                <a:spcPts val="0"/>
              </a:spcAft>
            </a:pPr>
            <a:r>
              <a:rPr sz="2600" b="1" u="sng" dirty="0">
                <a:solidFill>
                  <a:srgbClr val="FF0000"/>
                </a:solidFill>
                <a:latin typeface="QOUNOW+ArialMT"/>
                <a:cs typeface="QOUNOW+ArialMT"/>
              </a:rPr>
              <a:t>gồm:</a:t>
            </a:r>
            <a:r>
              <a:rPr sz="2600" b="1" u="sng" spc="228" dirty="0">
                <a:solidFill>
                  <a:srgbClr val="FF0000"/>
                </a:solidFill>
                <a:latin typeface="Times New Roman"/>
                <a:cs typeface="Times New Roman"/>
              </a:rPr>
              <a:t> </a:t>
            </a:r>
            <a:r>
              <a:rPr sz="2600" dirty="0">
                <a:solidFill>
                  <a:srgbClr val="000000"/>
                </a:solidFill>
                <a:latin typeface="QOUNOW+ArialMT"/>
                <a:cs typeface="QOUNOW+ArialMT"/>
              </a:rPr>
              <a:t>cộng</a:t>
            </a:r>
            <a:r>
              <a:rPr sz="2600" spc="233" dirty="0">
                <a:solidFill>
                  <a:srgbClr val="000000"/>
                </a:solidFill>
                <a:latin typeface="Times New Roman"/>
                <a:cs typeface="Times New Roman"/>
              </a:rPr>
              <a:t> </a:t>
            </a:r>
            <a:r>
              <a:rPr sz="2600" dirty="0">
                <a:solidFill>
                  <a:srgbClr val="000000"/>
                </a:solidFill>
                <a:latin typeface="QOUNOW+ArialMT"/>
                <a:cs typeface="QOUNOW+ArialMT"/>
              </a:rPr>
              <a:t>đồng,</a:t>
            </a:r>
            <a:r>
              <a:rPr sz="2600" spc="226" dirty="0">
                <a:solidFill>
                  <a:srgbClr val="000000"/>
                </a:solidFill>
                <a:latin typeface="Times New Roman"/>
                <a:cs typeface="Times New Roman"/>
              </a:rPr>
              <a:t> </a:t>
            </a:r>
            <a:r>
              <a:rPr sz="2600" dirty="0">
                <a:solidFill>
                  <a:srgbClr val="000000"/>
                </a:solidFill>
                <a:latin typeface="QOUNOW+ArialMT"/>
                <a:cs typeface="QOUNOW+ArialMT"/>
              </a:rPr>
              <a:t>cá</a:t>
            </a:r>
            <a:r>
              <a:rPr sz="2600" spc="231" dirty="0">
                <a:solidFill>
                  <a:srgbClr val="000000"/>
                </a:solidFill>
                <a:latin typeface="Times New Roman"/>
                <a:cs typeface="Times New Roman"/>
              </a:rPr>
              <a:t> </a:t>
            </a:r>
            <a:r>
              <a:rPr sz="2600" dirty="0">
                <a:solidFill>
                  <a:srgbClr val="000000"/>
                </a:solidFill>
                <a:latin typeface="QOUNOW+ArialMT"/>
                <a:cs typeface="QOUNOW+ArialMT"/>
              </a:rPr>
              <a:t>nhân</a:t>
            </a:r>
            <a:r>
              <a:rPr sz="2600" spc="227" dirty="0">
                <a:solidFill>
                  <a:srgbClr val="000000"/>
                </a:solidFill>
                <a:latin typeface="Times New Roman"/>
                <a:cs typeface="Times New Roman"/>
              </a:rPr>
              <a:t> </a:t>
            </a:r>
            <a:r>
              <a:rPr sz="2600" dirty="0">
                <a:solidFill>
                  <a:srgbClr val="000000"/>
                </a:solidFill>
                <a:latin typeface="QOUNOW+ArialMT"/>
                <a:cs typeface="QOUNOW+ArialMT"/>
              </a:rPr>
              <a:t>sinh</a:t>
            </a:r>
            <a:r>
              <a:rPr sz="2600" spc="231" dirty="0">
                <a:solidFill>
                  <a:srgbClr val="000000"/>
                </a:solidFill>
                <a:latin typeface="Times New Roman"/>
                <a:cs typeface="Times New Roman"/>
              </a:rPr>
              <a:t> </a:t>
            </a:r>
            <a:r>
              <a:rPr sz="2600" dirty="0">
                <a:solidFill>
                  <a:srgbClr val="000000"/>
                </a:solidFill>
                <a:latin typeface="QOUNOW+ArialMT"/>
                <a:cs typeface="QOUNOW+ArialMT"/>
              </a:rPr>
              <a:t>sống,</a:t>
            </a:r>
            <a:r>
              <a:rPr sz="2600" spc="233" dirty="0">
                <a:solidFill>
                  <a:srgbClr val="000000"/>
                </a:solidFill>
                <a:latin typeface="Times New Roman"/>
                <a:cs typeface="Times New Roman"/>
              </a:rPr>
              <a:t> </a:t>
            </a:r>
            <a:r>
              <a:rPr sz="2600" dirty="0">
                <a:solidFill>
                  <a:srgbClr val="000000"/>
                </a:solidFill>
                <a:latin typeface="QOUNOW+ArialMT"/>
                <a:cs typeface="QOUNOW+ArialMT"/>
              </a:rPr>
              <a:t>sản</a:t>
            </a:r>
            <a:r>
              <a:rPr sz="2600" spc="232" dirty="0">
                <a:solidFill>
                  <a:srgbClr val="000000"/>
                </a:solidFill>
                <a:latin typeface="Times New Roman"/>
                <a:cs typeface="Times New Roman"/>
              </a:rPr>
              <a:t> </a:t>
            </a:r>
            <a:r>
              <a:rPr sz="2600" dirty="0">
                <a:solidFill>
                  <a:srgbClr val="000000"/>
                </a:solidFill>
                <a:latin typeface="QOUNOW+ArialMT"/>
                <a:cs typeface="QOUNOW+ArialMT"/>
              </a:rPr>
              <a:t>xuất</a:t>
            </a:r>
            <a:r>
              <a:rPr sz="2600" spc="232" dirty="0">
                <a:solidFill>
                  <a:srgbClr val="000000"/>
                </a:solidFill>
                <a:latin typeface="Times New Roman"/>
                <a:cs typeface="Times New Roman"/>
              </a:rPr>
              <a:t> </a:t>
            </a:r>
            <a:r>
              <a:rPr sz="2600" dirty="0">
                <a:solidFill>
                  <a:srgbClr val="000000"/>
                </a:solidFill>
                <a:latin typeface="QOUNOW+ArialMT"/>
                <a:cs typeface="QOUNOW+ArialMT"/>
              </a:rPr>
              <a:t>tại</a:t>
            </a:r>
            <a:r>
              <a:rPr sz="2600" spc="221" dirty="0">
                <a:solidFill>
                  <a:srgbClr val="000000"/>
                </a:solidFill>
                <a:latin typeface="Times New Roman"/>
                <a:cs typeface="Times New Roman"/>
              </a:rPr>
              <a:t> </a:t>
            </a:r>
            <a:r>
              <a:rPr sz="2600" dirty="0">
                <a:solidFill>
                  <a:srgbClr val="000000"/>
                </a:solidFill>
                <a:latin typeface="QOUNOW+ArialMT"/>
                <a:cs typeface="QOUNOW+ArialMT"/>
              </a:rPr>
              <a:t>khu</a:t>
            </a:r>
            <a:r>
              <a:rPr sz="2600" spc="232" dirty="0">
                <a:solidFill>
                  <a:srgbClr val="000000"/>
                </a:solidFill>
                <a:latin typeface="Times New Roman"/>
                <a:cs typeface="Times New Roman"/>
              </a:rPr>
              <a:t> </a:t>
            </a:r>
            <a:r>
              <a:rPr sz="2600" dirty="0">
                <a:solidFill>
                  <a:srgbClr val="000000"/>
                </a:solidFill>
                <a:latin typeface="QOUNOW+ArialMT"/>
                <a:cs typeface="QOUNOW+ArialMT"/>
              </a:rPr>
              <a:t>vực</a:t>
            </a:r>
          </a:p>
          <a:p>
            <a:pPr marL="0" marR="0" algn="just">
              <a:lnSpc>
                <a:spcPts val="2904"/>
              </a:lnSpc>
              <a:spcBef>
                <a:spcPts val="191"/>
              </a:spcBef>
              <a:spcAft>
                <a:spcPts val="0"/>
              </a:spcAft>
            </a:pPr>
            <a:r>
              <a:rPr sz="2600" dirty="0">
                <a:solidFill>
                  <a:srgbClr val="000000"/>
                </a:solidFill>
                <a:latin typeface="QOUNOW+ArialMT"/>
                <a:cs typeface="QOUNOW+ArialMT"/>
              </a:rPr>
              <a:t>đất,</a:t>
            </a:r>
            <a:r>
              <a:rPr sz="2600" spc="446" dirty="0">
                <a:solidFill>
                  <a:srgbClr val="000000"/>
                </a:solidFill>
                <a:latin typeface="Times New Roman"/>
                <a:cs typeface="Times New Roman"/>
              </a:rPr>
              <a:t> </a:t>
            </a:r>
            <a:r>
              <a:rPr sz="2600" dirty="0">
                <a:solidFill>
                  <a:srgbClr val="000000"/>
                </a:solidFill>
                <a:latin typeface="QOUNOW+ArialMT"/>
                <a:cs typeface="QOUNOW+ArialMT"/>
              </a:rPr>
              <a:t>mặt</a:t>
            </a:r>
            <a:r>
              <a:rPr sz="2600" spc="450" dirty="0">
                <a:solidFill>
                  <a:srgbClr val="000000"/>
                </a:solidFill>
                <a:latin typeface="Times New Roman"/>
                <a:cs typeface="Times New Roman"/>
              </a:rPr>
              <a:t> </a:t>
            </a:r>
            <a:r>
              <a:rPr sz="2600" dirty="0">
                <a:solidFill>
                  <a:srgbClr val="000000"/>
                </a:solidFill>
                <a:latin typeface="QOUNOW+ArialMT"/>
                <a:cs typeface="QOUNOW+ArialMT"/>
              </a:rPr>
              <a:t>nước,</a:t>
            </a:r>
            <a:r>
              <a:rPr sz="2600" spc="451" dirty="0">
                <a:solidFill>
                  <a:srgbClr val="000000"/>
                </a:solidFill>
                <a:latin typeface="Times New Roman"/>
                <a:cs typeface="Times New Roman"/>
              </a:rPr>
              <a:t> </a:t>
            </a:r>
            <a:r>
              <a:rPr sz="2600" dirty="0">
                <a:solidFill>
                  <a:srgbClr val="000000"/>
                </a:solidFill>
                <a:latin typeface="QOUNOW+ArialMT"/>
                <a:cs typeface="QOUNOW+ArialMT"/>
              </a:rPr>
              <a:t>đất</a:t>
            </a:r>
            <a:r>
              <a:rPr sz="2600" spc="446" dirty="0">
                <a:solidFill>
                  <a:srgbClr val="000000"/>
                </a:solidFill>
                <a:latin typeface="Times New Roman"/>
                <a:cs typeface="Times New Roman"/>
              </a:rPr>
              <a:t> </a:t>
            </a:r>
            <a:r>
              <a:rPr sz="2600" dirty="0">
                <a:solidFill>
                  <a:srgbClr val="000000"/>
                </a:solidFill>
                <a:latin typeface="QOUNOW+ArialMT"/>
                <a:cs typeface="QOUNOW+ArialMT"/>
              </a:rPr>
              <a:t>có</a:t>
            </a:r>
            <a:r>
              <a:rPr sz="2600" spc="452" dirty="0">
                <a:solidFill>
                  <a:srgbClr val="000000"/>
                </a:solidFill>
                <a:latin typeface="Times New Roman"/>
                <a:cs typeface="Times New Roman"/>
              </a:rPr>
              <a:t> </a:t>
            </a:r>
            <a:r>
              <a:rPr sz="2600" dirty="0">
                <a:solidFill>
                  <a:srgbClr val="000000"/>
                </a:solidFill>
                <a:latin typeface="QOUNOW+ArialMT"/>
                <a:cs typeface="QOUNOW+ArialMT"/>
              </a:rPr>
              <a:t>mặt</a:t>
            </a:r>
            <a:r>
              <a:rPr sz="2600" spc="450" dirty="0">
                <a:solidFill>
                  <a:srgbClr val="000000"/>
                </a:solidFill>
                <a:latin typeface="Times New Roman"/>
                <a:cs typeface="Times New Roman"/>
              </a:rPr>
              <a:t> </a:t>
            </a:r>
            <a:r>
              <a:rPr sz="2600" dirty="0">
                <a:solidFill>
                  <a:srgbClr val="000000"/>
                </a:solidFill>
                <a:latin typeface="QOUNOW+ArialMT"/>
                <a:cs typeface="QOUNOW+ArialMT"/>
              </a:rPr>
              <a:t>nước,</a:t>
            </a:r>
            <a:r>
              <a:rPr sz="2600" spc="451" dirty="0">
                <a:solidFill>
                  <a:srgbClr val="000000"/>
                </a:solidFill>
                <a:latin typeface="Times New Roman"/>
                <a:cs typeface="Times New Roman"/>
              </a:rPr>
              <a:t> </a:t>
            </a:r>
            <a:r>
              <a:rPr sz="2600" dirty="0">
                <a:solidFill>
                  <a:srgbClr val="000000"/>
                </a:solidFill>
                <a:latin typeface="QOUNOW+ArialMT"/>
                <a:cs typeface="QOUNOW+ArialMT"/>
              </a:rPr>
              <a:t>khu</a:t>
            </a:r>
            <a:r>
              <a:rPr sz="2600" spc="453" dirty="0">
                <a:solidFill>
                  <a:srgbClr val="000000"/>
                </a:solidFill>
                <a:latin typeface="Times New Roman"/>
                <a:cs typeface="Times New Roman"/>
              </a:rPr>
              <a:t> </a:t>
            </a:r>
            <a:r>
              <a:rPr sz="2600" dirty="0">
                <a:solidFill>
                  <a:srgbClr val="000000"/>
                </a:solidFill>
                <a:latin typeface="QOUNOW+ArialMT"/>
                <a:cs typeface="QOUNOW+ArialMT"/>
              </a:rPr>
              <a:t>vực</a:t>
            </a:r>
            <a:r>
              <a:rPr sz="2600" spc="446" dirty="0">
                <a:solidFill>
                  <a:srgbClr val="000000"/>
                </a:solidFill>
                <a:latin typeface="Times New Roman"/>
                <a:cs typeface="Times New Roman"/>
              </a:rPr>
              <a:t> </a:t>
            </a:r>
            <a:r>
              <a:rPr sz="2600" dirty="0">
                <a:solidFill>
                  <a:srgbClr val="000000"/>
                </a:solidFill>
                <a:latin typeface="QOUNOW+ArialMT"/>
                <a:cs typeface="QOUNOW+ArialMT"/>
              </a:rPr>
              <a:t>biển</a:t>
            </a:r>
            <a:r>
              <a:rPr sz="2600" spc="452" dirty="0">
                <a:solidFill>
                  <a:srgbClr val="000000"/>
                </a:solidFill>
                <a:latin typeface="Times New Roman"/>
                <a:cs typeface="Times New Roman"/>
              </a:rPr>
              <a:t> </a:t>
            </a:r>
            <a:r>
              <a:rPr sz="2600" dirty="0">
                <a:solidFill>
                  <a:srgbClr val="000000"/>
                </a:solidFill>
                <a:latin typeface="QOUNOW+ArialMT"/>
                <a:cs typeface="QOUNOW+ArialMT"/>
              </a:rPr>
              <a:t>bị</a:t>
            </a:r>
            <a:r>
              <a:rPr sz="2600" spc="441" dirty="0">
                <a:solidFill>
                  <a:srgbClr val="000000"/>
                </a:solidFill>
                <a:latin typeface="Times New Roman"/>
                <a:cs typeface="Times New Roman"/>
              </a:rPr>
              <a:t> </a:t>
            </a:r>
            <a:r>
              <a:rPr sz="2600" dirty="0">
                <a:solidFill>
                  <a:srgbClr val="000000"/>
                </a:solidFill>
                <a:latin typeface="QOUNOW+ArialMT"/>
                <a:cs typeface="QOUNOW+ArialMT"/>
              </a:rPr>
              <a:t>chiếm</a:t>
            </a:r>
          </a:p>
          <a:p>
            <a:pPr marL="0" marR="0" algn="just">
              <a:lnSpc>
                <a:spcPts val="2904"/>
              </a:lnSpc>
              <a:spcBef>
                <a:spcPts val="191"/>
              </a:spcBef>
              <a:spcAft>
                <a:spcPts val="0"/>
              </a:spcAft>
            </a:pPr>
            <a:r>
              <a:rPr sz="2600" dirty="0">
                <a:solidFill>
                  <a:srgbClr val="000000"/>
                </a:solidFill>
                <a:latin typeface="QOUNOW+ArialMT"/>
                <a:cs typeface="QOUNOW+ArialMT"/>
              </a:rPr>
              <a:t>dụng;</a:t>
            </a:r>
            <a:r>
              <a:rPr sz="2600" spc="530" dirty="0">
                <a:solidFill>
                  <a:srgbClr val="000000"/>
                </a:solidFill>
                <a:latin typeface="Times New Roman"/>
                <a:cs typeface="Times New Roman"/>
              </a:rPr>
              <a:t> </a:t>
            </a:r>
            <a:r>
              <a:rPr sz="2600" dirty="0">
                <a:solidFill>
                  <a:srgbClr val="000000"/>
                </a:solidFill>
                <a:latin typeface="QOUNOW+ArialMT"/>
                <a:cs typeface="QOUNOW+ArialMT"/>
              </a:rPr>
              <a:t>cộng</a:t>
            </a:r>
            <a:r>
              <a:rPr sz="2600" spc="537" dirty="0">
                <a:solidFill>
                  <a:srgbClr val="000000"/>
                </a:solidFill>
                <a:latin typeface="Times New Roman"/>
                <a:cs typeface="Times New Roman"/>
              </a:rPr>
              <a:t> </a:t>
            </a:r>
            <a:r>
              <a:rPr sz="2600" dirty="0">
                <a:solidFill>
                  <a:srgbClr val="000000"/>
                </a:solidFill>
                <a:latin typeface="QOUNOW+ArialMT"/>
                <a:cs typeface="QOUNOW+ArialMT"/>
              </a:rPr>
              <a:t>đồng,</a:t>
            </a:r>
            <a:r>
              <a:rPr sz="2600" spc="530" dirty="0">
                <a:solidFill>
                  <a:srgbClr val="000000"/>
                </a:solidFill>
                <a:latin typeface="Times New Roman"/>
                <a:cs typeface="Times New Roman"/>
              </a:rPr>
              <a:t> </a:t>
            </a:r>
            <a:r>
              <a:rPr sz="2600" dirty="0">
                <a:solidFill>
                  <a:srgbClr val="000000"/>
                </a:solidFill>
                <a:latin typeface="QOUNOW+ArialMT"/>
                <a:cs typeface="QOUNOW+ArialMT"/>
              </a:rPr>
              <a:t>cá</a:t>
            </a:r>
            <a:r>
              <a:rPr sz="2600" spc="535" dirty="0">
                <a:solidFill>
                  <a:srgbClr val="000000"/>
                </a:solidFill>
                <a:latin typeface="Times New Roman"/>
                <a:cs typeface="Times New Roman"/>
              </a:rPr>
              <a:t> </a:t>
            </a:r>
            <a:r>
              <a:rPr sz="2600" dirty="0">
                <a:solidFill>
                  <a:srgbClr val="000000"/>
                </a:solidFill>
                <a:latin typeface="QOUNOW+ArialMT"/>
                <a:cs typeface="QOUNOW+ArialMT"/>
              </a:rPr>
              <a:t>nhân</a:t>
            </a:r>
            <a:r>
              <a:rPr sz="2600" spc="531" dirty="0">
                <a:solidFill>
                  <a:srgbClr val="000000"/>
                </a:solidFill>
                <a:latin typeface="Times New Roman"/>
                <a:cs typeface="Times New Roman"/>
              </a:rPr>
              <a:t> </a:t>
            </a:r>
            <a:r>
              <a:rPr sz="2600" dirty="0">
                <a:solidFill>
                  <a:srgbClr val="000000"/>
                </a:solidFill>
                <a:latin typeface="QOUNOW+ArialMT"/>
                <a:cs typeface="QOUNOW+ArialMT"/>
              </a:rPr>
              <a:t>nằm</a:t>
            </a:r>
            <a:r>
              <a:rPr sz="2600" spc="524" dirty="0">
                <a:solidFill>
                  <a:srgbClr val="000000"/>
                </a:solidFill>
                <a:latin typeface="Times New Roman"/>
                <a:cs typeface="Times New Roman"/>
              </a:rPr>
              <a:t> </a:t>
            </a:r>
            <a:r>
              <a:rPr sz="2600" dirty="0">
                <a:solidFill>
                  <a:srgbClr val="000000"/>
                </a:solidFill>
                <a:latin typeface="QOUNOW+ArialMT"/>
                <a:cs typeface="QOUNOW+ArialMT"/>
              </a:rPr>
              <a:t>trong</a:t>
            </a:r>
            <a:r>
              <a:rPr sz="2600" spc="533" dirty="0">
                <a:solidFill>
                  <a:srgbClr val="000000"/>
                </a:solidFill>
                <a:latin typeface="Times New Roman"/>
                <a:cs typeface="Times New Roman"/>
              </a:rPr>
              <a:t> </a:t>
            </a:r>
            <a:r>
              <a:rPr sz="2600" dirty="0">
                <a:solidFill>
                  <a:srgbClr val="000000"/>
                </a:solidFill>
                <a:latin typeface="QOUNOW+ArialMT"/>
                <a:cs typeface="QOUNOW+ArialMT"/>
              </a:rPr>
              <a:t>phạm</a:t>
            </a:r>
            <a:r>
              <a:rPr sz="2600" spc="524" dirty="0">
                <a:solidFill>
                  <a:srgbClr val="000000"/>
                </a:solidFill>
                <a:latin typeface="Times New Roman"/>
                <a:cs typeface="Times New Roman"/>
              </a:rPr>
              <a:t> </a:t>
            </a:r>
            <a:r>
              <a:rPr sz="2600" dirty="0">
                <a:solidFill>
                  <a:srgbClr val="000000"/>
                </a:solidFill>
                <a:latin typeface="QOUNOW+ArialMT"/>
                <a:cs typeface="QOUNOW+ArialMT"/>
              </a:rPr>
              <a:t>vi</a:t>
            </a:r>
            <a:r>
              <a:rPr sz="2600" spc="529" dirty="0">
                <a:solidFill>
                  <a:srgbClr val="000000"/>
                </a:solidFill>
                <a:latin typeface="Times New Roman"/>
                <a:cs typeface="Times New Roman"/>
              </a:rPr>
              <a:t> </a:t>
            </a:r>
            <a:r>
              <a:rPr sz="2600" dirty="0">
                <a:solidFill>
                  <a:srgbClr val="000000"/>
                </a:solidFill>
                <a:latin typeface="QOUNOW+ArialMT"/>
                <a:cs typeface="QOUNOW+ArialMT"/>
              </a:rPr>
              <a:t>tác</a:t>
            </a:r>
            <a:r>
              <a:rPr sz="2600" spc="528" dirty="0">
                <a:solidFill>
                  <a:srgbClr val="000000"/>
                </a:solidFill>
                <a:latin typeface="Times New Roman"/>
                <a:cs typeface="Times New Roman"/>
              </a:rPr>
              <a:t> </a:t>
            </a:r>
            <a:r>
              <a:rPr sz="2600" dirty="0">
                <a:solidFill>
                  <a:srgbClr val="000000"/>
                </a:solidFill>
                <a:latin typeface="QOUNOW+ArialMT"/>
                <a:cs typeface="QOUNOW+ArialMT"/>
              </a:rPr>
              <a:t>động</a:t>
            </a:r>
          </a:p>
          <a:p>
            <a:pPr marL="0" marR="0" algn="just">
              <a:lnSpc>
                <a:spcPts val="2904"/>
              </a:lnSpc>
              <a:spcBef>
                <a:spcPts val="191"/>
              </a:spcBef>
              <a:spcAft>
                <a:spcPts val="0"/>
              </a:spcAft>
            </a:pPr>
            <a:r>
              <a:rPr sz="2600" dirty="0">
                <a:solidFill>
                  <a:srgbClr val="000000"/>
                </a:solidFill>
                <a:latin typeface="QOUNOW+ArialMT"/>
                <a:cs typeface="QOUNOW+ArialMT"/>
              </a:rPr>
              <a:t>trực</a:t>
            </a:r>
            <a:r>
              <a:rPr sz="2600" spc="496" dirty="0">
                <a:solidFill>
                  <a:srgbClr val="000000"/>
                </a:solidFill>
                <a:latin typeface="Times New Roman"/>
                <a:cs typeface="Times New Roman"/>
              </a:rPr>
              <a:t> </a:t>
            </a:r>
            <a:r>
              <a:rPr sz="2600" dirty="0">
                <a:solidFill>
                  <a:srgbClr val="000000"/>
                </a:solidFill>
                <a:latin typeface="QOUNOW+ArialMT"/>
                <a:cs typeface="QOUNOW+ArialMT"/>
              </a:rPr>
              <a:t>tiếp</a:t>
            </a:r>
            <a:r>
              <a:rPr sz="2600" spc="498" dirty="0">
                <a:solidFill>
                  <a:srgbClr val="000000"/>
                </a:solidFill>
                <a:latin typeface="Times New Roman"/>
                <a:cs typeface="Times New Roman"/>
              </a:rPr>
              <a:t> </a:t>
            </a:r>
            <a:r>
              <a:rPr sz="2600" dirty="0">
                <a:solidFill>
                  <a:srgbClr val="000000"/>
                </a:solidFill>
                <a:latin typeface="QOUNOW+ArialMT"/>
                <a:cs typeface="QOUNOW+ArialMT"/>
              </a:rPr>
              <a:t>của</a:t>
            </a:r>
            <a:r>
              <a:rPr sz="2600" spc="498" dirty="0">
                <a:solidFill>
                  <a:srgbClr val="000000"/>
                </a:solidFill>
                <a:latin typeface="Times New Roman"/>
                <a:cs typeface="Times New Roman"/>
              </a:rPr>
              <a:t> </a:t>
            </a:r>
            <a:r>
              <a:rPr sz="2600" dirty="0">
                <a:solidFill>
                  <a:srgbClr val="000000"/>
                </a:solidFill>
                <a:latin typeface="QOUNOW+ArialMT"/>
                <a:cs typeface="QOUNOW+ArialMT"/>
              </a:rPr>
              <a:t>nước</a:t>
            </a:r>
            <a:r>
              <a:rPr sz="2600" spc="494" dirty="0">
                <a:solidFill>
                  <a:srgbClr val="000000"/>
                </a:solidFill>
                <a:latin typeface="Times New Roman"/>
                <a:cs typeface="Times New Roman"/>
              </a:rPr>
              <a:t> </a:t>
            </a:r>
            <a:r>
              <a:rPr sz="2600" dirty="0">
                <a:solidFill>
                  <a:srgbClr val="000000"/>
                </a:solidFill>
                <a:latin typeface="QOUNOW+ArialMT"/>
                <a:cs typeface="QOUNOW+ArialMT"/>
              </a:rPr>
              <a:t>thải,</a:t>
            </a:r>
            <a:r>
              <a:rPr sz="2600" spc="496" dirty="0">
                <a:solidFill>
                  <a:srgbClr val="000000"/>
                </a:solidFill>
                <a:latin typeface="Times New Roman"/>
                <a:cs typeface="Times New Roman"/>
              </a:rPr>
              <a:t> </a:t>
            </a:r>
            <a:r>
              <a:rPr sz="2600" dirty="0">
                <a:solidFill>
                  <a:srgbClr val="000000"/>
                </a:solidFill>
                <a:latin typeface="QOUNOW+ArialMT"/>
                <a:cs typeface="QOUNOW+ArialMT"/>
              </a:rPr>
              <a:t>khí</a:t>
            </a:r>
            <a:r>
              <a:rPr sz="2600" spc="498" dirty="0">
                <a:solidFill>
                  <a:srgbClr val="000000"/>
                </a:solidFill>
                <a:latin typeface="Times New Roman"/>
                <a:cs typeface="Times New Roman"/>
              </a:rPr>
              <a:t> </a:t>
            </a:r>
            <a:r>
              <a:rPr sz="2600" dirty="0">
                <a:solidFill>
                  <a:srgbClr val="000000"/>
                </a:solidFill>
                <a:latin typeface="QOUNOW+ArialMT"/>
                <a:cs typeface="QOUNOW+ArialMT"/>
              </a:rPr>
              <a:t>thải,</a:t>
            </a:r>
            <a:r>
              <a:rPr sz="2600" spc="496" dirty="0">
                <a:solidFill>
                  <a:srgbClr val="000000"/>
                </a:solidFill>
                <a:latin typeface="Times New Roman"/>
                <a:cs typeface="Times New Roman"/>
              </a:rPr>
              <a:t> </a:t>
            </a:r>
            <a:r>
              <a:rPr sz="2600" dirty="0">
                <a:solidFill>
                  <a:srgbClr val="000000"/>
                </a:solidFill>
                <a:latin typeface="QOUNOW+ArialMT"/>
                <a:cs typeface="QOUNOW+ArialMT"/>
              </a:rPr>
              <a:t>bụi,</a:t>
            </a:r>
            <a:r>
              <a:rPr sz="2600" spc="496" dirty="0">
                <a:solidFill>
                  <a:srgbClr val="000000"/>
                </a:solidFill>
                <a:latin typeface="Times New Roman"/>
                <a:cs typeface="Times New Roman"/>
              </a:rPr>
              <a:t> </a:t>
            </a:r>
            <a:r>
              <a:rPr sz="2600" dirty="0">
                <a:solidFill>
                  <a:srgbClr val="000000"/>
                </a:solidFill>
                <a:latin typeface="QOUNOW+ArialMT"/>
                <a:cs typeface="QOUNOW+ArialMT"/>
              </a:rPr>
              <a:t>tiếng</a:t>
            </a:r>
            <a:r>
              <a:rPr sz="2600" spc="496" dirty="0">
                <a:solidFill>
                  <a:srgbClr val="000000"/>
                </a:solidFill>
                <a:latin typeface="Times New Roman"/>
                <a:cs typeface="Times New Roman"/>
              </a:rPr>
              <a:t> </a:t>
            </a:r>
            <a:r>
              <a:rPr sz="2600" dirty="0">
                <a:solidFill>
                  <a:srgbClr val="000000"/>
                </a:solidFill>
                <a:latin typeface="QOUNOW+ArialMT"/>
                <a:cs typeface="QOUNOW+ArialMT"/>
              </a:rPr>
              <a:t>ồn,</a:t>
            </a:r>
            <a:r>
              <a:rPr sz="2600" spc="492" dirty="0">
                <a:solidFill>
                  <a:srgbClr val="000000"/>
                </a:solidFill>
                <a:latin typeface="Times New Roman"/>
                <a:cs typeface="Times New Roman"/>
              </a:rPr>
              <a:t> </a:t>
            </a:r>
            <a:r>
              <a:rPr sz="2600" dirty="0">
                <a:solidFill>
                  <a:srgbClr val="000000"/>
                </a:solidFill>
                <a:latin typeface="QOUNOW+ArialMT"/>
                <a:cs typeface="QOUNOW+ArialMT"/>
              </a:rPr>
              <a:t>chất</a:t>
            </a:r>
            <a:r>
              <a:rPr sz="2600" spc="498" dirty="0">
                <a:solidFill>
                  <a:srgbClr val="000000"/>
                </a:solidFill>
                <a:latin typeface="Times New Roman"/>
                <a:cs typeface="Times New Roman"/>
              </a:rPr>
              <a:t> </a:t>
            </a:r>
            <a:r>
              <a:rPr sz="2600" dirty="0">
                <a:solidFill>
                  <a:srgbClr val="000000"/>
                </a:solidFill>
                <a:latin typeface="QOUNOW+ArialMT"/>
                <a:cs typeface="QOUNOW+ArialMT"/>
              </a:rPr>
              <a:t>thải</a:t>
            </a:r>
          </a:p>
          <a:p>
            <a:pPr marL="0" marR="0" algn="just">
              <a:lnSpc>
                <a:spcPts val="2904"/>
              </a:lnSpc>
              <a:spcBef>
                <a:spcPts val="191"/>
              </a:spcBef>
              <a:spcAft>
                <a:spcPts val="0"/>
              </a:spcAft>
            </a:pPr>
            <a:r>
              <a:rPr sz="2600" dirty="0">
                <a:solidFill>
                  <a:srgbClr val="000000"/>
                </a:solidFill>
                <a:latin typeface="QOUNOW+ArialMT"/>
                <a:cs typeface="QOUNOW+ArialMT"/>
              </a:rPr>
              <a:t>rắn,</a:t>
            </a:r>
            <a:r>
              <a:rPr sz="2600" spc="94" dirty="0">
                <a:solidFill>
                  <a:srgbClr val="000000"/>
                </a:solidFill>
                <a:latin typeface="Times New Roman"/>
                <a:cs typeface="Times New Roman"/>
              </a:rPr>
              <a:t> </a:t>
            </a:r>
            <a:r>
              <a:rPr sz="2600" dirty="0">
                <a:solidFill>
                  <a:srgbClr val="000000"/>
                </a:solidFill>
                <a:latin typeface="QOUNOW+ArialMT"/>
                <a:cs typeface="QOUNOW+ArialMT"/>
              </a:rPr>
              <a:t>CTNH</a:t>
            </a:r>
            <a:r>
              <a:rPr sz="2600" spc="93" dirty="0">
                <a:solidFill>
                  <a:srgbClr val="000000"/>
                </a:solidFill>
                <a:latin typeface="Times New Roman"/>
                <a:cs typeface="Times New Roman"/>
              </a:rPr>
              <a:t> </a:t>
            </a:r>
            <a:r>
              <a:rPr sz="2600" dirty="0">
                <a:solidFill>
                  <a:srgbClr val="000000"/>
                </a:solidFill>
                <a:latin typeface="QOUNOW+ArialMT"/>
                <a:cs typeface="QOUNOW+ArialMT"/>
              </a:rPr>
              <a:t>do</a:t>
            </a:r>
            <a:r>
              <a:rPr sz="2600" spc="93" dirty="0">
                <a:solidFill>
                  <a:srgbClr val="000000"/>
                </a:solidFill>
                <a:latin typeface="Times New Roman"/>
                <a:cs typeface="Times New Roman"/>
              </a:rPr>
              <a:t> </a:t>
            </a:r>
            <a:r>
              <a:rPr sz="2600" dirty="0">
                <a:solidFill>
                  <a:srgbClr val="000000"/>
                </a:solidFill>
                <a:latin typeface="QOUNOW+ArialMT"/>
                <a:cs typeface="QOUNOW+ArialMT"/>
              </a:rPr>
              <a:t>dự</a:t>
            </a:r>
            <a:r>
              <a:rPr sz="2600" spc="86" dirty="0">
                <a:solidFill>
                  <a:srgbClr val="000000"/>
                </a:solidFill>
                <a:latin typeface="Times New Roman"/>
                <a:cs typeface="Times New Roman"/>
              </a:rPr>
              <a:t> </a:t>
            </a:r>
            <a:r>
              <a:rPr sz="2600" dirty="0">
                <a:solidFill>
                  <a:srgbClr val="000000"/>
                </a:solidFill>
                <a:latin typeface="QOUNOW+ArialMT"/>
                <a:cs typeface="QOUNOW+ArialMT"/>
              </a:rPr>
              <a:t>án</a:t>
            </a:r>
            <a:r>
              <a:rPr sz="2600" spc="93" dirty="0">
                <a:solidFill>
                  <a:srgbClr val="000000"/>
                </a:solidFill>
                <a:latin typeface="Times New Roman"/>
                <a:cs typeface="Times New Roman"/>
              </a:rPr>
              <a:t> </a:t>
            </a:r>
            <a:r>
              <a:rPr sz="2600" dirty="0">
                <a:solidFill>
                  <a:srgbClr val="000000"/>
                </a:solidFill>
                <a:latin typeface="QOUNOW+ArialMT"/>
                <a:cs typeface="QOUNOW+ArialMT"/>
              </a:rPr>
              <a:t>gây</a:t>
            </a:r>
            <a:r>
              <a:rPr sz="2600" spc="89" dirty="0">
                <a:solidFill>
                  <a:srgbClr val="000000"/>
                </a:solidFill>
                <a:latin typeface="Times New Roman"/>
                <a:cs typeface="Times New Roman"/>
              </a:rPr>
              <a:t> </a:t>
            </a:r>
            <a:r>
              <a:rPr sz="2600" dirty="0">
                <a:solidFill>
                  <a:srgbClr val="000000"/>
                </a:solidFill>
                <a:latin typeface="QOUNOW+ArialMT"/>
                <a:cs typeface="QOUNOW+ArialMT"/>
              </a:rPr>
              <a:t>ra;</a:t>
            </a:r>
            <a:r>
              <a:rPr sz="2600" spc="96" dirty="0">
                <a:solidFill>
                  <a:srgbClr val="000000"/>
                </a:solidFill>
                <a:latin typeface="Times New Roman"/>
                <a:cs typeface="Times New Roman"/>
              </a:rPr>
              <a:t> </a:t>
            </a:r>
            <a:r>
              <a:rPr sz="2600" dirty="0">
                <a:solidFill>
                  <a:srgbClr val="000000"/>
                </a:solidFill>
                <a:latin typeface="QOUNOW+ArialMT"/>
                <a:cs typeface="QOUNOW+ArialMT"/>
              </a:rPr>
              <a:t>cộng</a:t>
            </a:r>
            <a:r>
              <a:rPr sz="2600" spc="100" dirty="0">
                <a:solidFill>
                  <a:srgbClr val="000000"/>
                </a:solidFill>
                <a:latin typeface="Times New Roman"/>
                <a:cs typeface="Times New Roman"/>
              </a:rPr>
              <a:t> </a:t>
            </a:r>
            <a:r>
              <a:rPr sz="2600" dirty="0">
                <a:solidFill>
                  <a:srgbClr val="000000"/>
                </a:solidFill>
                <a:latin typeface="QOUNOW+ArialMT"/>
                <a:cs typeface="QOUNOW+ArialMT"/>
              </a:rPr>
              <a:t>đồng</a:t>
            </a:r>
            <a:r>
              <a:rPr sz="2600" spc="93" dirty="0">
                <a:solidFill>
                  <a:srgbClr val="000000"/>
                </a:solidFill>
                <a:latin typeface="Times New Roman"/>
                <a:cs typeface="Times New Roman"/>
              </a:rPr>
              <a:t> </a:t>
            </a:r>
            <a:r>
              <a:rPr sz="2600" dirty="0">
                <a:solidFill>
                  <a:srgbClr val="000000"/>
                </a:solidFill>
                <a:latin typeface="QOUNOW+ArialMT"/>
                <a:cs typeface="QOUNOW+ArialMT"/>
              </a:rPr>
              <a:t>dân</a:t>
            </a:r>
            <a:r>
              <a:rPr sz="2600" spc="93" dirty="0">
                <a:solidFill>
                  <a:srgbClr val="000000"/>
                </a:solidFill>
                <a:latin typeface="Times New Roman"/>
                <a:cs typeface="Times New Roman"/>
              </a:rPr>
              <a:t> </a:t>
            </a:r>
            <a:r>
              <a:rPr sz="2600" dirty="0">
                <a:solidFill>
                  <a:srgbClr val="000000"/>
                </a:solidFill>
                <a:latin typeface="QOUNOW+ArialMT"/>
                <a:cs typeface="QOUNOW+ArialMT"/>
              </a:rPr>
              <a:t>cư,</a:t>
            </a:r>
            <a:r>
              <a:rPr sz="2600" spc="95" dirty="0">
                <a:solidFill>
                  <a:srgbClr val="000000"/>
                </a:solidFill>
                <a:latin typeface="Times New Roman"/>
                <a:cs typeface="Times New Roman"/>
              </a:rPr>
              <a:t> </a:t>
            </a:r>
            <a:r>
              <a:rPr sz="2600" dirty="0">
                <a:solidFill>
                  <a:srgbClr val="000000"/>
                </a:solidFill>
                <a:latin typeface="QOUNOW+ArialMT"/>
                <a:cs typeface="QOUNOW+ArialMT"/>
              </a:rPr>
              <a:t>cá</a:t>
            </a:r>
            <a:r>
              <a:rPr sz="2600" spc="98" dirty="0">
                <a:solidFill>
                  <a:srgbClr val="000000"/>
                </a:solidFill>
                <a:latin typeface="Times New Roman"/>
                <a:cs typeface="Times New Roman"/>
              </a:rPr>
              <a:t> </a:t>
            </a:r>
            <a:r>
              <a:rPr sz="2600" dirty="0">
                <a:solidFill>
                  <a:srgbClr val="000000"/>
                </a:solidFill>
                <a:latin typeface="QOUNOW+ArialMT"/>
                <a:cs typeface="QOUNOW+ArialMT"/>
              </a:rPr>
              <a:t>nhân</a:t>
            </a:r>
            <a:r>
              <a:rPr sz="2600" spc="93" dirty="0">
                <a:solidFill>
                  <a:srgbClr val="000000"/>
                </a:solidFill>
                <a:latin typeface="Times New Roman"/>
                <a:cs typeface="Times New Roman"/>
              </a:rPr>
              <a:t> </a:t>
            </a:r>
            <a:r>
              <a:rPr sz="2600" dirty="0">
                <a:solidFill>
                  <a:srgbClr val="000000"/>
                </a:solidFill>
                <a:latin typeface="QOUNOW+ArialMT"/>
                <a:cs typeface="QOUNOW+ArialMT"/>
              </a:rPr>
              <a:t>bị</a:t>
            </a:r>
          </a:p>
          <a:p>
            <a:pPr marL="0" marR="0" algn="just">
              <a:lnSpc>
                <a:spcPts val="2904"/>
              </a:lnSpc>
              <a:spcBef>
                <a:spcPts val="311"/>
              </a:spcBef>
              <a:spcAft>
                <a:spcPts val="0"/>
              </a:spcAft>
            </a:pPr>
            <a:r>
              <a:rPr sz="2600" dirty="0">
                <a:solidFill>
                  <a:srgbClr val="000000"/>
                </a:solidFill>
                <a:latin typeface="QOUNOW+ArialMT"/>
                <a:cs typeface="QOUNOW+ArialMT"/>
              </a:rPr>
              <a:t>ảnh</a:t>
            </a:r>
            <a:r>
              <a:rPr sz="2600" spc="262" dirty="0">
                <a:solidFill>
                  <a:srgbClr val="000000"/>
                </a:solidFill>
                <a:latin typeface="Times New Roman"/>
                <a:cs typeface="Times New Roman"/>
              </a:rPr>
              <a:t> </a:t>
            </a:r>
            <a:r>
              <a:rPr sz="2600" dirty="0">
                <a:solidFill>
                  <a:srgbClr val="000000"/>
                </a:solidFill>
                <a:latin typeface="QOUNOW+ArialMT"/>
                <a:cs typeface="QOUNOW+ArialMT"/>
              </a:rPr>
              <a:t>hưởng</a:t>
            </a:r>
            <a:r>
              <a:rPr sz="2600" spc="266" dirty="0">
                <a:solidFill>
                  <a:srgbClr val="000000"/>
                </a:solidFill>
                <a:latin typeface="Times New Roman"/>
                <a:cs typeface="Times New Roman"/>
              </a:rPr>
              <a:t> </a:t>
            </a:r>
            <a:r>
              <a:rPr sz="2600" dirty="0">
                <a:solidFill>
                  <a:srgbClr val="000000"/>
                </a:solidFill>
                <a:latin typeface="QOUNOW+ArialMT"/>
                <a:cs typeface="QOUNOW+ArialMT"/>
              </a:rPr>
              <a:t>do</a:t>
            </a:r>
            <a:r>
              <a:rPr sz="2600" spc="262" dirty="0">
                <a:solidFill>
                  <a:srgbClr val="000000"/>
                </a:solidFill>
                <a:latin typeface="Times New Roman"/>
                <a:cs typeface="Times New Roman"/>
              </a:rPr>
              <a:t> </a:t>
            </a:r>
            <a:r>
              <a:rPr sz="2600" dirty="0">
                <a:solidFill>
                  <a:srgbClr val="000000"/>
                </a:solidFill>
                <a:latin typeface="QOUNOW+ArialMT"/>
                <a:cs typeface="QOUNOW+ArialMT"/>
              </a:rPr>
              <a:t>các</a:t>
            </a:r>
            <a:r>
              <a:rPr sz="2600" spc="263" dirty="0">
                <a:solidFill>
                  <a:srgbClr val="000000"/>
                </a:solidFill>
                <a:latin typeface="Times New Roman"/>
                <a:cs typeface="Times New Roman"/>
              </a:rPr>
              <a:t> </a:t>
            </a:r>
            <a:r>
              <a:rPr sz="2600" dirty="0">
                <a:solidFill>
                  <a:srgbClr val="000000"/>
                </a:solidFill>
                <a:latin typeface="QOUNOW+ArialMT"/>
                <a:cs typeface="QOUNOW+ArialMT"/>
              </a:rPr>
              <a:t>hiện</a:t>
            </a:r>
            <a:r>
              <a:rPr sz="2600" spc="266" dirty="0">
                <a:solidFill>
                  <a:srgbClr val="000000"/>
                </a:solidFill>
                <a:latin typeface="Times New Roman"/>
                <a:cs typeface="Times New Roman"/>
              </a:rPr>
              <a:t> </a:t>
            </a:r>
            <a:r>
              <a:rPr sz="2600" dirty="0">
                <a:solidFill>
                  <a:srgbClr val="000000"/>
                </a:solidFill>
                <a:latin typeface="QOUNOW+ArialMT"/>
                <a:cs typeface="QOUNOW+ArialMT"/>
              </a:rPr>
              <a:t>tượng</a:t>
            </a:r>
            <a:r>
              <a:rPr sz="2600" spc="268" dirty="0">
                <a:solidFill>
                  <a:srgbClr val="000000"/>
                </a:solidFill>
                <a:latin typeface="Times New Roman"/>
                <a:cs typeface="Times New Roman"/>
              </a:rPr>
              <a:t> </a:t>
            </a:r>
            <a:r>
              <a:rPr sz="2600" dirty="0">
                <a:solidFill>
                  <a:srgbClr val="000000"/>
                </a:solidFill>
                <a:latin typeface="QOUNOW+ArialMT"/>
                <a:cs typeface="QOUNOW+ArialMT"/>
              </a:rPr>
              <a:t>sụt</a:t>
            </a:r>
            <a:r>
              <a:rPr sz="2600" spc="266" dirty="0">
                <a:solidFill>
                  <a:srgbClr val="000000"/>
                </a:solidFill>
                <a:latin typeface="Times New Roman"/>
                <a:cs typeface="Times New Roman"/>
              </a:rPr>
              <a:t> </a:t>
            </a:r>
            <a:r>
              <a:rPr sz="2600" dirty="0">
                <a:solidFill>
                  <a:srgbClr val="000000"/>
                </a:solidFill>
                <a:latin typeface="QOUNOW+ArialMT"/>
                <a:cs typeface="QOUNOW+ArialMT"/>
              </a:rPr>
              <a:t>lún,</a:t>
            </a:r>
            <a:r>
              <a:rPr sz="2600" spc="260" dirty="0">
                <a:solidFill>
                  <a:srgbClr val="000000"/>
                </a:solidFill>
                <a:latin typeface="Times New Roman"/>
                <a:cs typeface="Times New Roman"/>
              </a:rPr>
              <a:t> </a:t>
            </a:r>
            <a:r>
              <a:rPr sz="2600" dirty="0">
                <a:solidFill>
                  <a:srgbClr val="000000"/>
                </a:solidFill>
                <a:latin typeface="QOUNOW+ArialMT"/>
                <a:cs typeface="QOUNOW+ArialMT"/>
              </a:rPr>
              <a:t>sạt</a:t>
            </a:r>
            <a:r>
              <a:rPr sz="2600" spc="266" dirty="0">
                <a:solidFill>
                  <a:srgbClr val="000000"/>
                </a:solidFill>
                <a:latin typeface="Times New Roman"/>
                <a:cs typeface="Times New Roman"/>
              </a:rPr>
              <a:t> </a:t>
            </a:r>
            <a:r>
              <a:rPr sz="2600" dirty="0">
                <a:solidFill>
                  <a:srgbClr val="000000"/>
                </a:solidFill>
                <a:latin typeface="QOUNOW+ArialMT"/>
                <a:cs typeface="QOUNOW+ArialMT"/>
              </a:rPr>
              <a:t>lở,</a:t>
            </a:r>
            <a:r>
              <a:rPr sz="2600" spc="267" dirty="0">
                <a:solidFill>
                  <a:srgbClr val="000000"/>
                </a:solidFill>
                <a:latin typeface="Times New Roman"/>
                <a:cs typeface="Times New Roman"/>
              </a:rPr>
              <a:t> </a:t>
            </a:r>
            <a:r>
              <a:rPr sz="2600" dirty="0">
                <a:solidFill>
                  <a:srgbClr val="000000"/>
                </a:solidFill>
                <a:latin typeface="QOUNOW+ArialMT"/>
                <a:cs typeface="QOUNOW+ArialMT"/>
              </a:rPr>
              <a:t>bồi</a:t>
            </a:r>
            <a:r>
              <a:rPr sz="2600" spc="256" dirty="0">
                <a:solidFill>
                  <a:srgbClr val="000000"/>
                </a:solidFill>
                <a:latin typeface="Times New Roman"/>
                <a:cs typeface="Times New Roman"/>
              </a:rPr>
              <a:t> </a:t>
            </a:r>
            <a:r>
              <a:rPr sz="2600" dirty="0">
                <a:solidFill>
                  <a:srgbClr val="000000"/>
                </a:solidFill>
                <a:latin typeface="QOUNOW+ArialMT"/>
                <a:cs typeface="QOUNOW+ArialMT"/>
              </a:rPr>
              <a:t>lắng</a:t>
            </a:r>
            <a:r>
              <a:rPr sz="2600" spc="261" dirty="0">
                <a:solidFill>
                  <a:srgbClr val="000000"/>
                </a:solidFill>
                <a:latin typeface="Times New Roman"/>
                <a:cs typeface="Times New Roman"/>
              </a:rPr>
              <a:t> </a:t>
            </a:r>
            <a:r>
              <a:rPr sz="2600" dirty="0">
                <a:solidFill>
                  <a:srgbClr val="000000"/>
                </a:solidFill>
                <a:latin typeface="QOUNOW+ArialMT"/>
                <a:cs typeface="QOUNOW+ArialMT"/>
              </a:rPr>
              <a:t>bờ</a:t>
            </a:r>
          </a:p>
          <a:p>
            <a:pPr marL="0" marR="0" algn="just">
              <a:lnSpc>
                <a:spcPts val="2904"/>
              </a:lnSpc>
              <a:spcBef>
                <a:spcPts val="191"/>
              </a:spcBef>
              <a:spcAft>
                <a:spcPts val="0"/>
              </a:spcAft>
            </a:pPr>
            <a:r>
              <a:rPr sz="2600" dirty="0">
                <a:solidFill>
                  <a:srgbClr val="000000"/>
                </a:solidFill>
                <a:latin typeface="QOUNOW+ArialMT"/>
                <a:cs typeface="QOUNOW+ArialMT"/>
              </a:rPr>
              <a:t>sông,</a:t>
            </a:r>
            <a:r>
              <a:rPr sz="2600" spc="515" dirty="0">
                <a:solidFill>
                  <a:srgbClr val="000000"/>
                </a:solidFill>
                <a:latin typeface="Times New Roman"/>
                <a:cs typeface="Times New Roman"/>
              </a:rPr>
              <a:t> </a:t>
            </a:r>
            <a:r>
              <a:rPr sz="2600" dirty="0">
                <a:solidFill>
                  <a:srgbClr val="000000"/>
                </a:solidFill>
                <a:latin typeface="QOUNOW+ArialMT"/>
                <a:cs typeface="QOUNOW+ArialMT"/>
              </a:rPr>
              <a:t>bờ</a:t>
            </a:r>
            <a:r>
              <a:rPr sz="2600" spc="500" dirty="0">
                <a:solidFill>
                  <a:srgbClr val="000000"/>
                </a:solidFill>
                <a:latin typeface="Times New Roman"/>
                <a:cs typeface="Times New Roman"/>
              </a:rPr>
              <a:t> </a:t>
            </a:r>
            <a:r>
              <a:rPr sz="2600" dirty="0">
                <a:solidFill>
                  <a:srgbClr val="000000"/>
                </a:solidFill>
                <a:latin typeface="QOUNOW+ArialMT"/>
                <a:cs typeface="QOUNOW+ArialMT"/>
              </a:rPr>
              <a:t>biển</a:t>
            </a:r>
            <a:r>
              <a:rPr sz="2600" spc="513" dirty="0">
                <a:solidFill>
                  <a:srgbClr val="000000"/>
                </a:solidFill>
                <a:latin typeface="Times New Roman"/>
                <a:cs typeface="Times New Roman"/>
              </a:rPr>
              <a:t> </a:t>
            </a:r>
            <a:r>
              <a:rPr sz="2600" dirty="0">
                <a:solidFill>
                  <a:srgbClr val="000000"/>
                </a:solidFill>
                <a:latin typeface="QOUNOW+ArialMT"/>
                <a:cs typeface="QOUNOW+ArialMT"/>
              </a:rPr>
              <a:t>gây</a:t>
            </a:r>
            <a:r>
              <a:rPr sz="2600" spc="505" dirty="0">
                <a:solidFill>
                  <a:srgbClr val="000000"/>
                </a:solidFill>
                <a:latin typeface="Times New Roman"/>
                <a:cs typeface="Times New Roman"/>
              </a:rPr>
              <a:t> </a:t>
            </a:r>
            <a:r>
              <a:rPr sz="2600" dirty="0">
                <a:solidFill>
                  <a:srgbClr val="000000"/>
                </a:solidFill>
                <a:latin typeface="QOUNOW+ArialMT"/>
                <a:cs typeface="QOUNOW+ArialMT"/>
              </a:rPr>
              <a:t>ra</a:t>
            </a:r>
            <a:r>
              <a:rPr sz="2600" spc="517" dirty="0">
                <a:solidFill>
                  <a:srgbClr val="000000"/>
                </a:solidFill>
                <a:latin typeface="Times New Roman"/>
                <a:cs typeface="Times New Roman"/>
              </a:rPr>
              <a:t> </a:t>
            </a:r>
            <a:r>
              <a:rPr sz="2600" dirty="0">
                <a:solidFill>
                  <a:srgbClr val="000000"/>
                </a:solidFill>
                <a:latin typeface="QOUNOW+ArialMT"/>
                <a:cs typeface="QOUNOW+ArialMT"/>
              </a:rPr>
              <a:t>bởi</a:t>
            </a:r>
            <a:r>
              <a:rPr sz="2600" spc="508" dirty="0">
                <a:solidFill>
                  <a:srgbClr val="000000"/>
                </a:solidFill>
                <a:latin typeface="Times New Roman"/>
                <a:cs typeface="Times New Roman"/>
              </a:rPr>
              <a:t> </a:t>
            </a:r>
            <a:r>
              <a:rPr sz="2600" dirty="0">
                <a:solidFill>
                  <a:srgbClr val="000000"/>
                </a:solidFill>
                <a:latin typeface="QOUNOW+ArialMT"/>
                <a:cs typeface="QOUNOW+ArialMT"/>
              </a:rPr>
              <a:t>dự</a:t>
            </a:r>
            <a:r>
              <a:rPr sz="2600" spc="502" dirty="0">
                <a:solidFill>
                  <a:srgbClr val="000000"/>
                </a:solidFill>
                <a:latin typeface="Times New Roman"/>
                <a:cs typeface="Times New Roman"/>
              </a:rPr>
              <a:t> </a:t>
            </a:r>
            <a:r>
              <a:rPr sz="2600" dirty="0">
                <a:solidFill>
                  <a:srgbClr val="000000"/>
                </a:solidFill>
                <a:latin typeface="QOUNOW+ArialMT"/>
                <a:cs typeface="QOUNOW+ArialMT"/>
              </a:rPr>
              <a:t>án;</a:t>
            </a:r>
            <a:r>
              <a:rPr sz="2600" spc="508" dirty="0">
                <a:solidFill>
                  <a:srgbClr val="000000"/>
                </a:solidFill>
                <a:latin typeface="Times New Roman"/>
                <a:cs typeface="Times New Roman"/>
              </a:rPr>
              <a:t> </a:t>
            </a:r>
            <a:r>
              <a:rPr sz="2600" dirty="0">
                <a:solidFill>
                  <a:srgbClr val="000000"/>
                </a:solidFill>
                <a:latin typeface="QOUNOW+ArialMT"/>
                <a:cs typeface="QOUNOW+ArialMT"/>
              </a:rPr>
              <a:t>cộng</a:t>
            </a:r>
            <a:r>
              <a:rPr sz="2600" spc="516" dirty="0">
                <a:solidFill>
                  <a:srgbClr val="000000"/>
                </a:solidFill>
                <a:latin typeface="Times New Roman"/>
                <a:cs typeface="Times New Roman"/>
              </a:rPr>
              <a:t> </a:t>
            </a:r>
            <a:r>
              <a:rPr sz="2600" dirty="0">
                <a:solidFill>
                  <a:srgbClr val="000000"/>
                </a:solidFill>
                <a:latin typeface="QOUNOW+ArialMT"/>
                <a:cs typeface="QOUNOW+ArialMT"/>
              </a:rPr>
              <a:t>đồng</a:t>
            </a:r>
            <a:r>
              <a:rPr sz="2600" spc="509" dirty="0">
                <a:solidFill>
                  <a:srgbClr val="000000"/>
                </a:solidFill>
                <a:latin typeface="Times New Roman"/>
                <a:cs typeface="Times New Roman"/>
              </a:rPr>
              <a:t> </a:t>
            </a:r>
            <a:r>
              <a:rPr sz="2600" dirty="0">
                <a:solidFill>
                  <a:srgbClr val="000000"/>
                </a:solidFill>
                <a:latin typeface="QOUNOW+ArialMT"/>
                <a:cs typeface="QOUNOW+ArialMT"/>
              </a:rPr>
              <a:t>dân</a:t>
            </a:r>
            <a:r>
              <a:rPr sz="2600" spc="509" dirty="0">
                <a:solidFill>
                  <a:srgbClr val="000000"/>
                </a:solidFill>
                <a:latin typeface="Times New Roman"/>
                <a:cs typeface="Times New Roman"/>
              </a:rPr>
              <a:t> </a:t>
            </a:r>
            <a:r>
              <a:rPr sz="2600" dirty="0">
                <a:solidFill>
                  <a:srgbClr val="000000"/>
                </a:solidFill>
                <a:latin typeface="QOUNOW+ArialMT"/>
                <a:cs typeface="QOUNOW+ArialMT"/>
              </a:rPr>
              <a:t>cư,</a:t>
            </a:r>
            <a:r>
              <a:rPr sz="2600" spc="511" dirty="0">
                <a:solidFill>
                  <a:srgbClr val="000000"/>
                </a:solidFill>
                <a:latin typeface="Times New Roman"/>
                <a:cs typeface="Times New Roman"/>
              </a:rPr>
              <a:t> </a:t>
            </a:r>
            <a:r>
              <a:rPr sz="2600" dirty="0">
                <a:solidFill>
                  <a:srgbClr val="000000"/>
                </a:solidFill>
                <a:latin typeface="QOUNOW+ArialMT"/>
                <a:cs typeface="QOUNOW+ArialMT"/>
              </a:rPr>
              <a:t>cá</a:t>
            </a:r>
          </a:p>
          <a:p>
            <a:pPr marL="0" marR="0" algn="just">
              <a:lnSpc>
                <a:spcPts val="2904"/>
              </a:lnSpc>
              <a:spcBef>
                <a:spcPts val="191"/>
              </a:spcBef>
              <a:spcAft>
                <a:spcPts val="0"/>
              </a:spcAft>
            </a:pPr>
            <a:r>
              <a:rPr sz="2600" dirty="0">
                <a:solidFill>
                  <a:srgbClr val="000000"/>
                </a:solidFill>
                <a:latin typeface="QOUNOW+ArialMT"/>
                <a:cs typeface="QOUNOW+ArialMT"/>
              </a:rPr>
              <a:t>nhân</a:t>
            </a:r>
            <a:r>
              <a:rPr sz="2600" spc="150" dirty="0">
                <a:solidFill>
                  <a:srgbClr val="000000"/>
                </a:solidFill>
                <a:latin typeface="Times New Roman"/>
                <a:cs typeface="Times New Roman"/>
              </a:rPr>
              <a:t> </a:t>
            </a:r>
            <a:r>
              <a:rPr sz="2600" dirty="0">
                <a:solidFill>
                  <a:srgbClr val="000000"/>
                </a:solidFill>
                <a:latin typeface="QOUNOW+ArialMT"/>
                <a:cs typeface="QOUNOW+ArialMT"/>
              </a:rPr>
              <a:t>bị</a:t>
            </a:r>
            <a:r>
              <a:rPr sz="2600" spc="143" dirty="0">
                <a:solidFill>
                  <a:srgbClr val="000000"/>
                </a:solidFill>
                <a:latin typeface="Times New Roman"/>
                <a:cs typeface="Times New Roman"/>
              </a:rPr>
              <a:t> </a:t>
            </a:r>
            <a:r>
              <a:rPr sz="2600" dirty="0">
                <a:solidFill>
                  <a:srgbClr val="000000"/>
                </a:solidFill>
                <a:latin typeface="QOUNOW+ArialMT"/>
                <a:cs typeface="QOUNOW+ArialMT"/>
              </a:rPr>
              <a:t>tác</a:t>
            </a:r>
            <a:r>
              <a:rPr sz="2600" spc="146" dirty="0">
                <a:solidFill>
                  <a:srgbClr val="000000"/>
                </a:solidFill>
                <a:latin typeface="Times New Roman"/>
                <a:cs typeface="Times New Roman"/>
              </a:rPr>
              <a:t> </a:t>
            </a:r>
            <a:r>
              <a:rPr sz="2600" dirty="0">
                <a:solidFill>
                  <a:srgbClr val="000000"/>
                </a:solidFill>
                <a:latin typeface="QOUNOW+ArialMT"/>
                <a:cs typeface="QOUNOW+ArialMT"/>
              </a:rPr>
              <a:t>động</a:t>
            </a:r>
            <a:r>
              <a:rPr sz="2600" spc="150" dirty="0">
                <a:solidFill>
                  <a:srgbClr val="000000"/>
                </a:solidFill>
                <a:latin typeface="Times New Roman"/>
                <a:cs typeface="Times New Roman"/>
              </a:rPr>
              <a:t> </a:t>
            </a:r>
            <a:r>
              <a:rPr sz="2600" dirty="0">
                <a:solidFill>
                  <a:srgbClr val="000000"/>
                </a:solidFill>
                <a:latin typeface="QOUNOW+ArialMT"/>
                <a:cs typeface="QOUNOW+ArialMT"/>
              </a:rPr>
              <a:t>khác,</a:t>
            </a:r>
            <a:r>
              <a:rPr sz="2600" spc="155" dirty="0">
                <a:solidFill>
                  <a:srgbClr val="000000"/>
                </a:solidFill>
                <a:latin typeface="Times New Roman"/>
                <a:cs typeface="Times New Roman"/>
              </a:rPr>
              <a:t> </a:t>
            </a:r>
            <a:r>
              <a:rPr sz="2600" dirty="0">
                <a:solidFill>
                  <a:srgbClr val="000000"/>
                </a:solidFill>
                <a:latin typeface="QOUNOW+ArialMT"/>
                <a:cs typeface="QOUNOW+ArialMT"/>
              </a:rPr>
              <a:t>được</a:t>
            </a:r>
            <a:r>
              <a:rPr sz="2600" spc="150" dirty="0">
                <a:solidFill>
                  <a:srgbClr val="000000"/>
                </a:solidFill>
                <a:latin typeface="Times New Roman"/>
                <a:cs typeface="Times New Roman"/>
              </a:rPr>
              <a:t> </a:t>
            </a:r>
            <a:r>
              <a:rPr sz="2600" dirty="0">
                <a:solidFill>
                  <a:srgbClr val="000000"/>
                </a:solidFill>
                <a:latin typeface="QOUNOW+ArialMT"/>
                <a:cs typeface="QOUNOW+ArialMT"/>
              </a:rPr>
              <a:t>xác</a:t>
            </a:r>
            <a:r>
              <a:rPr sz="2600" spc="151" dirty="0">
                <a:solidFill>
                  <a:srgbClr val="000000"/>
                </a:solidFill>
                <a:latin typeface="Times New Roman"/>
                <a:cs typeface="Times New Roman"/>
              </a:rPr>
              <a:t> </a:t>
            </a:r>
            <a:r>
              <a:rPr sz="2600" dirty="0">
                <a:solidFill>
                  <a:srgbClr val="000000"/>
                </a:solidFill>
                <a:latin typeface="QOUNOW+ArialMT"/>
                <a:cs typeface="QOUNOW+ArialMT"/>
              </a:rPr>
              <a:t>định</a:t>
            </a:r>
            <a:r>
              <a:rPr sz="2600" spc="154" dirty="0">
                <a:solidFill>
                  <a:srgbClr val="000000"/>
                </a:solidFill>
                <a:latin typeface="Times New Roman"/>
                <a:cs typeface="Times New Roman"/>
              </a:rPr>
              <a:t> </a:t>
            </a:r>
            <a:r>
              <a:rPr sz="2600" dirty="0">
                <a:solidFill>
                  <a:srgbClr val="000000"/>
                </a:solidFill>
                <a:latin typeface="QOUNOW+ArialMT"/>
                <a:cs typeface="QOUNOW+ArialMT"/>
              </a:rPr>
              <a:t>thông</a:t>
            </a:r>
            <a:r>
              <a:rPr sz="2600" spc="149" dirty="0">
                <a:solidFill>
                  <a:srgbClr val="000000"/>
                </a:solidFill>
                <a:latin typeface="Times New Roman"/>
                <a:cs typeface="Times New Roman"/>
              </a:rPr>
              <a:t> </a:t>
            </a:r>
            <a:r>
              <a:rPr sz="2600" dirty="0">
                <a:solidFill>
                  <a:srgbClr val="000000"/>
                </a:solidFill>
                <a:latin typeface="QOUNOW+ArialMT"/>
                <a:cs typeface="QOUNOW+ArialMT"/>
              </a:rPr>
              <a:t>qua</a:t>
            </a:r>
            <a:r>
              <a:rPr sz="2600" spc="150" dirty="0">
                <a:solidFill>
                  <a:srgbClr val="000000"/>
                </a:solidFill>
                <a:latin typeface="Times New Roman"/>
                <a:cs typeface="Times New Roman"/>
              </a:rPr>
              <a:t> </a:t>
            </a:r>
            <a:r>
              <a:rPr sz="2600" dirty="0">
                <a:solidFill>
                  <a:srgbClr val="000000"/>
                </a:solidFill>
                <a:latin typeface="QOUNOW+ArialMT"/>
                <a:cs typeface="QOUNOW+ArialMT"/>
              </a:rPr>
              <a:t>quá</a:t>
            </a:r>
            <a:r>
              <a:rPr sz="2600" spc="150" dirty="0">
                <a:solidFill>
                  <a:srgbClr val="000000"/>
                </a:solidFill>
                <a:latin typeface="Times New Roman"/>
                <a:cs typeface="Times New Roman"/>
              </a:rPr>
              <a:t> </a:t>
            </a:r>
            <a:r>
              <a:rPr sz="2600" dirty="0">
                <a:solidFill>
                  <a:srgbClr val="000000"/>
                </a:solidFill>
                <a:latin typeface="QOUNOW+ArialMT"/>
                <a:cs typeface="QOUNOW+ArialMT"/>
              </a:rPr>
              <a:t>trình</a:t>
            </a:r>
          </a:p>
          <a:p>
            <a:pPr marL="0" marR="0" algn="just">
              <a:lnSpc>
                <a:spcPts val="2904"/>
              </a:lnSpc>
              <a:spcBef>
                <a:spcPts val="191"/>
              </a:spcBef>
              <a:spcAft>
                <a:spcPts val="0"/>
              </a:spcAft>
            </a:pPr>
            <a:r>
              <a:rPr sz="2600" dirty="0">
                <a:solidFill>
                  <a:srgbClr val="000000"/>
                </a:solidFill>
                <a:latin typeface="QOUNOW+ArialMT"/>
                <a:cs typeface="QOUNOW+ArialMT"/>
              </a:rPr>
              <a:t>đánh</a:t>
            </a:r>
            <a:r>
              <a:rPr sz="2600" spc="75" dirty="0">
                <a:solidFill>
                  <a:srgbClr val="000000"/>
                </a:solidFill>
                <a:latin typeface="Times New Roman"/>
                <a:cs typeface="Times New Roman"/>
              </a:rPr>
              <a:t> </a:t>
            </a:r>
            <a:r>
              <a:rPr sz="2600" dirty="0">
                <a:solidFill>
                  <a:srgbClr val="000000"/>
                </a:solidFill>
                <a:latin typeface="QOUNOW+ArialMT"/>
                <a:cs typeface="QOUNOW+ArialMT"/>
              </a:rPr>
              <a:t>giá</a:t>
            </a:r>
            <a:r>
              <a:rPr sz="2600" spc="80" dirty="0">
                <a:solidFill>
                  <a:srgbClr val="000000"/>
                </a:solidFill>
                <a:latin typeface="Times New Roman"/>
                <a:cs typeface="Times New Roman"/>
              </a:rPr>
              <a:t> </a:t>
            </a:r>
            <a:r>
              <a:rPr sz="2600" dirty="0">
                <a:solidFill>
                  <a:srgbClr val="000000"/>
                </a:solidFill>
                <a:latin typeface="QOUNOW+ArialMT"/>
                <a:cs typeface="QOUNOW+ArialMT"/>
              </a:rPr>
              <a:t>tác</a:t>
            </a:r>
            <a:r>
              <a:rPr sz="2600" spc="71" dirty="0">
                <a:solidFill>
                  <a:srgbClr val="000000"/>
                </a:solidFill>
                <a:latin typeface="Times New Roman"/>
                <a:cs typeface="Times New Roman"/>
              </a:rPr>
              <a:t> </a:t>
            </a:r>
            <a:r>
              <a:rPr sz="2600" dirty="0">
                <a:solidFill>
                  <a:srgbClr val="000000"/>
                </a:solidFill>
                <a:latin typeface="QOUNOW+ArialMT"/>
                <a:cs typeface="QOUNOW+ArialMT"/>
              </a:rPr>
              <a:t>động</a:t>
            </a:r>
            <a:r>
              <a:rPr sz="2600" spc="75" dirty="0">
                <a:solidFill>
                  <a:srgbClr val="000000"/>
                </a:solidFill>
                <a:latin typeface="Times New Roman"/>
                <a:cs typeface="Times New Roman"/>
              </a:rPr>
              <a:t> </a:t>
            </a:r>
            <a:r>
              <a:rPr sz="2600" dirty="0">
                <a:solidFill>
                  <a:srgbClr val="000000"/>
                </a:solidFill>
                <a:latin typeface="QOUNOW+ArialMT"/>
                <a:cs typeface="QOUNOW+ArialMT"/>
              </a:rPr>
              <a:t>môi</a:t>
            </a:r>
            <a:r>
              <a:rPr sz="2600" spc="72" dirty="0">
                <a:solidFill>
                  <a:srgbClr val="000000"/>
                </a:solidFill>
                <a:latin typeface="Times New Roman"/>
                <a:cs typeface="Times New Roman"/>
              </a:rPr>
              <a:t> </a:t>
            </a:r>
            <a:r>
              <a:rPr sz="2600" dirty="0">
                <a:solidFill>
                  <a:srgbClr val="000000"/>
                </a:solidFill>
                <a:latin typeface="QOUNOW+ArialMT"/>
                <a:cs typeface="QOUNOW+ArialMT"/>
              </a:rPr>
              <a:t>trường.</a:t>
            </a:r>
          </a:p>
        </p:txBody>
      </p:sp>
      <p:pic>
        <p:nvPicPr>
          <p:cNvPr id="8" name="Picture 2" descr="C:\Documents and Settings\nguyen vu son\Desktop\bo TNM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7858" cy="1282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1005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148874"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899592" y="397959"/>
            <a:ext cx="7992888" cy="461665"/>
          </a:xfrm>
          <a:prstGeom prst="rect">
            <a:avLst/>
          </a:prstGeom>
        </p:spPr>
        <p:txBody>
          <a:bodyPr vert="horz" wrap="square" lIns="0" tIns="0" rIns="0" bIns="0" rtlCol="0">
            <a:spAutoFit/>
          </a:bodyPr>
          <a:lstStyle/>
          <a:p>
            <a:pPr marL="0" marR="0" algn="ctr">
              <a:lnSpc>
                <a:spcPts val="3574"/>
              </a:lnSpc>
              <a:spcBef>
                <a:spcPts val="0"/>
              </a:spcBef>
              <a:spcAft>
                <a:spcPts val="0"/>
              </a:spcAft>
            </a:pPr>
            <a:r>
              <a:rPr sz="3200" b="1" dirty="0" err="1">
                <a:solidFill>
                  <a:srgbClr val="FF0000"/>
                </a:solidFill>
                <a:latin typeface="Times New Roman" pitchFamily="18" charset="0"/>
                <a:cs typeface="Times New Roman" pitchFamily="18" charset="0"/>
              </a:rPr>
              <a:t>Tham</a:t>
            </a:r>
            <a:r>
              <a:rPr sz="3200" b="1" spc="97" dirty="0">
                <a:solidFill>
                  <a:srgbClr val="FF0000"/>
                </a:solidFill>
                <a:latin typeface="Times New Roman" pitchFamily="18" charset="0"/>
                <a:cs typeface="Times New Roman" pitchFamily="18" charset="0"/>
              </a:rPr>
              <a:t> </a:t>
            </a:r>
            <a:r>
              <a:rPr sz="3200" b="1" dirty="0" err="1">
                <a:solidFill>
                  <a:srgbClr val="FF0000"/>
                </a:solidFill>
                <a:latin typeface="Times New Roman" pitchFamily="18" charset="0"/>
                <a:cs typeface="Times New Roman" pitchFamily="18" charset="0"/>
              </a:rPr>
              <a:t>vấn</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trong</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quá</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trình</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thực</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hiện</a:t>
            </a:r>
            <a:r>
              <a:rPr lang="en-US" sz="3200" b="1" dirty="0">
                <a:solidFill>
                  <a:srgbClr val="FF0000"/>
                </a:solidFill>
                <a:latin typeface="Times New Roman" pitchFamily="18" charset="0"/>
                <a:cs typeface="Times New Roman" pitchFamily="18" charset="0"/>
              </a:rPr>
              <a:t> ĐTM</a:t>
            </a:r>
            <a:endParaRPr sz="3200" b="1" dirty="0">
              <a:solidFill>
                <a:srgbClr val="FF0000"/>
              </a:solidFill>
              <a:latin typeface="Times New Roman" pitchFamily="18" charset="0"/>
              <a:cs typeface="Times New Roman" pitchFamily="18" charset="0"/>
            </a:endParaRPr>
          </a:p>
        </p:txBody>
      </p:sp>
      <p:sp>
        <p:nvSpPr>
          <p:cNvPr id="4" name="object 4"/>
          <p:cNvSpPr txBox="1"/>
          <p:nvPr/>
        </p:nvSpPr>
        <p:spPr>
          <a:xfrm>
            <a:off x="1691680" y="836712"/>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err="1">
                <a:solidFill>
                  <a:srgbClr val="0000FF"/>
                </a:solidFill>
                <a:latin typeface="RVIADN+ArialMT"/>
                <a:cs typeface="RVIADN+ArialMT"/>
              </a:rPr>
              <a:t>Điểm</a:t>
            </a:r>
            <a:r>
              <a:rPr lang="en-US" sz="2800" b="1" dirty="0">
                <a:solidFill>
                  <a:srgbClr val="0000FF"/>
                </a:solidFill>
                <a:latin typeface="RVIADN+ArialMT"/>
                <a:cs typeface="RVIADN+ArialMT"/>
              </a:rPr>
              <a:t> </a:t>
            </a:r>
            <a:r>
              <a:rPr lang="en-US" sz="2800" b="1" dirty="0" err="1">
                <a:solidFill>
                  <a:srgbClr val="0000FF"/>
                </a:solidFill>
                <a:latin typeface="RVIADN+ArialMT"/>
                <a:cs typeface="RVIADN+ArialMT"/>
              </a:rPr>
              <a:t>mới</a:t>
            </a:r>
            <a:r>
              <a:rPr lang="en-US" sz="2800" b="1" dirty="0">
                <a:solidFill>
                  <a:srgbClr val="0000FF"/>
                </a:solidFill>
                <a:latin typeface="RVIADN+ArialMT"/>
                <a:cs typeface="RVIADN+ArialMT"/>
              </a:rPr>
              <a:t> </a:t>
            </a:r>
            <a:r>
              <a:rPr lang="en-US" sz="2800" b="1" dirty="0" err="1">
                <a:solidFill>
                  <a:srgbClr val="0000FF"/>
                </a:solidFill>
                <a:latin typeface="RVIADN+ArialMT"/>
                <a:cs typeface="RVIADN+ArialMT"/>
              </a:rPr>
              <a:t>của</a:t>
            </a:r>
            <a:r>
              <a:rPr lang="en-US" sz="2800" b="1" dirty="0">
                <a:solidFill>
                  <a:srgbClr val="0000FF"/>
                </a:solidFill>
                <a:latin typeface="RVIADN+ArialMT"/>
                <a:cs typeface="RVIADN+ArialMT"/>
              </a:rPr>
              <a:t> </a:t>
            </a:r>
            <a:r>
              <a:rPr lang="en-US" sz="2800" b="1" dirty="0" err="1">
                <a:solidFill>
                  <a:srgbClr val="0000FF"/>
                </a:solidFill>
                <a:latin typeface="RVIADN+ArialMT"/>
                <a:cs typeface="RVIADN+ArialMT"/>
              </a:rPr>
              <a:t>h</a:t>
            </a:r>
            <a:r>
              <a:rPr sz="2800" b="1" dirty="0" err="1">
                <a:solidFill>
                  <a:srgbClr val="0000FF"/>
                </a:solidFill>
                <a:latin typeface="RVIADN+ArialMT"/>
                <a:cs typeface="RVIADN+ArialMT"/>
              </a:rPr>
              <a:t>ình</a:t>
            </a:r>
            <a:r>
              <a:rPr sz="2800" b="1" dirty="0">
                <a:solidFill>
                  <a:srgbClr val="0000FF"/>
                </a:solidFill>
                <a:latin typeface="RVIADN+ArialMT"/>
                <a:cs typeface="RVIADN+ArialMT"/>
              </a:rPr>
              <a:t> thức </a:t>
            </a:r>
            <a:r>
              <a:rPr sz="2800" b="1" dirty="0" err="1">
                <a:solidFill>
                  <a:srgbClr val="0000FF"/>
                </a:solidFill>
                <a:latin typeface="RVIADN+ArialMT"/>
                <a:cs typeface="RVIADN+ArialMT"/>
              </a:rPr>
              <a:t>tham</a:t>
            </a:r>
            <a:r>
              <a:rPr sz="2800" b="1" dirty="0">
                <a:solidFill>
                  <a:srgbClr val="0000FF"/>
                </a:solidFill>
                <a:latin typeface="RVIADN+ArialMT"/>
                <a:cs typeface="RVIADN+ArialMT"/>
              </a:rPr>
              <a:t> </a:t>
            </a:r>
            <a:r>
              <a:rPr sz="2800" b="1" dirty="0" err="1">
                <a:solidFill>
                  <a:srgbClr val="0000FF"/>
                </a:solidFill>
                <a:latin typeface="RVIADN+ArialMT"/>
                <a:cs typeface="RVIADN+ArialMT"/>
              </a:rPr>
              <a:t>vấn</a:t>
            </a:r>
            <a:endParaRPr sz="2800" b="1" dirty="0">
              <a:solidFill>
                <a:srgbClr val="0000FF"/>
              </a:solidFill>
              <a:latin typeface="RVIADN+ArialMT"/>
              <a:cs typeface="RVIADN+ArialMT"/>
            </a:endParaRPr>
          </a:p>
        </p:txBody>
      </p:sp>
      <p:sp>
        <p:nvSpPr>
          <p:cNvPr id="6" name="Rectangle 5"/>
          <p:cNvSpPr/>
          <p:nvPr/>
        </p:nvSpPr>
        <p:spPr>
          <a:xfrm>
            <a:off x="138370" y="1412776"/>
            <a:ext cx="8528998" cy="469809"/>
          </a:xfrm>
          <a:prstGeom prst="rect">
            <a:avLst/>
          </a:prstGeom>
        </p:spPr>
        <p:txBody>
          <a:bodyPr wrap="square">
            <a:spAutoFit/>
          </a:bodyPr>
          <a:lstStyle/>
          <a:p>
            <a:pPr algn="ctr">
              <a:lnSpc>
                <a:spcPts val="3128"/>
              </a:lnSpc>
            </a:pPr>
            <a:r>
              <a:rPr lang="vi-VN" sz="2400" b="1" dirty="0">
                <a:solidFill>
                  <a:srgbClr val="009900"/>
                </a:solidFill>
                <a:latin typeface="+mj-lt"/>
                <a:cs typeface="QOBWGE+Arial-BoldMT"/>
              </a:rPr>
              <a:t>Quy</a:t>
            </a:r>
            <a:r>
              <a:rPr lang="vi-VN" sz="2400" b="1" spc="79" dirty="0">
                <a:solidFill>
                  <a:srgbClr val="009900"/>
                </a:solidFill>
                <a:latin typeface="+mj-lt"/>
                <a:cs typeface="QOBWGE+Arial-BoldMT"/>
              </a:rPr>
              <a:t> </a:t>
            </a:r>
            <a:r>
              <a:rPr lang="vi-VN" sz="2400" b="1" dirty="0">
                <a:solidFill>
                  <a:srgbClr val="009900"/>
                </a:solidFill>
                <a:latin typeface="+mj-lt"/>
                <a:cs typeface="QOBWGE+Arial-BoldMT"/>
              </a:rPr>
              <a:t>định</a:t>
            </a:r>
            <a:r>
              <a:rPr lang="vi-VN" sz="2400" b="1" spc="76" dirty="0">
                <a:solidFill>
                  <a:srgbClr val="009900"/>
                </a:solidFill>
                <a:latin typeface="+mj-lt"/>
                <a:cs typeface="QOBWGE+Arial-BoldMT"/>
              </a:rPr>
              <a:t> </a:t>
            </a:r>
            <a:r>
              <a:rPr lang="vi-VN" sz="2400" b="1" dirty="0">
                <a:solidFill>
                  <a:srgbClr val="009900"/>
                </a:solidFill>
                <a:latin typeface="+mj-lt"/>
                <a:cs typeface="QOBWGE+Arial-BoldMT"/>
              </a:rPr>
              <a:t>cụ</a:t>
            </a:r>
            <a:r>
              <a:rPr lang="vi-VN" sz="2400" b="1" spc="72" dirty="0">
                <a:solidFill>
                  <a:srgbClr val="009900"/>
                </a:solidFill>
                <a:latin typeface="+mj-lt"/>
                <a:cs typeface="QOBWGE+Arial-BoldMT"/>
              </a:rPr>
              <a:t> </a:t>
            </a:r>
            <a:r>
              <a:rPr lang="vi-VN" sz="2400" b="1" dirty="0">
                <a:solidFill>
                  <a:srgbClr val="009900"/>
                </a:solidFill>
                <a:latin typeface="+mj-lt"/>
                <a:cs typeface="QOBWGE+Arial-BoldMT"/>
              </a:rPr>
              <a:t>thể</a:t>
            </a:r>
            <a:r>
              <a:rPr lang="vi-VN" sz="2400" b="1" spc="75" dirty="0">
                <a:solidFill>
                  <a:srgbClr val="009900"/>
                </a:solidFill>
                <a:latin typeface="+mj-lt"/>
                <a:cs typeface="QOBWGE+Arial-BoldMT"/>
              </a:rPr>
              <a:t> </a:t>
            </a:r>
            <a:r>
              <a:rPr lang="vi-VN" sz="2400" b="1" dirty="0">
                <a:solidFill>
                  <a:srgbClr val="009900"/>
                </a:solidFill>
                <a:latin typeface="+mj-lt"/>
                <a:cs typeface="QOBWGE+Arial-BoldMT"/>
              </a:rPr>
              <a:t>đối</a:t>
            </a:r>
            <a:r>
              <a:rPr lang="vi-VN" sz="2400" b="1" spc="69" dirty="0">
                <a:solidFill>
                  <a:srgbClr val="009900"/>
                </a:solidFill>
                <a:latin typeface="+mj-lt"/>
                <a:cs typeface="QOBWGE+Arial-BoldMT"/>
              </a:rPr>
              <a:t> </a:t>
            </a:r>
            <a:r>
              <a:rPr lang="vi-VN" sz="2400" b="1" dirty="0">
                <a:solidFill>
                  <a:srgbClr val="009900"/>
                </a:solidFill>
                <a:latin typeface="+mj-lt"/>
                <a:cs typeface="QOBWGE+Arial-BoldMT"/>
              </a:rPr>
              <a:t>tượng</a:t>
            </a:r>
            <a:r>
              <a:rPr lang="vi-VN" sz="2400" b="1" spc="77" dirty="0">
                <a:solidFill>
                  <a:srgbClr val="009900"/>
                </a:solidFill>
                <a:latin typeface="+mj-lt"/>
                <a:cs typeface="QOBWGE+Arial-BoldMT"/>
              </a:rPr>
              <a:t> </a:t>
            </a:r>
            <a:r>
              <a:rPr lang="vi-VN" sz="2400" b="1" dirty="0">
                <a:solidFill>
                  <a:srgbClr val="009900"/>
                </a:solidFill>
                <a:latin typeface="+mj-lt"/>
                <a:cs typeface="QOBWGE+Arial-BoldMT"/>
              </a:rPr>
              <a:t>tham</a:t>
            </a:r>
            <a:r>
              <a:rPr lang="vi-VN" sz="2400" b="1" spc="69" dirty="0">
                <a:solidFill>
                  <a:srgbClr val="009900"/>
                </a:solidFill>
                <a:latin typeface="+mj-lt"/>
                <a:cs typeface="QOBWGE+Arial-BoldMT"/>
              </a:rPr>
              <a:t> </a:t>
            </a:r>
            <a:r>
              <a:rPr lang="vi-VN" sz="2400" b="1" dirty="0">
                <a:solidFill>
                  <a:srgbClr val="009900"/>
                </a:solidFill>
                <a:latin typeface="+mj-lt"/>
                <a:cs typeface="QOBWGE+Arial-BoldMT"/>
              </a:rPr>
              <a:t>vấn</a:t>
            </a:r>
            <a:r>
              <a:rPr lang="vi-VN" sz="2400" b="1" spc="72" dirty="0">
                <a:solidFill>
                  <a:srgbClr val="009900"/>
                </a:solidFill>
                <a:latin typeface="+mj-lt"/>
                <a:cs typeface="QOBWGE+Arial-BoldMT"/>
              </a:rPr>
              <a:t> </a:t>
            </a:r>
            <a:r>
              <a:rPr lang="vi-VN" sz="2400" b="1" dirty="0">
                <a:solidFill>
                  <a:srgbClr val="009900"/>
                </a:solidFill>
                <a:latin typeface="+mj-lt"/>
                <a:cs typeface="QOBWGE+Arial-BoldMT"/>
              </a:rPr>
              <a:t>(Khoản</a:t>
            </a:r>
            <a:r>
              <a:rPr lang="vi-VN" sz="2400" b="1" spc="73" dirty="0">
                <a:solidFill>
                  <a:srgbClr val="009900"/>
                </a:solidFill>
                <a:latin typeface="+mj-lt"/>
                <a:cs typeface="QOBWGE+Arial-BoldMT"/>
              </a:rPr>
              <a:t> </a:t>
            </a:r>
            <a:r>
              <a:rPr lang="vi-VN" sz="2400" b="1" dirty="0">
                <a:solidFill>
                  <a:srgbClr val="009900"/>
                </a:solidFill>
                <a:latin typeface="+mj-lt"/>
                <a:cs typeface="QOBWGE+Arial-BoldMT"/>
              </a:rPr>
              <a:t>1</a:t>
            </a:r>
            <a:r>
              <a:rPr lang="en-US" sz="2400" b="1" dirty="0">
                <a:solidFill>
                  <a:srgbClr val="009900"/>
                </a:solidFill>
                <a:latin typeface="+mj-lt"/>
                <a:cs typeface="QOBWGE+Arial-BoldMT"/>
              </a:rPr>
              <a:t> </a:t>
            </a:r>
            <a:r>
              <a:rPr lang="vi-VN" sz="2400" b="1" dirty="0">
                <a:solidFill>
                  <a:srgbClr val="009900"/>
                </a:solidFill>
                <a:latin typeface="+mj-lt"/>
                <a:cs typeface="QOBWGE+Arial-BoldMT"/>
              </a:rPr>
              <a:t>Điều</a:t>
            </a:r>
            <a:r>
              <a:rPr lang="vi-VN" sz="2400" b="1" spc="74" dirty="0">
                <a:solidFill>
                  <a:srgbClr val="009900"/>
                </a:solidFill>
                <a:latin typeface="+mj-lt"/>
                <a:cs typeface="QOBWGE+Arial-BoldMT"/>
              </a:rPr>
              <a:t> </a:t>
            </a:r>
            <a:r>
              <a:rPr lang="vi-VN" sz="2400" b="1" dirty="0">
                <a:solidFill>
                  <a:srgbClr val="009900"/>
                </a:solidFill>
                <a:latin typeface="+mj-lt"/>
                <a:cs typeface="QOBWGE+Arial-BoldMT"/>
              </a:rPr>
              <a:t>26</a:t>
            </a:r>
            <a:r>
              <a:rPr lang="vi-VN" sz="2400" b="1" spc="75" dirty="0">
                <a:solidFill>
                  <a:srgbClr val="009900"/>
                </a:solidFill>
                <a:latin typeface="+mj-lt"/>
                <a:cs typeface="QOBWGE+Arial-BoldMT"/>
              </a:rPr>
              <a:t> </a:t>
            </a:r>
            <a:r>
              <a:rPr lang="en-US" sz="2400" b="1" dirty="0">
                <a:solidFill>
                  <a:srgbClr val="009900"/>
                </a:solidFill>
                <a:latin typeface="+mj-lt"/>
                <a:cs typeface="QOBWGE+Arial-BoldMT"/>
              </a:rPr>
              <a:t>NĐ 08)</a:t>
            </a:r>
            <a:endParaRPr lang="en-US" sz="2400" b="1" dirty="0">
              <a:solidFill>
                <a:srgbClr val="009900"/>
              </a:solidFill>
              <a:latin typeface="+mj-lt"/>
            </a:endParaRPr>
          </a:p>
        </p:txBody>
      </p:sp>
      <p:sp>
        <p:nvSpPr>
          <p:cNvPr id="7" name="object 4"/>
          <p:cNvSpPr txBox="1"/>
          <p:nvPr/>
        </p:nvSpPr>
        <p:spPr>
          <a:xfrm>
            <a:off x="298099" y="1988840"/>
            <a:ext cx="8594382" cy="4180632"/>
          </a:xfrm>
          <a:prstGeom prst="rect">
            <a:avLst/>
          </a:prstGeom>
          <a:blipFill>
            <a:blip r:embed="rId3"/>
            <a:tile tx="0" ty="0" sx="100000" sy="100000" flip="none" algn="tl"/>
          </a:blipFill>
          <a:ln w="6350">
            <a:solidFill>
              <a:srgbClr val="FF0000"/>
            </a:solidFill>
          </a:ln>
        </p:spPr>
        <p:txBody>
          <a:bodyPr vert="horz" wrap="square" lIns="0" tIns="0" rIns="0" bIns="0" rtlCol="0">
            <a:spAutoFit/>
          </a:bodyPr>
          <a:lstStyle/>
          <a:p>
            <a:pPr algn="just">
              <a:lnSpc>
                <a:spcPts val="2681"/>
              </a:lnSpc>
            </a:pPr>
            <a:r>
              <a:rPr lang="vi-VN" sz="2600" b="1" u="sng" dirty="0">
                <a:solidFill>
                  <a:srgbClr val="FF0000"/>
                </a:solidFill>
                <a:latin typeface="+mj-lt"/>
                <a:cs typeface="VVGWEI+ArialMT"/>
              </a:rPr>
              <a:t>Cơ</a:t>
            </a:r>
            <a:r>
              <a:rPr lang="vi-VN" sz="2600" b="1" u="sng" spc="197" dirty="0">
                <a:solidFill>
                  <a:srgbClr val="FF0000"/>
                </a:solidFill>
                <a:latin typeface="+mj-lt"/>
                <a:cs typeface="VVGWEI+ArialMT"/>
              </a:rPr>
              <a:t> </a:t>
            </a:r>
            <a:r>
              <a:rPr lang="vi-VN" sz="2600" b="1" u="sng" dirty="0">
                <a:solidFill>
                  <a:srgbClr val="FF0000"/>
                </a:solidFill>
                <a:latin typeface="+mj-lt"/>
                <a:cs typeface="VVGWEI+ArialMT"/>
              </a:rPr>
              <a:t>quan,</a:t>
            </a:r>
            <a:r>
              <a:rPr lang="vi-VN" sz="2600" b="1" u="sng" spc="193" dirty="0">
                <a:solidFill>
                  <a:srgbClr val="FF0000"/>
                </a:solidFill>
                <a:latin typeface="+mj-lt"/>
                <a:cs typeface="VVGWEI+ArialMT"/>
              </a:rPr>
              <a:t> </a:t>
            </a:r>
            <a:r>
              <a:rPr lang="vi-VN" sz="2600" b="1" u="sng" dirty="0">
                <a:solidFill>
                  <a:srgbClr val="FF0000"/>
                </a:solidFill>
                <a:latin typeface="+mj-lt"/>
                <a:cs typeface="VVGWEI+ArialMT"/>
              </a:rPr>
              <a:t>tổ</a:t>
            </a:r>
            <a:r>
              <a:rPr lang="vi-VN" sz="2600" b="1" u="sng" spc="207" dirty="0">
                <a:solidFill>
                  <a:srgbClr val="FF0000"/>
                </a:solidFill>
                <a:latin typeface="+mj-lt"/>
                <a:cs typeface="VVGWEI+ArialMT"/>
              </a:rPr>
              <a:t> </a:t>
            </a:r>
            <a:r>
              <a:rPr lang="vi-VN" sz="2600" b="1" u="sng" dirty="0">
                <a:solidFill>
                  <a:srgbClr val="FF0000"/>
                </a:solidFill>
                <a:latin typeface="+mj-lt"/>
                <a:cs typeface="VVGWEI+ArialMT"/>
              </a:rPr>
              <a:t>chức</a:t>
            </a:r>
            <a:r>
              <a:rPr lang="vi-VN" sz="2600" b="1" u="sng" spc="201" dirty="0">
                <a:solidFill>
                  <a:srgbClr val="FF0000"/>
                </a:solidFill>
                <a:latin typeface="+mj-lt"/>
                <a:cs typeface="VVGWEI+ArialMT"/>
              </a:rPr>
              <a:t> </a:t>
            </a:r>
            <a:r>
              <a:rPr lang="vi-VN" sz="2600" b="1" u="sng" dirty="0">
                <a:solidFill>
                  <a:srgbClr val="FF0000"/>
                </a:solidFill>
                <a:latin typeface="+mj-lt"/>
                <a:cs typeface="VVGWEI+ArialMT"/>
              </a:rPr>
              <a:t>có</a:t>
            </a:r>
            <a:r>
              <a:rPr lang="vi-VN" sz="2600" b="1" u="sng" spc="203" dirty="0">
                <a:solidFill>
                  <a:srgbClr val="FF0000"/>
                </a:solidFill>
                <a:latin typeface="+mj-lt"/>
                <a:cs typeface="VVGWEI+ArialMT"/>
              </a:rPr>
              <a:t> </a:t>
            </a:r>
            <a:r>
              <a:rPr lang="vi-VN" sz="2600" b="1" u="sng" dirty="0">
                <a:solidFill>
                  <a:srgbClr val="FF0000"/>
                </a:solidFill>
                <a:latin typeface="+mj-lt"/>
                <a:cs typeface="VVGWEI+ArialMT"/>
              </a:rPr>
              <a:t>liên</a:t>
            </a:r>
            <a:r>
              <a:rPr lang="vi-VN" sz="2600" b="1" u="sng" spc="200" dirty="0">
                <a:solidFill>
                  <a:srgbClr val="FF0000"/>
                </a:solidFill>
                <a:latin typeface="+mj-lt"/>
                <a:cs typeface="VVGWEI+ArialMT"/>
              </a:rPr>
              <a:t> </a:t>
            </a:r>
            <a:r>
              <a:rPr lang="vi-VN" sz="2600" b="1" u="sng" dirty="0">
                <a:solidFill>
                  <a:srgbClr val="FF0000"/>
                </a:solidFill>
                <a:latin typeface="+mj-lt"/>
                <a:cs typeface="VVGWEI+ArialMT"/>
              </a:rPr>
              <a:t>quan</a:t>
            </a:r>
            <a:r>
              <a:rPr lang="vi-VN" sz="2600" b="1" u="sng" spc="201" dirty="0">
                <a:solidFill>
                  <a:srgbClr val="FF0000"/>
                </a:solidFill>
                <a:latin typeface="+mj-lt"/>
                <a:cs typeface="VVGWEI+ArialMT"/>
              </a:rPr>
              <a:t> </a:t>
            </a:r>
            <a:r>
              <a:rPr lang="vi-VN" sz="2600" b="1" u="sng" dirty="0">
                <a:solidFill>
                  <a:srgbClr val="FF0000"/>
                </a:solidFill>
                <a:latin typeface="+mj-lt"/>
                <a:cs typeface="VVGWEI+ArialMT"/>
              </a:rPr>
              <a:t>trực</a:t>
            </a:r>
            <a:r>
              <a:rPr lang="vi-VN" sz="2600" b="1" u="sng" spc="201" dirty="0">
                <a:solidFill>
                  <a:srgbClr val="FF0000"/>
                </a:solidFill>
                <a:latin typeface="+mj-lt"/>
                <a:cs typeface="VVGWEI+ArialMT"/>
              </a:rPr>
              <a:t> </a:t>
            </a:r>
            <a:r>
              <a:rPr lang="vi-VN" sz="2600" b="1" u="sng" dirty="0">
                <a:solidFill>
                  <a:srgbClr val="FF0000"/>
                </a:solidFill>
                <a:latin typeface="+mj-lt"/>
                <a:cs typeface="VVGWEI+ArialMT"/>
              </a:rPr>
              <a:t>tiếp</a:t>
            </a:r>
            <a:r>
              <a:rPr lang="vi-VN" sz="2600" b="1" u="sng" spc="203" dirty="0">
                <a:solidFill>
                  <a:srgbClr val="FF0000"/>
                </a:solidFill>
                <a:latin typeface="+mj-lt"/>
                <a:cs typeface="VVGWEI+ArialMT"/>
              </a:rPr>
              <a:t> </a:t>
            </a:r>
            <a:r>
              <a:rPr lang="vi-VN" sz="2600" b="1" u="sng" dirty="0">
                <a:solidFill>
                  <a:srgbClr val="FF0000"/>
                </a:solidFill>
                <a:latin typeface="+mj-lt"/>
                <a:cs typeface="VVGWEI+ArialMT"/>
              </a:rPr>
              <a:t>đến</a:t>
            </a:r>
            <a:r>
              <a:rPr lang="vi-VN" sz="2600" b="1" u="sng" spc="201" dirty="0">
                <a:solidFill>
                  <a:srgbClr val="FF0000"/>
                </a:solidFill>
                <a:latin typeface="+mj-lt"/>
                <a:cs typeface="VVGWEI+ArialMT"/>
              </a:rPr>
              <a:t> </a:t>
            </a:r>
            <a:r>
              <a:rPr lang="vi-VN" sz="2600" b="1" u="sng" dirty="0">
                <a:solidFill>
                  <a:srgbClr val="FF0000"/>
                </a:solidFill>
                <a:latin typeface="+mj-lt"/>
                <a:cs typeface="VVGWEI+ArialMT"/>
              </a:rPr>
              <a:t>dự</a:t>
            </a:r>
            <a:r>
              <a:rPr lang="vi-VN" sz="2600" b="1" u="sng" spc="204" dirty="0">
                <a:solidFill>
                  <a:srgbClr val="FF0000"/>
                </a:solidFill>
                <a:latin typeface="+mj-lt"/>
                <a:cs typeface="VVGWEI+ArialMT"/>
              </a:rPr>
              <a:t> </a:t>
            </a:r>
            <a:r>
              <a:rPr lang="vi-VN" sz="2600" b="1" u="sng" dirty="0">
                <a:solidFill>
                  <a:srgbClr val="FF0000"/>
                </a:solidFill>
                <a:latin typeface="+mj-lt"/>
                <a:cs typeface="VVGWEI+ArialMT"/>
              </a:rPr>
              <a:t>án</a:t>
            </a:r>
            <a:r>
              <a:rPr lang="vi-VN" sz="2600" b="1" u="sng" spc="201" dirty="0">
                <a:solidFill>
                  <a:srgbClr val="FF0000"/>
                </a:solidFill>
                <a:latin typeface="+mj-lt"/>
                <a:cs typeface="VVGWEI+ArialMT"/>
              </a:rPr>
              <a:t> </a:t>
            </a:r>
            <a:r>
              <a:rPr lang="vi-VN" sz="2600" b="1" u="sng" dirty="0">
                <a:solidFill>
                  <a:srgbClr val="FF0000"/>
                </a:solidFill>
                <a:latin typeface="+mj-lt"/>
                <a:cs typeface="VVGWEI+ArialMT"/>
              </a:rPr>
              <a:t>đầu</a:t>
            </a:r>
            <a:r>
              <a:rPr lang="vi-VN" sz="2600" b="1" u="sng" spc="201" dirty="0">
                <a:solidFill>
                  <a:srgbClr val="FF0000"/>
                </a:solidFill>
                <a:latin typeface="+mj-lt"/>
                <a:cs typeface="VVGWEI+ArialMT"/>
              </a:rPr>
              <a:t> </a:t>
            </a:r>
            <a:r>
              <a:rPr lang="vi-VN" sz="2600" b="1" u="sng" dirty="0">
                <a:solidFill>
                  <a:srgbClr val="FF0000"/>
                </a:solidFill>
                <a:latin typeface="+mj-lt"/>
                <a:cs typeface="VVGWEI+ArialMT"/>
              </a:rPr>
              <a:t>tư,</a:t>
            </a:r>
          </a:p>
          <a:p>
            <a:pPr algn="just">
              <a:lnSpc>
                <a:spcPts val="2681"/>
              </a:lnSpc>
              <a:spcBef>
                <a:spcPts val="222"/>
              </a:spcBef>
            </a:pPr>
            <a:r>
              <a:rPr lang="vi-VN" sz="2600" b="1" u="sng" dirty="0">
                <a:solidFill>
                  <a:srgbClr val="FF0000"/>
                </a:solidFill>
                <a:latin typeface="+mj-lt"/>
                <a:cs typeface="VVGWEI+ArialMT"/>
              </a:rPr>
              <a:t>bao</a:t>
            </a:r>
            <a:r>
              <a:rPr lang="vi-VN" sz="2600" b="1" u="sng" spc="10" dirty="0">
                <a:solidFill>
                  <a:srgbClr val="FF0000"/>
                </a:solidFill>
                <a:latin typeface="+mj-lt"/>
                <a:cs typeface="VVGWEI+ArialMT"/>
              </a:rPr>
              <a:t> </a:t>
            </a:r>
            <a:r>
              <a:rPr lang="vi-VN" sz="2600" b="1" u="sng" dirty="0">
                <a:solidFill>
                  <a:srgbClr val="FF0000"/>
                </a:solidFill>
                <a:latin typeface="+mj-lt"/>
                <a:cs typeface="VVGWEI+ArialMT"/>
              </a:rPr>
              <a:t>gồm</a:t>
            </a:r>
            <a:r>
              <a:rPr lang="vi-VN" sz="2600" b="1" dirty="0">
                <a:solidFill>
                  <a:srgbClr val="FF0000"/>
                </a:solidFill>
                <a:latin typeface="+mj-lt"/>
                <a:cs typeface="VVGWEI+ArialMT"/>
              </a:rPr>
              <a:t>: </a:t>
            </a:r>
            <a:r>
              <a:rPr lang="vi-VN" sz="2600" dirty="0">
                <a:solidFill>
                  <a:srgbClr val="000000"/>
                </a:solidFill>
                <a:latin typeface="+mj-lt"/>
                <a:cs typeface="VVGWEI+ArialMT"/>
              </a:rPr>
              <a:t>UBND</a:t>
            </a:r>
            <a:r>
              <a:rPr lang="vi-VN" sz="2600" spc="11" dirty="0">
                <a:solidFill>
                  <a:srgbClr val="000000"/>
                </a:solidFill>
                <a:latin typeface="+mj-lt"/>
                <a:cs typeface="VVGWEI+ArialMT"/>
              </a:rPr>
              <a:t> </a:t>
            </a:r>
            <a:r>
              <a:rPr lang="vi-VN" sz="2600" dirty="0">
                <a:solidFill>
                  <a:srgbClr val="000000"/>
                </a:solidFill>
                <a:latin typeface="+mj-lt"/>
                <a:cs typeface="VVGWEI+ArialMT"/>
              </a:rPr>
              <a:t>cấp</a:t>
            </a:r>
            <a:r>
              <a:rPr lang="vi-VN" sz="2600" spc="13" dirty="0">
                <a:solidFill>
                  <a:srgbClr val="000000"/>
                </a:solidFill>
                <a:latin typeface="+mj-lt"/>
                <a:cs typeface="VVGWEI+ArialMT"/>
              </a:rPr>
              <a:t> </a:t>
            </a:r>
            <a:r>
              <a:rPr lang="vi-VN" sz="2600" dirty="0">
                <a:solidFill>
                  <a:srgbClr val="000000"/>
                </a:solidFill>
                <a:latin typeface="+mj-lt"/>
                <a:cs typeface="VVGWEI+ArialMT"/>
              </a:rPr>
              <a:t>xã, Ủy ban</a:t>
            </a:r>
            <a:r>
              <a:rPr lang="vi-VN" sz="2600" spc="10" dirty="0">
                <a:solidFill>
                  <a:srgbClr val="000000"/>
                </a:solidFill>
                <a:latin typeface="+mj-lt"/>
                <a:cs typeface="VVGWEI+ArialMT"/>
              </a:rPr>
              <a:t> </a:t>
            </a:r>
            <a:r>
              <a:rPr lang="vi-VN" sz="2600" dirty="0">
                <a:solidFill>
                  <a:srgbClr val="000000"/>
                </a:solidFill>
                <a:latin typeface="+mj-lt"/>
                <a:cs typeface="VVGWEI+ArialMT"/>
              </a:rPr>
              <a:t>MTTQ cấp</a:t>
            </a:r>
            <a:r>
              <a:rPr lang="vi-VN" sz="2600" spc="13" dirty="0">
                <a:solidFill>
                  <a:srgbClr val="000000"/>
                </a:solidFill>
                <a:latin typeface="+mj-lt"/>
                <a:cs typeface="VVGWEI+ArialMT"/>
              </a:rPr>
              <a:t> </a:t>
            </a:r>
            <a:r>
              <a:rPr lang="vi-VN" sz="2600" dirty="0">
                <a:solidFill>
                  <a:srgbClr val="000000"/>
                </a:solidFill>
                <a:latin typeface="+mj-lt"/>
                <a:cs typeface="VVGWEI+ArialMT"/>
              </a:rPr>
              <a:t>xã</a:t>
            </a:r>
            <a:r>
              <a:rPr lang="vi-VN" sz="2600" spc="13" dirty="0">
                <a:solidFill>
                  <a:srgbClr val="000000"/>
                </a:solidFill>
                <a:latin typeface="+mj-lt"/>
                <a:cs typeface="VVGWEI+ArialMT"/>
              </a:rPr>
              <a:t> </a:t>
            </a:r>
            <a:r>
              <a:rPr lang="vi-VN" sz="2600" dirty="0">
                <a:solidFill>
                  <a:srgbClr val="000000"/>
                </a:solidFill>
                <a:latin typeface="+mj-lt"/>
                <a:cs typeface="VVGWEI+ArialMT"/>
              </a:rPr>
              <a:t>nơi</a:t>
            </a:r>
            <a:r>
              <a:rPr lang="vi-VN" sz="2600" spc="13" dirty="0">
                <a:solidFill>
                  <a:srgbClr val="000000"/>
                </a:solidFill>
                <a:latin typeface="+mj-lt"/>
                <a:cs typeface="VVGWEI+ArialMT"/>
              </a:rPr>
              <a:t> </a:t>
            </a:r>
            <a:r>
              <a:rPr lang="vi-VN" sz="2600" dirty="0">
                <a:solidFill>
                  <a:srgbClr val="000000"/>
                </a:solidFill>
                <a:latin typeface="+mj-lt"/>
                <a:cs typeface="VVGWEI+ArialMT"/>
              </a:rPr>
              <a:t>thực</a:t>
            </a:r>
            <a:r>
              <a:rPr lang="vi-VN" sz="2600" spc="10" dirty="0">
                <a:solidFill>
                  <a:srgbClr val="000000"/>
                </a:solidFill>
                <a:latin typeface="+mj-lt"/>
                <a:cs typeface="VVGWEI+ArialMT"/>
              </a:rPr>
              <a:t> </a:t>
            </a:r>
            <a:r>
              <a:rPr lang="vi-VN" sz="2600" dirty="0">
                <a:solidFill>
                  <a:srgbClr val="000000"/>
                </a:solidFill>
                <a:latin typeface="+mj-lt"/>
                <a:cs typeface="VVGWEI+ArialMT"/>
              </a:rPr>
              <a:t>hiện</a:t>
            </a:r>
            <a:r>
              <a:rPr lang="en-US" sz="2600" dirty="0">
                <a:solidFill>
                  <a:srgbClr val="000000"/>
                </a:solidFill>
                <a:latin typeface="+mj-lt"/>
                <a:cs typeface="VVGWEI+ArialMT"/>
              </a:rPr>
              <a:t> </a:t>
            </a:r>
            <a:r>
              <a:rPr lang="vi-VN" sz="2600" dirty="0">
                <a:solidFill>
                  <a:srgbClr val="000000"/>
                </a:solidFill>
                <a:latin typeface="+mj-lt"/>
                <a:cs typeface="VVGWEI+ArialMT"/>
              </a:rPr>
              <a:t>dự</a:t>
            </a:r>
            <a:r>
              <a:rPr lang="vi-VN" sz="2600" spc="119" dirty="0">
                <a:solidFill>
                  <a:srgbClr val="000000"/>
                </a:solidFill>
                <a:latin typeface="+mj-lt"/>
                <a:cs typeface="VVGWEI+ArialMT"/>
              </a:rPr>
              <a:t> </a:t>
            </a:r>
            <a:r>
              <a:rPr lang="vi-VN" sz="2600" dirty="0">
                <a:solidFill>
                  <a:srgbClr val="000000"/>
                </a:solidFill>
                <a:latin typeface="+mj-lt"/>
                <a:cs typeface="VVGWEI+ArialMT"/>
              </a:rPr>
              <a:t>án;</a:t>
            </a:r>
            <a:r>
              <a:rPr lang="vi-VN" sz="2600" spc="109" dirty="0">
                <a:solidFill>
                  <a:srgbClr val="000000"/>
                </a:solidFill>
                <a:latin typeface="+mj-lt"/>
                <a:cs typeface="VVGWEI+ArialMT"/>
              </a:rPr>
              <a:t> </a:t>
            </a:r>
            <a:r>
              <a:rPr lang="vi-VN" sz="2600" dirty="0">
                <a:solidFill>
                  <a:srgbClr val="000000"/>
                </a:solidFill>
                <a:latin typeface="+mj-lt"/>
                <a:cs typeface="VVGWEI+ArialMT"/>
              </a:rPr>
              <a:t>Ban</a:t>
            </a:r>
            <a:r>
              <a:rPr lang="vi-VN" sz="2600" spc="116" dirty="0">
                <a:solidFill>
                  <a:srgbClr val="000000"/>
                </a:solidFill>
                <a:latin typeface="+mj-lt"/>
                <a:cs typeface="VVGWEI+ArialMT"/>
              </a:rPr>
              <a:t> </a:t>
            </a:r>
            <a:r>
              <a:rPr lang="vi-VN" sz="2600" dirty="0">
                <a:solidFill>
                  <a:srgbClr val="000000"/>
                </a:solidFill>
                <a:latin typeface="+mj-lt"/>
                <a:cs typeface="VVGWEI+ArialMT"/>
              </a:rPr>
              <a:t>quản</a:t>
            </a:r>
            <a:r>
              <a:rPr lang="vi-VN" sz="2600" spc="116" dirty="0">
                <a:solidFill>
                  <a:srgbClr val="000000"/>
                </a:solidFill>
                <a:latin typeface="+mj-lt"/>
                <a:cs typeface="VVGWEI+ArialMT"/>
              </a:rPr>
              <a:t> </a:t>
            </a:r>
            <a:r>
              <a:rPr lang="vi-VN" sz="2600" dirty="0">
                <a:solidFill>
                  <a:srgbClr val="000000"/>
                </a:solidFill>
                <a:latin typeface="+mj-lt"/>
                <a:cs typeface="VVGWEI+ArialMT"/>
              </a:rPr>
              <a:t>lý,</a:t>
            </a:r>
            <a:r>
              <a:rPr lang="vi-VN" sz="2600" spc="109" dirty="0">
                <a:solidFill>
                  <a:srgbClr val="000000"/>
                </a:solidFill>
                <a:latin typeface="+mj-lt"/>
                <a:cs typeface="VVGWEI+ArialMT"/>
              </a:rPr>
              <a:t> </a:t>
            </a:r>
            <a:r>
              <a:rPr lang="vi-VN" sz="2600" dirty="0">
                <a:solidFill>
                  <a:srgbClr val="000000"/>
                </a:solidFill>
                <a:latin typeface="+mj-lt"/>
                <a:cs typeface="VVGWEI+ArialMT"/>
              </a:rPr>
              <a:t>chủ</a:t>
            </a:r>
            <a:r>
              <a:rPr lang="vi-VN" sz="2600" spc="117" dirty="0">
                <a:solidFill>
                  <a:srgbClr val="000000"/>
                </a:solidFill>
                <a:latin typeface="+mj-lt"/>
                <a:cs typeface="VVGWEI+ArialMT"/>
              </a:rPr>
              <a:t> </a:t>
            </a:r>
            <a:r>
              <a:rPr lang="vi-VN" sz="2600" dirty="0">
                <a:solidFill>
                  <a:srgbClr val="000000"/>
                </a:solidFill>
                <a:latin typeface="+mj-lt"/>
                <a:cs typeface="VVGWEI+ArialMT"/>
              </a:rPr>
              <a:t>đầu</a:t>
            </a:r>
            <a:r>
              <a:rPr lang="vi-VN" sz="2600" spc="116" dirty="0">
                <a:solidFill>
                  <a:srgbClr val="000000"/>
                </a:solidFill>
                <a:latin typeface="+mj-lt"/>
                <a:cs typeface="VVGWEI+ArialMT"/>
              </a:rPr>
              <a:t> </a:t>
            </a:r>
            <a:r>
              <a:rPr lang="vi-VN" sz="2600" dirty="0">
                <a:solidFill>
                  <a:srgbClr val="000000"/>
                </a:solidFill>
                <a:latin typeface="+mj-lt"/>
                <a:cs typeface="VVGWEI+ArialMT"/>
              </a:rPr>
              <a:t>tư</a:t>
            </a:r>
            <a:r>
              <a:rPr lang="vi-VN" sz="2600" spc="126" dirty="0">
                <a:solidFill>
                  <a:srgbClr val="000000"/>
                </a:solidFill>
                <a:latin typeface="+mj-lt"/>
                <a:cs typeface="VVGWEI+ArialMT"/>
              </a:rPr>
              <a:t> </a:t>
            </a:r>
            <a:r>
              <a:rPr lang="vi-VN" sz="2600" dirty="0">
                <a:solidFill>
                  <a:srgbClr val="000000"/>
                </a:solidFill>
                <a:latin typeface="+mj-lt"/>
                <a:cs typeface="VVGWEI+ArialMT"/>
              </a:rPr>
              <a:t>xây</a:t>
            </a:r>
            <a:r>
              <a:rPr lang="vi-VN" sz="2600" spc="116" dirty="0">
                <a:solidFill>
                  <a:srgbClr val="000000"/>
                </a:solidFill>
                <a:latin typeface="+mj-lt"/>
                <a:cs typeface="VVGWEI+ArialMT"/>
              </a:rPr>
              <a:t> </a:t>
            </a:r>
            <a:r>
              <a:rPr lang="vi-VN" sz="2600" dirty="0">
                <a:solidFill>
                  <a:srgbClr val="000000"/>
                </a:solidFill>
                <a:latin typeface="+mj-lt"/>
                <a:cs typeface="VVGWEI+ArialMT"/>
              </a:rPr>
              <a:t>dựng</a:t>
            </a:r>
            <a:r>
              <a:rPr lang="vi-VN" sz="2600" spc="114" dirty="0">
                <a:solidFill>
                  <a:srgbClr val="000000"/>
                </a:solidFill>
                <a:latin typeface="+mj-lt"/>
                <a:cs typeface="VVGWEI+ArialMT"/>
              </a:rPr>
              <a:t> </a:t>
            </a:r>
            <a:r>
              <a:rPr lang="vi-VN" sz="2600" dirty="0">
                <a:solidFill>
                  <a:srgbClr val="000000"/>
                </a:solidFill>
                <a:latin typeface="+mj-lt"/>
                <a:cs typeface="VVGWEI+ArialMT"/>
              </a:rPr>
              <a:t>và</a:t>
            </a:r>
            <a:r>
              <a:rPr lang="vi-VN" sz="2600" spc="119" dirty="0">
                <a:solidFill>
                  <a:srgbClr val="000000"/>
                </a:solidFill>
                <a:latin typeface="+mj-lt"/>
                <a:cs typeface="VVGWEI+ArialMT"/>
              </a:rPr>
              <a:t> </a:t>
            </a:r>
            <a:r>
              <a:rPr lang="vi-VN" sz="2600" dirty="0">
                <a:solidFill>
                  <a:srgbClr val="000000"/>
                </a:solidFill>
                <a:latin typeface="+mj-lt"/>
                <a:cs typeface="VVGWEI+ArialMT"/>
              </a:rPr>
              <a:t>kinh</a:t>
            </a:r>
            <a:r>
              <a:rPr lang="vi-VN" sz="2600" spc="116" dirty="0">
                <a:solidFill>
                  <a:srgbClr val="000000"/>
                </a:solidFill>
                <a:latin typeface="+mj-lt"/>
                <a:cs typeface="VVGWEI+ArialMT"/>
              </a:rPr>
              <a:t> </a:t>
            </a:r>
            <a:r>
              <a:rPr lang="vi-VN" sz="2600" dirty="0">
                <a:solidFill>
                  <a:srgbClr val="000000"/>
                </a:solidFill>
                <a:latin typeface="+mj-lt"/>
                <a:cs typeface="VVGWEI+ArialMT"/>
              </a:rPr>
              <a:t>doanh</a:t>
            </a:r>
            <a:r>
              <a:rPr lang="vi-VN" sz="2600" spc="116" dirty="0">
                <a:solidFill>
                  <a:srgbClr val="000000"/>
                </a:solidFill>
                <a:latin typeface="+mj-lt"/>
                <a:cs typeface="VVGWEI+ArialMT"/>
              </a:rPr>
              <a:t> </a:t>
            </a:r>
            <a:r>
              <a:rPr lang="vi-VN" sz="2600" dirty="0">
                <a:solidFill>
                  <a:srgbClr val="000000"/>
                </a:solidFill>
                <a:latin typeface="+mj-lt"/>
                <a:cs typeface="VVGWEI+ArialMT"/>
              </a:rPr>
              <a:t>hạ</a:t>
            </a:r>
            <a:r>
              <a:rPr lang="en-US" sz="2600" dirty="0">
                <a:solidFill>
                  <a:srgbClr val="000000"/>
                </a:solidFill>
                <a:latin typeface="+mj-lt"/>
                <a:cs typeface="VVGWEI+ArialMT"/>
              </a:rPr>
              <a:t> </a:t>
            </a:r>
            <a:r>
              <a:rPr lang="vi-VN" sz="2600" dirty="0">
                <a:solidFill>
                  <a:srgbClr val="000000"/>
                </a:solidFill>
                <a:latin typeface="+mj-lt"/>
                <a:cs typeface="VVGWEI+ArialMT"/>
              </a:rPr>
              <a:t>tầng</a:t>
            </a:r>
            <a:r>
              <a:rPr lang="vi-VN" sz="2600" spc="134" dirty="0">
                <a:solidFill>
                  <a:srgbClr val="000000"/>
                </a:solidFill>
                <a:latin typeface="+mj-lt"/>
                <a:cs typeface="VVGWEI+ArialMT"/>
              </a:rPr>
              <a:t> </a:t>
            </a:r>
            <a:r>
              <a:rPr lang="vi-VN" sz="2600" dirty="0">
                <a:solidFill>
                  <a:srgbClr val="000000"/>
                </a:solidFill>
                <a:latin typeface="+mj-lt"/>
                <a:cs typeface="VVGWEI+ArialMT"/>
              </a:rPr>
              <a:t>khu</a:t>
            </a:r>
            <a:r>
              <a:rPr lang="vi-VN" sz="2600" spc="132" dirty="0">
                <a:solidFill>
                  <a:srgbClr val="000000"/>
                </a:solidFill>
                <a:latin typeface="+mj-lt"/>
                <a:cs typeface="VVGWEI+ArialMT"/>
              </a:rPr>
              <a:t> </a:t>
            </a:r>
            <a:r>
              <a:rPr lang="vi-VN" sz="2600" dirty="0">
                <a:solidFill>
                  <a:srgbClr val="000000"/>
                </a:solidFill>
                <a:latin typeface="+mj-lt"/>
                <a:cs typeface="VVGWEI+ArialMT"/>
              </a:rPr>
              <a:t>sản</a:t>
            </a:r>
            <a:r>
              <a:rPr lang="vi-VN" sz="2600" spc="132" dirty="0">
                <a:solidFill>
                  <a:srgbClr val="000000"/>
                </a:solidFill>
                <a:latin typeface="+mj-lt"/>
                <a:cs typeface="VVGWEI+ArialMT"/>
              </a:rPr>
              <a:t> </a:t>
            </a:r>
            <a:r>
              <a:rPr lang="vi-VN" sz="2600" dirty="0">
                <a:solidFill>
                  <a:srgbClr val="000000"/>
                </a:solidFill>
                <a:latin typeface="+mj-lt"/>
                <a:cs typeface="VVGWEI+ArialMT"/>
              </a:rPr>
              <a:t>xuất,</a:t>
            </a:r>
            <a:r>
              <a:rPr lang="vi-VN" sz="2600" spc="127" dirty="0">
                <a:solidFill>
                  <a:srgbClr val="000000"/>
                </a:solidFill>
                <a:latin typeface="+mj-lt"/>
                <a:cs typeface="VVGWEI+ArialMT"/>
              </a:rPr>
              <a:t> </a:t>
            </a:r>
            <a:r>
              <a:rPr lang="vi-VN" sz="2600" dirty="0">
                <a:solidFill>
                  <a:srgbClr val="000000"/>
                </a:solidFill>
                <a:latin typeface="+mj-lt"/>
                <a:cs typeface="VVGWEI+ArialMT"/>
              </a:rPr>
              <a:t>kinh</a:t>
            </a:r>
            <a:r>
              <a:rPr lang="vi-VN" sz="2600" spc="131" dirty="0">
                <a:solidFill>
                  <a:srgbClr val="000000"/>
                </a:solidFill>
                <a:latin typeface="+mj-lt"/>
                <a:cs typeface="VVGWEI+ArialMT"/>
              </a:rPr>
              <a:t> </a:t>
            </a:r>
            <a:r>
              <a:rPr lang="vi-VN" sz="2600" dirty="0">
                <a:solidFill>
                  <a:srgbClr val="000000"/>
                </a:solidFill>
                <a:latin typeface="+mj-lt"/>
                <a:cs typeface="VVGWEI+ArialMT"/>
              </a:rPr>
              <a:t>doanh,</a:t>
            </a:r>
            <a:r>
              <a:rPr lang="vi-VN" sz="2600" spc="123" dirty="0">
                <a:solidFill>
                  <a:srgbClr val="000000"/>
                </a:solidFill>
                <a:latin typeface="+mj-lt"/>
                <a:cs typeface="VVGWEI+ArialMT"/>
              </a:rPr>
              <a:t> </a:t>
            </a:r>
            <a:r>
              <a:rPr lang="vi-VN" sz="2600" dirty="0">
                <a:solidFill>
                  <a:srgbClr val="000000"/>
                </a:solidFill>
                <a:latin typeface="+mj-lt"/>
                <a:cs typeface="VVGWEI+ArialMT"/>
              </a:rPr>
              <a:t>dịch</a:t>
            </a:r>
            <a:r>
              <a:rPr lang="vi-VN" sz="2600" spc="131" dirty="0">
                <a:solidFill>
                  <a:srgbClr val="000000"/>
                </a:solidFill>
                <a:latin typeface="+mj-lt"/>
                <a:cs typeface="VVGWEI+ArialMT"/>
              </a:rPr>
              <a:t> </a:t>
            </a:r>
            <a:r>
              <a:rPr lang="vi-VN" sz="2600" dirty="0">
                <a:solidFill>
                  <a:srgbClr val="000000"/>
                </a:solidFill>
                <a:latin typeface="+mj-lt"/>
                <a:cs typeface="VVGWEI+ArialMT"/>
              </a:rPr>
              <a:t>vụ</a:t>
            </a:r>
            <a:r>
              <a:rPr lang="vi-VN" sz="2600" spc="132" dirty="0">
                <a:solidFill>
                  <a:srgbClr val="000000"/>
                </a:solidFill>
                <a:latin typeface="+mj-lt"/>
                <a:cs typeface="VVGWEI+ArialMT"/>
              </a:rPr>
              <a:t> </a:t>
            </a:r>
            <a:r>
              <a:rPr lang="vi-VN" sz="2600" dirty="0">
                <a:solidFill>
                  <a:srgbClr val="000000"/>
                </a:solidFill>
                <a:latin typeface="+mj-lt"/>
                <a:cs typeface="VVGWEI+ArialMT"/>
              </a:rPr>
              <a:t>tập</a:t>
            </a:r>
            <a:r>
              <a:rPr lang="vi-VN" sz="2600" spc="134" dirty="0">
                <a:solidFill>
                  <a:srgbClr val="000000"/>
                </a:solidFill>
                <a:latin typeface="+mj-lt"/>
                <a:cs typeface="VVGWEI+ArialMT"/>
              </a:rPr>
              <a:t> </a:t>
            </a:r>
            <a:r>
              <a:rPr lang="vi-VN" sz="2600" dirty="0">
                <a:solidFill>
                  <a:srgbClr val="000000"/>
                </a:solidFill>
                <a:latin typeface="+mj-lt"/>
                <a:cs typeface="VVGWEI+ArialMT"/>
              </a:rPr>
              <a:t>trung,</a:t>
            </a:r>
            <a:r>
              <a:rPr lang="vi-VN" sz="2600" spc="129" dirty="0">
                <a:solidFill>
                  <a:srgbClr val="000000"/>
                </a:solidFill>
                <a:latin typeface="+mj-lt"/>
                <a:cs typeface="VVGWEI+ArialMT"/>
              </a:rPr>
              <a:t> </a:t>
            </a:r>
            <a:r>
              <a:rPr lang="vi-VN" sz="2600" dirty="0">
                <a:solidFill>
                  <a:srgbClr val="000000"/>
                </a:solidFill>
                <a:latin typeface="+mj-lt"/>
                <a:cs typeface="VVGWEI+ArialMT"/>
              </a:rPr>
              <a:t>cụm</a:t>
            </a:r>
            <a:r>
              <a:rPr lang="vi-VN" sz="2600" spc="131" dirty="0">
                <a:solidFill>
                  <a:srgbClr val="000000"/>
                </a:solidFill>
                <a:latin typeface="+mj-lt"/>
                <a:cs typeface="VVGWEI+ArialMT"/>
              </a:rPr>
              <a:t> </a:t>
            </a:r>
            <a:r>
              <a:rPr lang="vi-VN" sz="2600" dirty="0">
                <a:solidFill>
                  <a:srgbClr val="000000"/>
                </a:solidFill>
                <a:latin typeface="+mj-lt"/>
                <a:cs typeface="VVGWEI+ArialMT"/>
              </a:rPr>
              <a:t>công</a:t>
            </a:r>
            <a:r>
              <a:rPr lang="en-US" sz="2600" dirty="0">
                <a:solidFill>
                  <a:srgbClr val="000000"/>
                </a:solidFill>
                <a:latin typeface="+mj-lt"/>
                <a:cs typeface="VVGWEI+ArialMT"/>
              </a:rPr>
              <a:t> </a:t>
            </a:r>
            <a:r>
              <a:rPr lang="vi-VN" sz="2600" dirty="0">
                <a:solidFill>
                  <a:srgbClr val="000000"/>
                </a:solidFill>
                <a:latin typeface="+mj-lt"/>
                <a:cs typeface="VVGWEI+ArialMT"/>
              </a:rPr>
              <a:t>nghiệp</a:t>
            </a:r>
            <a:r>
              <a:rPr lang="vi-VN" sz="2600" spc="97" dirty="0">
                <a:solidFill>
                  <a:srgbClr val="000000"/>
                </a:solidFill>
                <a:latin typeface="+mj-lt"/>
                <a:cs typeface="VVGWEI+ArialMT"/>
              </a:rPr>
              <a:t> </a:t>
            </a:r>
            <a:r>
              <a:rPr lang="vi-VN" sz="2600" dirty="0">
                <a:solidFill>
                  <a:srgbClr val="000000"/>
                </a:solidFill>
                <a:latin typeface="+mj-lt"/>
                <a:cs typeface="VVGWEI+ArialMT"/>
              </a:rPr>
              <a:t>nơi</a:t>
            </a:r>
            <a:r>
              <a:rPr lang="vi-VN" sz="2600" spc="101" dirty="0">
                <a:solidFill>
                  <a:srgbClr val="000000"/>
                </a:solidFill>
                <a:latin typeface="+mj-lt"/>
                <a:cs typeface="VVGWEI+ArialMT"/>
              </a:rPr>
              <a:t> </a:t>
            </a:r>
            <a:r>
              <a:rPr lang="vi-VN" sz="2600" dirty="0">
                <a:solidFill>
                  <a:srgbClr val="000000"/>
                </a:solidFill>
                <a:latin typeface="+mj-lt"/>
                <a:cs typeface="VVGWEI+ArialMT"/>
              </a:rPr>
              <a:t>dự</a:t>
            </a:r>
            <a:r>
              <a:rPr lang="vi-VN" sz="2600" spc="102" dirty="0">
                <a:solidFill>
                  <a:srgbClr val="000000"/>
                </a:solidFill>
                <a:latin typeface="+mj-lt"/>
                <a:cs typeface="VVGWEI+ArialMT"/>
              </a:rPr>
              <a:t> </a:t>
            </a:r>
            <a:r>
              <a:rPr lang="vi-VN" sz="2600" dirty="0">
                <a:solidFill>
                  <a:srgbClr val="000000"/>
                </a:solidFill>
                <a:latin typeface="+mj-lt"/>
                <a:cs typeface="VVGWEI+ArialMT"/>
              </a:rPr>
              <a:t>án</a:t>
            </a:r>
            <a:r>
              <a:rPr lang="vi-VN" sz="2600" spc="99" dirty="0">
                <a:solidFill>
                  <a:srgbClr val="000000"/>
                </a:solidFill>
                <a:latin typeface="+mj-lt"/>
                <a:cs typeface="VVGWEI+ArialMT"/>
              </a:rPr>
              <a:t> </a:t>
            </a:r>
            <a:r>
              <a:rPr lang="vi-VN" sz="2600" dirty="0">
                <a:solidFill>
                  <a:srgbClr val="000000"/>
                </a:solidFill>
                <a:latin typeface="+mj-lt"/>
                <a:cs typeface="VVGWEI+ArialMT"/>
              </a:rPr>
              <a:t>nằm</a:t>
            </a:r>
            <a:r>
              <a:rPr lang="vi-VN" sz="2600" spc="97" dirty="0">
                <a:solidFill>
                  <a:srgbClr val="000000"/>
                </a:solidFill>
                <a:latin typeface="+mj-lt"/>
                <a:cs typeface="VVGWEI+ArialMT"/>
              </a:rPr>
              <a:t> </a:t>
            </a:r>
            <a:r>
              <a:rPr lang="vi-VN" sz="2600" dirty="0">
                <a:solidFill>
                  <a:srgbClr val="000000"/>
                </a:solidFill>
                <a:latin typeface="+mj-lt"/>
                <a:cs typeface="VVGWEI+ArialMT"/>
              </a:rPr>
              <a:t>trong</a:t>
            </a:r>
            <a:r>
              <a:rPr lang="vi-VN" sz="2600" spc="104" dirty="0">
                <a:solidFill>
                  <a:srgbClr val="000000"/>
                </a:solidFill>
                <a:latin typeface="+mj-lt"/>
                <a:cs typeface="VVGWEI+ArialMT"/>
              </a:rPr>
              <a:t> </a:t>
            </a:r>
            <a:r>
              <a:rPr lang="vi-VN" sz="2600" dirty="0">
                <a:solidFill>
                  <a:srgbClr val="000000"/>
                </a:solidFill>
                <a:latin typeface="+mj-lt"/>
                <a:cs typeface="VVGWEI+ArialMT"/>
              </a:rPr>
              <a:t>ranh</a:t>
            </a:r>
            <a:r>
              <a:rPr lang="vi-VN" sz="2600" spc="99" dirty="0">
                <a:solidFill>
                  <a:srgbClr val="000000"/>
                </a:solidFill>
                <a:latin typeface="+mj-lt"/>
                <a:cs typeface="VVGWEI+ArialMT"/>
              </a:rPr>
              <a:t> </a:t>
            </a:r>
            <a:r>
              <a:rPr lang="vi-VN" sz="2600" dirty="0">
                <a:solidFill>
                  <a:srgbClr val="000000"/>
                </a:solidFill>
                <a:latin typeface="+mj-lt"/>
                <a:cs typeface="VVGWEI+ArialMT"/>
              </a:rPr>
              <a:t>giới</a:t>
            </a:r>
            <a:r>
              <a:rPr lang="vi-VN" sz="2600" spc="99" dirty="0">
                <a:solidFill>
                  <a:srgbClr val="000000"/>
                </a:solidFill>
                <a:latin typeface="+mj-lt"/>
                <a:cs typeface="VVGWEI+ArialMT"/>
              </a:rPr>
              <a:t> </a:t>
            </a:r>
            <a:r>
              <a:rPr lang="vi-VN" sz="2600" dirty="0">
                <a:solidFill>
                  <a:srgbClr val="000000"/>
                </a:solidFill>
                <a:latin typeface="+mj-lt"/>
                <a:cs typeface="VVGWEI+ArialMT"/>
              </a:rPr>
              <a:t>quản</a:t>
            </a:r>
            <a:r>
              <a:rPr lang="vi-VN" sz="2600" spc="99" dirty="0">
                <a:solidFill>
                  <a:srgbClr val="000000"/>
                </a:solidFill>
                <a:latin typeface="+mj-lt"/>
                <a:cs typeface="VVGWEI+ArialMT"/>
              </a:rPr>
              <a:t> </a:t>
            </a:r>
            <a:r>
              <a:rPr lang="vi-VN" sz="2600" dirty="0">
                <a:solidFill>
                  <a:srgbClr val="000000"/>
                </a:solidFill>
                <a:latin typeface="+mj-lt"/>
                <a:cs typeface="VVGWEI+ArialMT"/>
              </a:rPr>
              <a:t>lý;</a:t>
            </a:r>
            <a:r>
              <a:rPr lang="vi-VN" sz="2600" spc="93" dirty="0">
                <a:solidFill>
                  <a:srgbClr val="000000"/>
                </a:solidFill>
                <a:latin typeface="+mj-lt"/>
                <a:cs typeface="VVGWEI+ArialMT"/>
              </a:rPr>
              <a:t> </a:t>
            </a:r>
            <a:r>
              <a:rPr lang="vi-VN" sz="2600" dirty="0">
                <a:solidFill>
                  <a:srgbClr val="000000"/>
                </a:solidFill>
                <a:latin typeface="+mj-lt"/>
                <a:cs typeface="VVGWEI+ArialMT"/>
              </a:rPr>
              <a:t>cơ</a:t>
            </a:r>
            <a:r>
              <a:rPr lang="vi-VN" sz="2600" spc="100" dirty="0">
                <a:solidFill>
                  <a:srgbClr val="000000"/>
                </a:solidFill>
                <a:latin typeface="+mj-lt"/>
                <a:cs typeface="VVGWEI+ArialMT"/>
              </a:rPr>
              <a:t> </a:t>
            </a:r>
            <a:r>
              <a:rPr lang="vi-VN" sz="2600" dirty="0">
                <a:solidFill>
                  <a:srgbClr val="000000"/>
                </a:solidFill>
                <a:latin typeface="+mj-lt"/>
                <a:cs typeface="VVGWEI+ArialMT"/>
              </a:rPr>
              <a:t>quan</a:t>
            </a:r>
            <a:r>
              <a:rPr lang="vi-VN" sz="2600" spc="99" dirty="0">
                <a:solidFill>
                  <a:srgbClr val="000000"/>
                </a:solidFill>
                <a:latin typeface="+mj-lt"/>
                <a:cs typeface="VVGWEI+ArialMT"/>
              </a:rPr>
              <a:t> </a:t>
            </a:r>
            <a:r>
              <a:rPr lang="vi-VN" sz="2600" dirty="0">
                <a:solidFill>
                  <a:srgbClr val="000000"/>
                </a:solidFill>
                <a:latin typeface="+mj-lt"/>
                <a:cs typeface="VVGWEI+ArialMT"/>
              </a:rPr>
              <a:t>nhà</a:t>
            </a:r>
            <a:r>
              <a:rPr lang="en-US" sz="2600" dirty="0">
                <a:solidFill>
                  <a:srgbClr val="000000"/>
                </a:solidFill>
                <a:latin typeface="+mj-lt"/>
                <a:cs typeface="VVGWEI+ArialMT"/>
              </a:rPr>
              <a:t> </a:t>
            </a:r>
            <a:r>
              <a:rPr lang="vi-VN" sz="2600" dirty="0">
                <a:solidFill>
                  <a:srgbClr val="000000"/>
                </a:solidFill>
                <a:latin typeface="+mj-lt"/>
                <a:cs typeface="VVGWEI+ArialMT"/>
              </a:rPr>
              <a:t>nước</a:t>
            </a:r>
            <a:r>
              <a:rPr lang="vi-VN" sz="2600" spc="202" dirty="0">
                <a:solidFill>
                  <a:srgbClr val="000000"/>
                </a:solidFill>
                <a:latin typeface="+mj-lt"/>
                <a:cs typeface="VVGWEI+ArialMT"/>
              </a:rPr>
              <a:t> </a:t>
            </a:r>
            <a:r>
              <a:rPr lang="vi-VN" sz="2600" dirty="0">
                <a:solidFill>
                  <a:srgbClr val="000000"/>
                </a:solidFill>
                <a:latin typeface="+mj-lt"/>
                <a:cs typeface="VVGWEI+ArialMT"/>
              </a:rPr>
              <a:t>quản</a:t>
            </a:r>
            <a:r>
              <a:rPr lang="vi-VN" sz="2600" spc="207" dirty="0">
                <a:solidFill>
                  <a:srgbClr val="000000"/>
                </a:solidFill>
                <a:latin typeface="+mj-lt"/>
                <a:cs typeface="VVGWEI+ArialMT"/>
              </a:rPr>
              <a:t> </a:t>
            </a:r>
            <a:r>
              <a:rPr lang="vi-VN" sz="2600" dirty="0">
                <a:solidFill>
                  <a:srgbClr val="000000"/>
                </a:solidFill>
                <a:latin typeface="+mj-lt"/>
                <a:cs typeface="VVGWEI+ArialMT"/>
              </a:rPr>
              <a:t>lý</a:t>
            </a:r>
            <a:r>
              <a:rPr lang="vi-VN" sz="2600" spc="203" dirty="0">
                <a:solidFill>
                  <a:srgbClr val="000000"/>
                </a:solidFill>
                <a:latin typeface="+mj-lt"/>
                <a:cs typeface="VVGWEI+ArialMT"/>
              </a:rPr>
              <a:t> </a:t>
            </a:r>
            <a:r>
              <a:rPr lang="vi-VN" sz="2600" dirty="0">
                <a:solidFill>
                  <a:srgbClr val="000000"/>
                </a:solidFill>
                <a:latin typeface="+mj-lt"/>
                <a:cs typeface="VVGWEI+ArialMT"/>
              </a:rPr>
              <a:t>công</a:t>
            </a:r>
            <a:r>
              <a:rPr lang="vi-VN" sz="2600" spc="209" dirty="0">
                <a:solidFill>
                  <a:srgbClr val="000000"/>
                </a:solidFill>
                <a:latin typeface="+mj-lt"/>
                <a:cs typeface="VVGWEI+ArialMT"/>
              </a:rPr>
              <a:t> </a:t>
            </a:r>
            <a:r>
              <a:rPr lang="vi-VN" sz="2600" dirty="0">
                <a:solidFill>
                  <a:srgbClr val="000000"/>
                </a:solidFill>
                <a:latin typeface="+mj-lt"/>
                <a:cs typeface="VVGWEI+ArialMT"/>
              </a:rPr>
              <a:t>trình</a:t>
            </a:r>
            <a:r>
              <a:rPr lang="vi-VN" sz="2600" spc="213" dirty="0">
                <a:solidFill>
                  <a:srgbClr val="000000"/>
                </a:solidFill>
                <a:latin typeface="+mj-lt"/>
                <a:cs typeface="VVGWEI+ArialMT"/>
              </a:rPr>
              <a:t> </a:t>
            </a:r>
            <a:r>
              <a:rPr lang="vi-VN" sz="2600" dirty="0">
                <a:solidFill>
                  <a:srgbClr val="000000"/>
                </a:solidFill>
                <a:latin typeface="+mj-lt"/>
                <a:cs typeface="VVGWEI+ArialMT"/>
              </a:rPr>
              <a:t>thủy</a:t>
            </a:r>
            <a:r>
              <a:rPr lang="vi-VN" sz="2600" spc="208" dirty="0">
                <a:solidFill>
                  <a:srgbClr val="000000"/>
                </a:solidFill>
                <a:latin typeface="+mj-lt"/>
                <a:cs typeface="VVGWEI+ArialMT"/>
              </a:rPr>
              <a:t> </a:t>
            </a:r>
            <a:r>
              <a:rPr lang="vi-VN" sz="2600" dirty="0">
                <a:solidFill>
                  <a:srgbClr val="000000"/>
                </a:solidFill>
                <a:latin typeface="+mj-lt"/>
                <a:cs typeface="VVGWEI+ArialMT"/>
              </a:rPr>
              <a:t>lợi</a:t>
            </a:r>
            <a:r>
              <a:rPr lang="vi-VN" sz="2600" spc="209" dirty="0">
                <a:solidFill>
                  <a:srgbClr val="000000"/>
                </a:solidFill>
                <a:latin typeface="+mj-lt"/>
                <a:cs typeface="VVGWEI+ArialMT"/>
              </a:rPr>
              <a:t> </a:t>
            </a:r>
            <a:r>
              <a:rPr lang="vi-VN" sz="2600" dirty="0">
                <a:solidFill>
                  <a:srgbClr val="000000"/>
                </a:solidFill>
                <a:latin typeface="+mj-lt"/>
                <a:cs typeface="VVGWEI+ArialMT"/>
              </a:rPr>
              <a:t>đối</a:t>
            </a:r>
            <a:r>
              <a:rPr lang="vi-VN" sz="2600" spc="208" dirty="0">
                <a:solidFill>
                  <a:srgbClr val="000000"/>
                </a:solidFill>
                <a:latin typeface="+mj-lt"/>
                <a:cs typeface="VVGWEI+ArialMT"/>
              </a:rPr>
              <a:t> </a:t>
            </a:r>
            <a:r>
              <a:rPr lang="vi-VN" sz="2600" dirty="0">
                <a:solidFill>
                  <a:srgbClr val="000000"/>
                </a:solidFill>
                <a:latin typeface="+mj-lt"/>
                <a:cs typeface="VVGWEI+ArialMT"/>
              </a:rPr>
              <a:t>với</a:t>
            </a:r>
            <a:r>
              <a:rPr lang="vi-VN" sz="2600" spc="211" dirty="0">
                <a:solidFill>
                  <a:srgbClr val="000000"/>
                </a:solidFill>
                <a:latin typeface="+mj-lt"/>
                <a:cs typeface="VVGWEI+ArialMT"/>
              </a:rPr>
              <a:t> </a:t>
            </a:r>
            <a:r>
              <a:rPr lang="vi-VN" sz="2600" dirty="0">
                <a:solidFill>
                  <a:srgbClr val="000000"/>
                </a:solidFill>
                <a:latin typeface="+mj-lt"/>
                <a:cs typeface="VVGWEI+ArialMT"/>
              </a:rPr>
              <a:t>dự</a:t>
            </a:r>
            <a:r>
              <a:rPr lang="vi-VN" sz="2600" spc="209" dirty="0">
                <a:solidFill>
                  <a:srgbClr val="000000"/>
                </a:solidFill>
                <a:latin typeface="+mj-lt"/>
                <a:cs typeface="VVGWEI+ArialMT"/>
              </a:rPr>
              <a:t> </a:t>
            </a:r>
            <a:r>
              <a:rPr lang="vi-VN" sz="2600" dirty="0">
                <a:solidFill>
                  <a:srgbClr val="000000"/>
                </a:solidFill>
                <a:latin typeface="+mj-lt"/>
                <a:cs typeface="VVGWEI+ArialMT"/>
              </a:rPr>
              <a:t>án</a:t>
            </a:r>
            <a:r>
              <a:rPr lang="vi-VN" sz="2600" spc="207" dirty="0">
                <a:solidFill>
                  <a:srgbClr val="000000"/>
                </a:solidFill>
                <a:latin typeface="+mj-lt"/>
                <a:cs typeface="VVGWEI+ArialMT"/>
              </a:rPr>
              <a:t> </a:t>
            </a:r>
            <a:r>
              <a:rPr lang="vi-VN" sz="2600" dirty="0">
                <a:solidFill>
                  <a:srgbClr val="000000"/>
                </a:solidFill>
                <a:latin typeface="+mj-lt"/>
                <a:cs typeface="VVGWEI+ArialMT"/>
              </a:rPr>
              <a:t>có</a:t>
            </a:r>
            <a:r>
              <a:rPr lang="vi-VN" sz="2600" spc="209" dirty="0">
                <a:solidFill>
                  <a:srgbClr val="000000"/>
                </a:solidFill>
                <a:latin typeface="+mj-lt"/>
                <a:cs typeface="VVGWEI+ArialMT"/>
              </a:rPr>
              <a:t> </a:t>
            </a:r>
            <a:r>
              <a:rPr lang="vi-VN" sz="2600" dirty="0">
                <a:solidFill>
                  <a:srgbClr val="000000"/>
                </a:solidFill>
                <a:latin typeface="+mj-lt"/>
                <a:cs typeface="VVGWEI+ArialMT"/>
              </a:rPr>
              <a:t>xả</a:t>
            </a:r>
            <a:r>
              <a:rPr lang="vi-VN" sz="2600" spc="209" dirty="0">
                <a:solidFill>
                  <a:srgbClr val="000000"/>
                </a:solidFill>
                <a:latin typeface="+mj-lt"/>
                <a:cs typeface="VVGWEI+ArialMT"/>
              </a:rPr>
              <a:t> </a:t>
            </a:r>
            <a:r>
              <a:rPr lang="vi-VN" sz="2600" dirty="0">
                <a:solidFill>
                  <a:srgbClr val="000000"/>
                </a:solidFill>
                <a:latin typeface="+mj-lt"/>
                <a:cs typeface="VVGWEI+ArialMT"/>
              </a:rPr>
              <a:t>nước</a:t>
            </a:r>
            <a:r>
              <a:rPr lang="en-US" sz="2600" dirty="0">
                <a:solidFill>
                  <a:srgbClr val="000000"/>
                </a:solidFill>
                <a:latin typeface="+mj-lt"/>
                <a:cs typeface="VVGWEI+ArialMT"/>
              </a:rPr>
              <a:t> </a:t>
            </a:r>
            <a:r>
              <a:rPr lang="vi-VN" sz="2600" dirty="0">
                <a:solidFill>
                  <a:srgbClr val="000000"/>
                </a:solidFill>
                <a:latin typeface="+mj-lt"/>
                <a:cs typeface="VVGWEI+ArialMT"/>
              </a:rPr>
              <a:t>thải</a:t>
            </a:r>
            <a:r>
              <a:rPr lang="vi-VN" sz="2600" spc="233" dirty="0">
                <a:solidFill>
                  <a:srgbClr val="000000"/>
                </a:solidFill>
                <a:latin typeface="+mj-lt"/>
                <a:cs typeface="VVGWEI+ArialMT"/>
              </a:rPr>
              <a:t> </a:t>
            </a:r>
            <a:r>
              <a:rPr lang="vi-VN" sz="2600" dirty="0">
                <a:solidFill>
                  <a:srgbClr val="000000"/>
                </a:solidFill>
                <a:latin typeface="+mj-lt"/>
                <a:cs typeface="VVGWEI+ArialMT"/>
              </a:rPr>
              <a:t>vào</a:t>
            </a:r>
            <a:r>
              <a:rPr lang="vi-VN" sz="2600" spc="231" dirty="0">
                <a:solidFill>
                  <a:srgbClr val="000000"/>
                </a:solidFill>
                <a:latin typeface="+mj-lt"/>
                <a:cs typeface="VVGWEI+ArialMT"/>
              </a:rPr>
              <a:t> </a:t>
            </a:r>
            <a:r>
              <a:rPr lang="vi-VN" sz="2600" dirty="0">
                <a:solidFill>
                  <a:srgbClr val="000000"/>
                </a:solidFill>
                <a:latin typeface="+mj-lt"/>
                <a:cs typeface="VVGWEI+ArialMT"/>
              </a:rPr>
              <a:t>công</a:t>
            </a:r>
            <a:r>
              <a:rPr lang="vi-VN" sz="2600" spc="231" dirty="0">
                <a:solidFill>
                  <a:srgbClr val="000000"/>
                </a:solidFill>
                <a:latin typeface="+mj-lt"/>
                <a:cs typeface="VVGWEI+ArialMT"/>
              </a:rPr>
              <a:t> </a:t>
            </a:r>
            <a:r>
              <a:rPr lang="vi-VN" sz="2600" dirty="0">
                <a:solidFill>
                  <a:srgbClr val="000000"/>
                </a:solidFill>
                <a:latin typeface="+mj-lt"/>
                <a:cs typeface="VVGWEI+ArialMT"/>
              </a:rPr>
              <a:t>trình</a:t>
            </a:r>
            <a:r>
              <a:rPr lang="vi-VN" sz="2600" spc="234" dirty="0">
                <a:solidFill>
                  <a:srgbClr val="000000"/>
                </a:solidFill>
                <a:latin typeface="+mj-lt"/>
                <a:cs typeface="VVGWEI+ArialMT"/>
              </a:rPr>
              <a:t> </a:t>
            </a:r>
            <a:r>
              <a:rPr lang="vi-VN" sz="2600" dirty="0">
                <a:solidFill>
                  <a:srgbClr val="000000"/>
                </a:solidFill>
                <a:latin typeface="+mj-lt"/>
                <a:cs typeface="VVGWEI+ArialMT"/>
              </a:rPr>
              <a:t>thủy</a:t>
            </a:r>
            <a:r>
              <a:rPr lang="vi-VN" sz="2600" spc="230" dirty="0">
                <a:solidFill>
                  <a:srgbClr val="000000"/>
                </a:solidFill>
                <a:latin typeface="+mj-lt"/>
                <a:cs typeface="VVGWEI+ArialMT"/>
              </a:rPr>
              <a:t> </a:t>
            </a:r>
            <a:r>
              <a:rPr lang="vi-VN" sz="2600" dirty="0">
                <a:solidFill>
                  <a:srgbClr val="000000"/>
                </a:solidFill>
                <a:latin typeface="+mj-lt"/>
                <a:cs typeface="VVGWEI+ArialMT"/>
              </a:rPr>
              <a:t>lợi</a:t>
            </a:r>
            <a:r>
              <a:rPr lang="vi-VN" sz="2600" spc="231" dirty="0">
                <a:solidFill>
                  <a:srgbClr val="000000"/>
                </a:solidFill>
                <a:latin typeface="+mj-lt"/>
                <a:cs typeface="VVGWEI+ArialMT"/>
              </a:rPr>
              <a:t> </a:t>
            </a:r>
            <a:r>
              <a:rPr lang="vi-VN" sz="2600" dirty="0">
                <a:solidFill>
                  <a:srgbClr val="000000"/>
                </a:solidFill>
                <a:latin typeface="+mj-lt"/>
                <a:cs typeface="VVGWEI+ArialMT"/>
              </a:rPr>
              <a:t>hoặc</a:t>
            </a:r>
            <a:r>
              <a:rPr lang="vi-VN" sz="2600" spc="226" dirty="0">
                <a:solidFill>
                  <a:srgbClr val="000000"/>
                </a:solidFill>
                <a:latin typeface="+mj-lt"/>
                <a:cs typeface="VVGWEI+ArialMT"/>
              </a:rPr>
              <a:t> </a:t>
            </a:r>
            <a:r>
              <a:rPr lang="vi-VN" sz="2600" dirty="0">
                <a:solidFill>
                  <a:srgbClr val="000000"/>
                </a:solidFill>
                <a:latin typeface="+mj-lt"/>
                <a:cs typeface="VVGWEI+ArialMT"/>
              </a:rPr>
              <a:t>có</a:t>
            </a:r>
            <a:r>
              <a:rPr lang="vi-VN" sz="2600" spc="231" dirty="0">
                <a:solidFill>
                  <a:srgbClr val="000000"/>
                </a:solidFill>
                <a:latin typeface="+mj-lt"/>
                <a:cs typeface="VVGWEI+ArialMT"/>
              </a:rPr>
              <a:t> </a:t>
            </a:r>
            <a:r>
              <a:rPr lang="vi-VN" sz="2600" dirty="0">
                <a:solidFill>
                  <a:srgbClr val="000000"/>
                </a:solidFill>
                <a:latin typeface="+mj-lt"/>
                <a:cs typeface="VVGWEI+ArialMT"/>
              </a:rPr>
              <a:t>chiếm</a:t>
            </a:r>
            <a:r>
              <a:rPr lang="vi-VN" sz="2600" spc="229" dirty="0">
                <a:solidFill>
                  <a:srgbClr val="000000"/>
                </a:solidFill>
                <a:latin typeface="+mj-lt"/>
                <a:cs typeface="VVGWEI+ArialMT"/>
              </a:rPr>
              <a:t> </a:t>
            </a:r>
            <a:r>
              <a:rPr lang="vi-VN" sz="2600" dirty="0">
                <a:solidFill>
                  <a:srgbClr val="000000"/>
                </a:solidFill>
                <a:latin typeface="+mj-lt"/>
                <a:cs typeface="VVGWEI+ArialMT"/>
              </a:rPr>
              <a:t>dụng</a:t>
            </a:r>
            <a:r>
              <a:rPr lang="vi-VN" sz="2600" spc="229" dirty="0">
                <a:solidFill>
                  <a:srgbClr val="000000"/>
                </a:solidFill>
                <a:latin typeface="+mj-lt"/>
                <a:cs typeface="VVGWEI+ArialMT"/>
              </a:rPr>
              <a:t> </a:t>
            </a:r>
            <a:r>
              <a:rPr lang="vi-VN" sz="2600" dirty="0">
                <a:solidFill>
                  <a:srgbClr val="000000"/>
                </a:solidFill>
                <a:latin typeface="+mj-lt"/>
                <a:cs typeface="VVGWEI+ArialMT"/>
              </a:rPr>
              <a:t>công</a:t>
            </a:r>
            <a:r>
              <a:rPr lang="vi-VN" sz="2600" spc="231" dirty="0">
                <a:solidFill>
                  <a:srgbClr val="000000"/>
                </a:solidFill>
                <a:latin typeface="+mj-lt"/>
                <a:cs typeface="VVGWEI+ArialMT"/>
              </a:rPr>
              <a:t> </a:t>
            </a:r>
            <a:r>
              <a:rPr lang="vi-VN" sz="2600" dirty="0">
                <a:solidFill>
                  <a:srgbClr val="000000"/>
                </a:solidFill>
                <a:latin typeface="+mj-lt"/>
                <a:cs typeface="VVGWEI+ArialMT"/>
              </a:rPr>
              <a:t>trình</a:t>
            </a:r>
            <a:r>
              <a:rPr lang="en-US" sz="2600" dirty="0">
                <a:solidFill>
                  <a:srgbClr val="000000"/>
                </a:solidFill>
                <a:latin typeface="+mj-lt"/>
                <a:cs typeface="VVGWEI+ArialMT"/>
              </a:rPr>
              <a:t> </a:t>
            </a:r>
            <a:r>
              <a:rPr lang="vi-VN" sz="2600" dirty="0">
                <a:solidFill>
                  <a:srgbClr val="000000"/>
                </a:solidFill>
                <a:latin typeface="+mj-lt"/>
                <a:cs typeface="VVGWEI+ArialMT"/>
              </a:rPr>
              <a:t>thủy</a:t>
            </a:r>
            <a:r>
              <a:rPr lang="vi-VN" sz="2600" spc="203" dirty="0">
                <a:solidFill>
                  <a:srgbClr val="000000"/>
                </a:solidFill>
                <a:latin typeface="+mj-lt"/>
                <a:cs typeface="VVGWEI+ArialMT"/>
              </a:rPr>
              <a:t> </a:t>
            </a:r>
            <a:r>
              <a:rPr lang="vi-VN" sz="2600" dirty="0">
                <a:solidFill>
                  <a:srgbClr val="000000"/>
                </a:solidFill>
                <a:latin typeface="+mj-lt"/>
                <a:cs typeface="VVGWEI+ArialMT"/>
              </a:rPr>
              <a:t>lợi;</a:t>
            </a:r>
            <a:r>
              <a:rPr lang="vi-VN" sz="2600" spc="194" dirty="0">
                <a:solidFill>
                  <a:srgbClr val="000000"/>
                </a:solidFill>
                <a:latin typeface="+mj-lt"/>
                <a:cs typeface="VVGWEI+ArialMT"/>
              </a:rPr>
              <a:t> </a:t>
            </a:r>
            <a:r>
              <a:rPr lang="vi-VN" sz="2600" dirty="0">
                <a:solidFill>
                  <a:srgbClr val="000000"/>
                </a:solidFill>
                <a:latin typeface="+mj-lt"/>
                <a:cs typeface="VVGWEI+ArialMT"/>
              </a:rPr>
              <a:t>cơ</a:t>
            </a:r>
            <a:r>
              <a:rPr lang="vi-VN" sz="2600" spc="203" dirty="0">
                <a:solidFill>
                  <a:srgbClr val="000000"/>
                </a:solidFill>
                <a:latin typeface="+mj-lt"/>
                <a:cs typeface="VVGWEI+ArialMT"/>
              </a:rPr>
              <a:t> </a:t>
            </a:r>
            <a:r>
              <a:rPr lang="vi-VN" sz="2600" dirty="0">
                <a:solidFill>
                  <a:srgbClr val="000000"/>
                </a:solidFill>
                <a:latin typeface="+mj-lt"/>
                <a:cs typeface="VVGWEI+ArialMT"/>
              </a:rPr>
              <a:t>quan</a:t>
            </a:r>
            <a:r>
              <a:rPr lang="vi-VN" sz="2600" spc="202" dirty="0">
                <a:solidFill>
                  <a:srgbClr val="000000"/>
                </a:solidFill>
                <a:latin typeface="+mj-lt"/>
                <a:cs typeface="VVGWEI+ArialMT"/>
              </a:rPr>
              <a:t> </a:t>
            </a:r>
            <a:r>
              <a:rPr lang="vi-VN" sz="2600" dirty="0">
                <a:solidFill>
                  <a:srgbClr val="000000"/>
                </a:solidFill>
                <a:latin typeface="+mj-lt"/>
                <a:cs typeface="VVGWEI+ArialMT"/>
              </a:rPr>
              <a:t>quản</a:t>
            </a:r>
            <a:r>
              <a:rPr lang="vi-VN" sz="2600" spc="202" dirty="0">
                <a:solidFill>
                  <a:srgbClr val="000000"/>
                </a:solidFill>
                <a:latin typeface="+mj-lt"/>
                <a:cs typeface="VVGWEI+ArialMT"/>
              </a:rPr>
              <a:t> </a:t>
            </a:r>
            <a:r>
              <a:rPr lang="vi-VN" sz="2600" dirty="0">
                <a:solidFill>
                  <a:srgbClr val="000000"/>
                </a:solidFill>
                <a:latin typeface="+mj-lt"/>
                <a:cs typeface="VVGWEI+ArialMT"/>
              </a:rPr>
              <a:t>lý</a:t>
            </a:r>
            <a:r>
              <a:rPr lang="vi-VN" sz="2600" spc="197" dirty="0">
                <a:solidFill>
                  <a:srgbClr val="000000"/>
                </a:solidFill>
                <a:latin typeface="+mj-lt"/>
                <a:cs typeface="VVGWEI+ArialMT"/>
              </a:rPr>
              <a:t> </a:t>
            </a:r>
            <a:r>
              <a:rPr lang="vi-VN" sz="2600" dirty="0">
                <a:solidFill>
                  <a:srgbClr val="000000"/>
                </a:solidFill>
                <a:latin typeface="+mj-lt"/>
                <a:cs typeface="VVGWEI+ArialMT"/>
              </a:rPr>
              <a:t>nhà</a:t>
            </a:r>
            <a:r>
              <a:rPr lang="vi-VN" sz="2600" spc="202" dirty="0">
                <a:solidFill>
                  <a:srgbClr val="000000"/>
                </a:solidFill>
                <a:latin typeface="+mj-lt"/>
                <a:cs typeface="VVGWEI+ArialMT"/>
              </a:rPr>
              <a:t> </a:t>
            </a:r>
            <a:r>
              <a:rPr lang="vi-VN" sz="2600" dirty="0">
                <a:solidFill>
                  <a:srgbClr val="000000"/>
                </a:solidFill>
                <a:latin typeface="+mj-lt"/>
                <a:cs typeface="VVGWEI+ArialMT"/>
              </a:rPr>
              <a:t>nước</a:t>
            </a:r>
            <a:r>
              <a:rPr lang="vi-VN" sz="2600" spc="197" dirty="0">
                <a:solidFill>
                  <a:srgbClr val="000000"/>
                </a:solidFill>
                <a:latin typeface="+mj-lt"/>
                <a:cs typeface="VVGWEI+ArialMT"/>
              </a:rPr>
              <a:t> </a:t>
            </a:r>
            <a:r>
              <a:rPr lang="vi-VN" sz="2600" dirty="0">
                <a:solidFill>
                  <a:srgbClr val="000000"/>
                </a:solidFill>
                <a:latin typeface="+mj-lt"/>
                <a:cs typeface="VVGWEI+ArialMT"/>
              </a:rPr>
              <a:t>được</a:t>
            </a:r>
            <a:r>
              <a:rPr lang="vi-VN" sz="2600" spc="197" dirty="0">
                <a:solidFill>
                  <a:srgbClr val="000000"/>
                </a:solidFill>
                <a:latin typeface="+mj-lt"/>
                <a:cs typeface="VVGWEI+ArialMT"/>
              </a:rPr>
              <a:t> </a:t>
            </a:r>
            <a:r>
              <a:rPr lang="vi-VN" sz="2600" dirty="0">
                <a:solidFill>
                  <a:srgbClr val="000000"/>
                </a:solidFill>
                <a:latin typeface="+mj-lt"/>
                <a:cs typeface="VVGWEI+ArialMT"/>
              </a:rPr>
              <a:t>giao</a:t>
            </a:r>
            <a:r>
              <a:rPr lang="vi-VN" sz="2600" spc="201" dirty="0">
                <a:solidFill>
                  <a:srgbClr val="000000"/>
                </a:solidFill>
                <a:latin typeface="+mj-lt"/>
                <a:cs typeface="VVGWEI+ArialMT"/>
              </a:rPr>
              <a:t> </a:t>
            </a:r>
            <a:r>
              <a:rPr lang="vi-VN" sz="2600" dirty="0">
                <a:solidFill>
                  <a:srgbClr val="000000"/>
                </a:solidFill>
                <a:latin typeface="+mj-lt"/>
                <a:cs typeface="VVGWEI+ArialMT"/>
              </a:rPr>
              <a:t>quản</a:t>
            </a:r>
            <a:r>
              <a:rPr lang="vi-VN" sz="2600" spc="202" dirty="0">
                <a:solidFill>
                  <a:srgbClr val="000000"/>
                </a:solidFill>
                <a:latin typeface="+mj-lt"/>
                <a:cs typeface="VVGWEI+ArialMT"/>
              </a:rPr>
              <a:t> </a:t>
            </a:r>
            <a:r>
              <a:rPr lang="vi-VN" sz="2600" dirty="0">
                <a:solidFill>
                  <a:srgbClr val="000000"/>
                </a:solidFill>
                <a:latin typeface="+mj-lt"/>
                <a:cs typeface="VVGWEI+ArialMT"/>
              </a:rPr>
              <a:t>lý</a:t>
            </a:r>
            <a:r>
              <a:rPr lang="vi-VN" sz="2600" spc="198" dirty="0">
                <a:solidFill>
                  <a:srgbClr val="000000"/>
                </a:solidFill>
                <a:latin typeface="+mj-lt"/>
                <a:cs typeface="VVGWEI+ArialMT"/>
              </a:rPr>
              <a:t> </a:t>
            </a:r>
            <a:r>
              <a:rPr lang="vi-VN" sz="2600" dirty="0">
                <a:solidFill>
                  <a:srgbClr val="000000"/>
                </a:solidFill>
                <a:latin typeface="+mj-lt"/>
                <a:cs typeface="VVGWEI+ArialMT"/>
              </a:rPr>
              <a:t>các</a:t>
            </a:r>
            <a:r>
              <a:rPr lang="en-US" sz="2600" dirty="0">
                <a:solidFill>
                  <a:srgbClr val="000000"/>
                </a:solidFill>
                <a:latin typeface="+mj-lt"/>
                <a:cs typeface="VVGWEI+ArialMT"/>
              </a:rPr>
              <a:t> </a:t>
            </a:r>
            <a:r>
              <a:rPr lang="vi-VN" sz="2600" dirty="0">
                <a:solidFill>
                  <a:srgbClr val="000000"/>
                </a:solidFill>
                <a:latin typeface="+mj-lt"/>
                <a:cs typeface="VVGWEI+ArialMT"/>
              </a:rPr>
              <a:t>khu</a:t>
            </a:r>
            <a:r>
              <a:rPr lang="vi-VN" sz="2600" spc="401" dirty="0">
                <a:solidFill>
                  <a:srgbClr val="000000"/>
                </a:solidFill>
                <a:latin typeface="+mj-lt"/>
                <a:cs typeface="VVGWEI+ArialMT"/>
              </a:rPr>
              <a:t> </a:t>
            </a:r>
            <a:r>
              <a:rPr lang="vi-VN" sz="2600" dirty="0">
                <a:solidFill>
                  <a:srgbClr val="000000"/>
                </a:solidFill>
                <a:latin typeface="+mj-lt"/>
                <a:cs typeface="VVGWEI+ArialMT"/>
              </a:rPr>
              <a:t>vực</a:t>
            </a:r>
            <a:r>
              <a:rPr lang="vi-VN" sz="2600" spc="399" dirty="0">
                <a:solidFill>
                  <a:srgbClr val="000000"/>
                </a:solidFill>
                <a:latin typeface="+mj-lt"/>
                <a:cs typeface="VVGWEI+ArialMT"/>
              </a:rPr>
              <a:t> </a:t>
            </a:r>
            <a:r>
              <a:rPr lang="vi-VN" sz="2600" dirty="0">
                <a:solidFill>
                  <a:srgbClr val="000000"/>
                </a:solidFill>
                <a:latin typeface="+mj-lt"/>
                <a:cs typeface="VVGWEI+ArialMT"/>
              </a:rPr>
              <a:t>có</a:t>
            </a:r>
            <a:r>
              <a:rPr lang="vi-VN" sz="2600" spc="401" dirty="0">
                <a:solidFill>
                  <a:srgbClr val="000000"/>
                </a:solidFill>
                <a:latin typeface="+mj-lt"/>
                <a:cs typeface="VVGWEI+ArialMT"/>
              </a:rPr>
              <a:t> </a:t>
            </a:r>
            <a:r>
              <a:rPr lang="vi-VN" sz="2600" dirty="0">
                <a:solidFill>
                  <a:srgbClr val="000000"/>
                </a:solidFill>
                <a:latin typeface="+mj-lt"/>
                <a:cs typeface="VVGWEI+ArialMT"/>
              </a:rPr>
              <a:t>yếu</a:t>
            </a:r>
            <a:r>
              <a:rPr lang="vi-VN" sz="2600" spc="401" dirty="0">
                <a:solidFill>
                  <a:srgbClr val="000000"/>
                </a:solidFill>
                <a:latin typeface="+mj-lt"/>
                <a:cs typeface="VVGWEI+ArialMT"/>
              </a:rPr>
              <a:t> </a:t>
            </a:r>
            <a:r>
              <a:rPr lang="vi-VN" sz="2600" dirty="0">
                <a:solidFill>
                  <a:srgbClr val="000000"/>
                </a:solidFill>
                <a:latin typeface="+mj-lt"/>
                <a:cs typeface="VVGWEI+ArialMT"/>
              </a:rPr>
              <a:t>tố</a:t>
            </a:r>
            <a:r>
              <a:rPr lang="vi-VN" sz="2600" spc="406" dirty="0">
                <a:solidFill>
                  <a:srgbClr val="000000"/>
                </a:solidFill>
                <a:latin typeface="+mj-lt"/>
                <a:cs typeface="VVGWEI+ArialMT"/>
              </a:rPr>
              <a:t> </a:t>
            </a:r>
            <a:r>
              <a:rPr lang="vi-VN" sz="2600" dirty="0">
                <a:solidFill>
                  <a:srgbClr val="000000"/>
                </a:solidFill>
                <a:latin typeface="+mj-lt"/>
                <a:cs typeface="VVGWEI+ArialMT"/>
              </a:rPr>
              <a:t>nhạy</a:t>
            </a:r>
            <a:r>
              <a:rPr lang="vi-VN" sz="2600" spc="396" dirty="0">
                <a:solidFill>
                  <a:srgbClr val="000000"/>
                </a:solidFill>
                <a:latin typeface="+mj-lt"/>
                <a:cs typeface="VVGWEI+ArialMT"/>
              </a:rPr>
              <a:t> </a:t>
            </a:r>
            <a:r>
              <a:rPr lang="vi-VN" sz="2600" dirty="0">
                <a:solidFill>
                  <a:srgbClr val="000000"/>
                </a:solidFill>
                <a:latin typeface="+mj-lt"/>
                <a:cs typeface="VVGWEI+ArialMT"/>
              </a:rPr>
              <a:t>cảm</a:t>
            </a:r>
            <a:r>
              <a:rPr lang="vi-VN" sz="2600" spc="399" dirty="0">
                <a:solidFill>
                  <a:srgbClr val="000000"/>
                </a:solidFill>
                <a:latin typeface="+mj-lt"/>
                <a:cs typeface="VVGWEI+ArialMT"/>
              </a:rPr>
              <a:t> </a:t>
            </a:r>
            <a:r>
              <a:rPr lang="vi-VN" sz="2600" dirty="0">
                <a:solidFill>
                  <a:srgbClr val="000000"/>
                </a:solidFill>
                <a:latin typeface="+mj-lt"/>
                <a:cs typeface="VVGWEI+ArialMT"/>
              </a:rPr>
              <a:t>về</a:t>
            </a:r>
            <a:r>
              <a:rPr lang="vi-VN" sz="2600" spc="401" dirty="0">
                <a:solidFill>
                  <a:srgbClr val="000000"/>
                </a:solidFill>
                <a:latin typeface="+mj-lt"/>
                <a:cs typeface="VVGWEI+ArialMT"/>
              </a:rPr>
              <a:t> </a:t>
            </a:r>
            <a:r>
              <a:rPr lang="vi-VN" sz="2600" dirty="0">
                <a:solidFill>
                  <a:srgbClr val="000000"/>
                </a:solidFill>
                <a:latin typeface="+mj-lt"/>
                <a:cs typeface="VVGWEI+ArialMT"/>
              </a:rPr>
              <a:t>môi</a:t>
            </a:r>
            <a:r>
              <a:rPr lang="vi-VN" sz="2600" spc="401" dirty="0">
                <a:solidFill>
                  <a:srgbClr val="000000"/>
                </a:solidFill>
                <a:latin typeface="+mj-lt"/>
                <a:cs typeface="VVGWEI+ArialMT"/>
              </a:rPr>
              <a:t> </a:t>
            </a:r>
            <a:r>
              <a:rPr lang="vi-VN" sz="2600" dirty="0">
                <a:solidFill>
                  <a:srgbClr val="000000"/>
                </a:solidFill>
                <a:latin typeface="+mj-lt"/>
                <a:cs typeface="VVGWEI+ArialMT"/>
              </a:rPr>
              <a:t>trường</a:t>
            </a:r>
            <a:r>
              <a:rPr lang="vi-VN" sz="2600" spc="403" dirty="0">
                <a:solidFill>
                  <a:srgbClr val="000000"/>
                </a:solidFill>
                <a:latin typeface="+mj-lt"/>
                <a:cs typeface="VVGWEI+ArialMT"/>
              </a:rPr>
              <a:t> </a:t>
            </a:r>
            <a:r>
              <a:rPr lang="vi-VN" sz="2600" dirty="0">
                <a:solidFill>
                  <a:srgbClr val="000000"/>
                </a:solidFill>
                <a:latin typeface="+mj-lt"/>
                <a:cs typeface="VVGWEI+ArialMT"/>
              </a:rPr>
              <a:t>(nếu</a:t>
            </a:r>
            <a:r>
              <a:rPr lang="vi-VN" sz="2600" spc="400" dirty="0">
                <a:solidFill>
                  <a:srgbClr val="000000"/>
                </a:solidFill>
                <a:latin typeface="+mj-lt"/>
                <a:cs typeface="VVGWEI+ArialMT"/>
              </a:rPr>
              <a:t> </a:t>
            </a:r>
            <a:r>
              <a:rPr lang="vi-VN" sz="2600" dirty="0">
                <a:solidFill>
                  <a:srgbClr val="000000"/>
                </a:solidFill>
                <a:latin typeface="+mj-lt"/>
                <a:cs typeface="VVGWEI+ArialMT"/>
              </a:rPr>
              <a:t>có);</a:t>
            </a:r>
            <a:r>
              <a:rPr lang="vi-VN" sz="2600" spc="394" dirty="0">
                <a:solidFill>
                  <a:srgbClr val="000000"/>
                </a:solidFill>
                <a:latin typeface="+mj-lt"/>
                <a:cs typeface="VVGWEI+ArialMT"/>
              </a:rPr>
              <a:t> </a:t>
            </a:r>
            <a:r>
              <a:rPr lang="vi-VN" sz="2600" dirty="0">
                <a:solidFill>
                  <a:srgbClr val="000000"/>
                </a:solidFill>
                <a:latin typeface="+mj-lt"/>
                <a:cs typeface="VVGWEI+ArialMT"/>
              </a:rPr>
              <a:t>Bộ</a:t>
            </a:r>
            <a:r>
              <a:rPr lang="en-US" sz="2600" dirty="0">
                <a:solidFill>
                  <a:srgbClr val="000000"/>
                </a:solidFill>
                <a:latin typeface="+mj-lt"/>
                <a:cs typeface="VVGWEI+ArialMT"/>
              </a:rPr>
              <a:t> </a:t>
            </a:r>
            <a:r>
              <a:rPr lang="vi-VN" sz="2600" dirty="0">
                <a:solidFill>
                  <a:srgbClr val="000000"/>
                </a:solidFill>
                <a:latin typeface="+mj-lt"/>
                <a:cs typeface="VVGWEI+ArialMT"/>
              </a:rPr>
              <a:t>Quốc</a:t>
            </a:r>
            <a:r>
              <a:rPr lang="vi-VN" sz="2600" spc="18" dirty="0">
                <a:solidFill>
                  <a:srgbClr val="000000"/>
                </a:solidFill>
                <a:latin typeface="+mj-lt"/>
                <a:cs typeface="VVGWEI+ArialMT"/>
              </a:rPr>
              <a:t> </a:t>
            </a:r>
            <a:r>
              <a:rPr lang="vi-VN" sz="2600" dirty="0">
                <a:solidFill>
                  <a:srgbClr val="000000"/>
                </a:solidFill>
                <a:latin typeface="+mj-lt"/>
                <a:cs typeface="VVGWEI+ArialMT"/>
              </a:rPr>
              <a:t>phòng, Bộ</a:t>
            </a:r>
            <a:r>
              <a:rPr lang="vi-VN" sz="2600" spc="20" dirty="0">
                <a:solidFill>
                  <a:srgbClr val="000000"/>
                </a:solidFill>
                <a:latin typeface="+mj-lt"/>
                <a:cs typeface="VVGWEI+ArialMT"/>
              </a:rPr>
              <a:t> </a:t>
            </a:r>
            <a:r>
              <a:rPr lang="vi-VN" sz="2600" dirty="0">
                <a:solidFill>
                  <a:srgbClr val="000000"/>
                </a:solidFill>
                <a:latin typeface="+mj-lt"/>
                <a:cs typeface="VVGWEI+ArialMT"/>
              </a:rPr>
              <a:t>Công</a:t>
            </a:r>
            <a:r>
              <a:rPr lang="vi-VN" sz="2600" spc="17" dirty="0">
                <a:solidFill>
                  <a:srgbClr val="000000"/>
                </a:solidFill>
                <a:latin typeface="+mj-lt"/>
                <a:cs typeface="VVGWEI+ArialMT"/>
              </a:rPr>
              <a:t> </a:t>
            </a:r>
            <a:r>
              <a:rPr lang="vi-VN" sz="2600" dirty="0">
                <a:solidFill>
                  <a:srgbClr val="000000"/>
                </a:solidFill>
                <a:latin typeface="+mj-lt"/>
                <a:cs typeface="VVGWEI+ArialMT"/>
              </a:rPr>
              <a:t>an</a:t>
            </a:r>
            <a:r>
              <a:rPr lang="vi-VN" sz="2600" spc="17" dirty="0">
                <a:solidFill>
                  <a:srgbClr val="000000"/>
                </a:solidFill>
                <a:latin typeface="+mj-lt"/>
                <a:cs typeface="VVGWEI+ArialMT"/>
              </a:rPr>
              <a:t> </a:t>
            </a:r>
            <a:r>
              <a:rPr lang="vi-VN" sz="2600" dirty="0">
                <a:solidFill>
                  <a:srgbClr val="000000"/>
                </a:solidFill>
                <a:latin typeface="+mj-lt"/>
                <a:cs typeface="VVGWEI+ArialMT"/>
              </a:rPr>
              <a:t>hoặc</a:t>
            </a:r>
            <a:r>
              <a:rPr lang="vi-VN" sz="2600" spc="14" dirty="0">
                <a:solidFill>
                  <a:srgbClr val="000000"/>
                </a:solidFill>
                <a:latin typeface="+mj-lt"/>
                <a:cs typeface="VVGWEI+ArialMT"/>
              </a:rPr>
              <a:t> </a:t>
            </a:r>
            <a:r>
              <a:rPr lang="vi-VN" sz="2600" dirty="0">
                <a:solidFill>
                  <a:srgbClr val="000000"/>
                </a:solidFill>
                <a:latin typeface="+mj-lt"/>
                <a:cs typeface="VVGWEI+ArialMT"/>
              </a:rPr>
              <a:t>Bộ</a:t>
            </a:r>
            <a:r>
              <a:rPr lang="vi-VN" sz="2600" spc="20" dirty="0">
                <a:solidFill>
                  <a:srgbClr val="000000"/>
                </a:solidFill>
                <a:latin typeface="+mj-lt"/>
                <a:cs typeface="VVGWEI+ArialMT"/>
              </a:rPr>
              <a:t> </a:t>
            </a:r>
            <a:r>
              <a:rPr lang="vi-VN" sz="2600" dirty="0">
                <a:solidFill>
                  <a:srgbClr val="000000"/>
                </a:solidFill>
                <a:latin typeface="+mj-lt"/>
                <a:cs typeface="VVGWEI+ArialMT"/>
              </a:rPr>
              <a:t>chỉ</a:t>
            </a:r>
            <a:r>
              <a:rPr lang="vi-VN" sz="2600" spc="21" dirty="0">
                <a:solidFill>
                  <a:srgbClr val="000000"/>
                </a:solidFill>
                <a:latin typeface="+mj-lt"/>
                <a:cs typeface="VVGWEI+ArialMT"/>
              </a:rPr>
              <a:t> </a:t>
            </a:r>
            <a:r>
              <a:rPr lang="vi-VN" sz="2600" dirty="0">
                <a:solidFill>
                  <a:srgbClr val="000000"/>
                </a:solidFill>
                <a:latin typeface="+mj-lt"/>
                <a:cs typeface="VVGWEI+ArialMT"/>
              </a:rPr>
              <a:t>huy</a:t>
            </a:r>
            <a:r>
              <a:rPr lang="vi-VN" sz="2600" spc="14" dirty="0">
                <a:solidFill>
                  <a:srgbClr val="000000"/>
                </a:solidFill>
                <a:latin typeface="+mj-lt"/>
                <a:cs typeface="VVGWEI+ArialMT"/>
              </a:rPr>
              <a:t> </a:t>
            </a:r>
            <a:r>
              <a:rPr lang="vi-VN" sz="2600" dirty="0">
                <a:solidFill>
                  <a:srgbClr val="000000"/>
                </a:solidFill>
                <a:latin typeface="+mj-lt"/>
                <a:cs typeface="VVGWEI+ArialMT"/>
              </a:rPr>
              <a:t>quân</a:t>
            </a:r>
            <a:r>
              <a:rPr lang="vi-VN" sz="2600" spc="17" dirty="0">
                <a:solidFill>
                  <a:srgbClr val="000000"/>
                </a:solidFill>
                <a:latin typeface="+mj-lt"/>
                <a:cs typeface="VVGWEI+ArialMT"/>
              </a:rPr>
              <a:t> </a:t>
            </a:r>
            <a:r>
              <a:rPr lang="vi-VN" sz="2600" dirty="0">
                <a:solidFill>
                  <a:srgbClr val="000000"/>
                </a:solidFill>
                <a:latin typeface="+mj-lt"/>
                <a:cs typeface="VVGWEI+ArialMT"/>
              </a:rPr>
              <a:t>sự</a:t>
            </a:r>
            <a:r>
              <a:rPr lang="vi-VN" sz="2600" spc="23" dirty="0">
                <a:solidFill>
                  <a:srgbClr val="000000"/>
                </a:solidFill>
                <a:latin typeface="+mj-lt"/>
                <a:cs typeface="VVGWEI+ArialMT"/>
              </a:rPr>
              <a:t> </a:t>
            </a:r>
            <a:r>
              <a:rPr lang="vi-VN" sz="2600" dirty="0">
                <a:solidFill>
                  <a:srgbClr val="000000"/>
                </a:solidFill>
                <a:latin typeface="+mj-lt"/>
                <a:cs typeface="VVGWEI+ArialMT"/>
              </a:rPr>
              <a:t>cấp</a:t>
            </a:r>
            <a:r>
              <a:rPr lang="vi-VN" sz="2600" spc="19" dirty="0">
                <a:solidFill>
                  <a:srgbClr val="000000"/>
                </a:solidFill>
                <a:latin typeface="+mj-lt"/>
                <a:cs typeface="VVGWEI+ArialMT"/>
              </a:rPr>
              <a:t> </a:t>
            </a:r>
            <a:r>
              <a:rPr lang="vi-VN" sz="2600" dirty="0">
                <a:solidFill>
                  <a:srgbClr val="000000"/>
                </a:solidFill>
                <a:latin typeface="+mj-lt"/>
                <a:cs typeface="VVGWEI+ArialMT"/>
              </a:rPr>
              <a:t>tỉnh,</a:t>
            </a:r>
            <a:r>
              <a:rPr lang="en-US" sz="2600" dirty="0">
                <a:solidFill>
                  <a:srgbClr val="000000"/>
                </a:solidFill>
                <a:latin typeface="+mj-lt"/>
                <a:cs typeface="VVGWEI+ArialMT"/>
              </a:rPr>
              <a:t> </a:t>
            </a:r>
            <a:r>
              <a:rPr lang="vi-VN" sz="2600" dirty="0">
                <a:solidFill>
                  <a:srgbClr val="000000"/>
                </a:solidFill>
                <a:latin typeface="+mj-lt"/>
                <a:cs typeface="VVGWEI+ArialMT"/>
              </a:rPr>
              <a:t>Công</a:t>
            </a:r>
            <a:r>
              <a:rPr lang="vi-VN" sz="2600" spc="101" dirty="0">
                <a:solidFill>
                  <a:srgbClr val="000000"/>
                </a:solidFill>
                <a:latin typeface="+mj-lt"/>
                <a:cs typeface="VVGWEI+ArialMT"/>
              </a:rPr>
              <a:t> </a:t>
            </a:r>
            <a:r>
              <a:rPr lang="vi-VN" sz="2600" dirty="0">
                <a:solidFill>
                  <a:srgbClr val="000000"/>
                </a:solidFill>
                <a:latin typeface="+mj-lt"/>
                <a:cs typeface="VVGWEI+ArialMT"/>
              </a:rPr>
              <a:t>an</a:t>
            </a:r>
            <a:r>
              <a:rPr lang="vi-VN" sz="2600" spc="100" dirty="0">
                <a:solidFill>
                  <a:srgbClr val="000000"/>
                </a:solidFill>
                <a:latin typeface="+mj-lt"/>
                <a:cs typeface="VVGWEI+ArialMT"/>
              </a:rPr>
              <a:t> </a:t>
            </a:r>
            <a:r>
              <a:rPr lang="vi-VN" sz="2600" dirty="0">
                <a:solidFill>
                  <a:srgbClr val="000000"/>
                </a:solidFill>
                <a:latin typeface="+mj-lt"/>
                <a:cs typeface="VVGWEI+ArialMT"/>
              </a:rPr>
              <a:t>cấp</a:t>
            </a:r>
            <a:r>
              <a:rPr lang="vi-VN" sz="2600" spc="103" dirty="0">
                <a:solidFill>
                  <a:srgbClr val="000000"/>
                </a:solidFill>
                <a:latin typeface="+mj-lt"/>
                <a:cs typeface="VVGWEI+ArialMT"/>
              </a:rPr>
              <a:t> </a:t>
            </a:r>
            <a:r>
              <a:rPr lang="vi-VN" sz="2600" dirty="0">
                <a:solidFill>
                  <a:srgbClr val="000000"/>
                </a:solidFill>
                <a:latin typeface="+mj-lt"/>
                <a:cs typeface="VVGWEI+ArialMT"/>
              </a:rPr>
              <a:t>tỉnh</a:t>
            </a:r>
            <a:r>
              <a:rPr lang="vi-VN" sz="2600" spc="103" dirty="0">
                <a:solidFill>
                  <a:srgbClr val="000000"/>
                </a:solidFill>
                <a:latin typeface="+mj-lt"/>
                <a:cs typeface="VVGWEI+ArialMT"/>
              </a:rPr>
              <a:t> </a:t>
            </a:r>
            <a:r>
              <a:rPr lang="vi-VN" sz="2600" dirty="0">
                <a:solidFill>
                  <a:srgbClr val="000000"/>
                </a:solidFill>
                <a:latin typeface="+mj-lt"/>
                <a:cs typeface="VVGWEI+ArialMT"/>
              </a:rPr>
              <a:t>đối</a:t>
            </a:r>
            <a:r>
              <a:rPr lang="vi-VN" sz="2600" spc="102" dirty="0">
                <a:solidFill>
                  <a:srgbClr val="000000"/>
                </a:solidFill>
                <a:latin typeface="+mj-lt"/>
                <a:cs typeface="VVGWEI+ArialMT"/>
              </a:rPr>
              <a:t> </a:t>
            </a:r>
            <a:r>
              <a:rPr lang="vi-VN" sz="2600" dirty="0">
                <a:solidFill>
                  <a:srgbClr val="000000"/>
                </a:solidFill>
                <a:latin typeface="+mj-lt"/>
                <a:cs typeface="VVGWEI+ArialMT"/>
              </a:rPr>
              <a:t>với</a:t>
            </a:r>
            <a:r>
              <a:rPr lang="vi-VN" sz="2600" spc="104" dirty="0">
                <a:solidFill>
                  <a:srgbClr val="000000"/>
                </a:solidFill>
                <a:latin typeface="+mj-lt"/>
                <a:cs typeface="VVGWEI+ArialMT"/>
              </a:rPr>
              <a:t> </a:t>
            </a:r>
            <a:r>
              <a:rPr lang="vi-VN" sz="2600" dirty="0">
                <a:solidFill>
                  <a:srgbClr val="000000"/>
                </a:solidFill>
                <a:latin typeface="+mj-lt"/>
                <a:cs typeface="VVGWEI+ArialMT"/>
              </a:rPr>
              <a:t>các</a:t>
            </a:r>
            <a:r>
              <a:rPr lang="vi-VN" sz="2600" spc="100" dirty="0">
                <a:solidFill>
                  <a:srgbClr val="000000"/>
                </a:solidFill>
                <a:latin typeface="+mj-lt"/>
                <a:cs typeface="VVGWEI+ArialMT"/>
              </a:rPr>
              <a:t> </a:t>
            </a:r>
            <a:r>
              <a:rPr lang="vi-VN" sz="2600" dirty="0">
                <a:solidFill>
                  <a:srgbClr val="000000"/>
                </a:solidFill>
                <a:latin typeface="+mj-lt"/>
                <a:cs typeface="VVGWEI+ArialMT"/>
              </a:rPr>
              <a:t>dự</a:t>
            </a:r>
            <a:r>
              <a:rPr lang="vi-VN" sz="2600" spc="103" dirty="0">
                <a:solidFill>
                  <a:srgbClr val="000000"/>
                </a:solidFill>
                <a:latin typeface="+mj-lt"/>
                <a:cs typeface="VVGWEI+ArialMT"/>
              </a:rPr>
              <a:t> </a:t>
            </a:r>
            <a:r>
              <a:rPr lang="vi-VN" sz="2600" dirty="0">
                <a:solidFill>
                  <a:srgbClr val="000000"/>
                </a:solidFill>
                <a:latin typeface="+mj-lt"/>
                <a:cs typeface="VVGWEI+ArialMT"/>
              </a:rPr>
              <a:t>án</a:t>
            </a:r>
            <a:r>
              <a:rPr lang="vi-VN" sz="2600" spc="100" dirty="0">
                <a:solidFill>
                  <a:srgbClr val="000000"/>
                </a:solidFill>
                <a:latin typeface="+mj-lt"/>
                <a:cs typeface="VVGWEI+ArialMT"/>
              </a:rPr>
              <a:t> </a:t>
            </a:r>
            <a:r>
              <a:rPr lang="vi-VN" sz="2600" dirty="0">
                <a:solidFill>
                  <a:srgbClr val="000000"/>
                </a:solidFill>
                <a:latin typeface="+mj-lt"/>
                <a:cs typeface="VVGWEI+ArialMT"/>
              </a:rPr>
              <a:t>có</a:t>
            </a:r>
            <a:r>
              <a:rPr lang="vi-VN" sz="2600" spc="103" dirty="0">
                <a:solidFill>
                  <a:srgbClr val="000000"/>
                </a:solidFill>
                <a:latin typeface="+mj-lt"/>
                <a:cs typeface="VVGWEI+ArialMT"/>
              </a:rPr>
              <a:t> </a:t>
            </a:r>
            <a:r>
              <a:rPr lang="vi-VN" sz="2600" dirty="0">
                <a:solidFill>
                  <a:srgbClr val="000000"/>
                </a:solidFill>
                <a:latin typeface="+mj-lt"/>
                <a:cs typeface="VVGWEI+ArialMT"/>
              </a:rPr>
              <a:t>liên</a:t>
            </a:r>
            <a:r>
              <a:rPr lang="vi-VN" sz="2600" spc="100" dirty="0">
                <a:solidFill>
                  <a:srgbClr val="000000"/>
                </a:solidFill>
                <a:latin typeface="+mj-lt"/>
                <a:cs typeface="VVGWEI+ArialMT"/>
              </a:rPr>
              <a:t> </a:t>
            </a:r>
            <a:r>
              <a:rPr lang="vi-VN" sz="2600" dirty="0">
                <a:solidFill>
                  <a:srgbClr val="000000"/>
                </a:solidFill>
                <a:latin typeface="+mj-lt"/>
                <a:cs typeface="VVGWEI+ArialMT"/>
              </a:rPr>
              <a:t>quan</a:t>
            </a:r>
            <a:r>
              <a:rPr lang="vi-VN" sz="2600" spc="100" dirty="0">
                <a:solidFill>
                  <a:srgbClr val="000000"/>
                </a:solidFill>
                <a:latin typeface="+mj-lt"/>
                <a:cs typeface="VVGWEI+ArialMT"/>
              </a:rPr>
              <a:t> </a:t>
            </a:r>
            <a:r>
              <a:rPr lang="vi-VN" sz="2600" dirty="0">
                <a:solidFill>
                  <a:srgbClr val="000000"/>
                </a:solidFill>
                <a:latin typeface="+mj-lt"/>
                <a:cs typeface="VVGWEI+ArialMT"/>
              </a:rPr>
              <a:t>đến</a:t>
            </a:r>
            <a:r>
              <a:rPr lang="vi-VN" sz="2600" spc="100" dirty="0">
                <a:solidFill>
                  <a:srgbClr val="000000"/>
                </a:solidFill>
                <a:latin typeface="+mj-lt"/>
                <a:cs typeface="VVGWEI+ArialMT"/>
              </a:rPr>
              <a:t> </a:t>
            </a:r>
            <a:r>
              <a:rPr lang="vi-VN" sz="2600" dirty="0">
                <a:solidFill>
                  <a:srgbClr val="000000"/>
                </a:solidFill>
                <a:latin typeface="+mj-lt"/>
                <a:cs typeface="VVGWEI+ArialMT"/>
              </a:rPr>
              <a:t>yếu</a:t>
            </a:r>
            <a:r>
              <a:rPr lang="vi-VN" sz="2600" spc="103" dirty="0">
                <a:solidFill>
                  <a:srgbClr val="000000"/>
                </a:solidFill>
                <a:latin typeface="+mj-lt"/>
                <a:cs typeface="VVGWEI+ArialMT"/>
              </a:rPr>
              <a:t> </a:t>
            </a:r>
            <a:r>
              <a:rPr lang="vi-VN" sz="2600" dirty="0">
                <a:solidFill>
                  <a:srgbClr val="000000"/>
                </a:solidFill>
                <a:latin typeface="+mj-lt"/>
                <a:cs typeface="VVGWEI+ArialMT"/>
              </a:rPr>
              <a:t>tố</a:t>
            </a:r>
            <a:r>
              <a:rPr lang="en-US" sz="2600" dirty="0">
                <a:solidFill>
                  <a:srgbClr val="000000"/>
                </a:solidFill>
                <a:latin typeface="+mj-lt"/>
                <a:cs typeface="VVGWEI+ArialMT"/>
              </a:rPr>
              <a:t> </a:t>
            </a:r>
            <a:r>
              <a:rPr lang="vi-VN" sz="2600" dirty="0">
                <a:solidFill>
                  <a:srgbClr val="000000"/>
                </a:solidFill>
                <a:latin typeface="+mj-lt"/>
                <a:cs typeface="VVGWEI+ArialMT"/>
              </a:rPr>
              <a:t>an ninh - quốc phòng (nếu có).</a:t>
            </a:r>
          </a:p>
        </p:txBody>
      </p:sp>
      <p:sp>
        <p:nvSpPr>
          <p:cNvPr id="5" name="Rectangle 4">
            <a:extLst>
              <a:ext uri="{FF2B5EF4-FFF2-40B4-BE49-F238E27FC236}">
                <a16:creationId xmlns:a16="http://schemas.microsoft.com/office/drawing/2014/main" xmlns="" id="{D590A3B9-25ED-41F2-92F6-B12DA1CC12F0}"/>
              </a:ext>
            </a:extLst>
          </p:cNvPr>
          <p:cNvSpPr/>
          <p:nvPr/>
        </p:nvSpPr>
        <p:spPr>
          <a:xfrm>
            <a:off x="4283968" y="659735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4956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447324" y="-171400"/>
            <a:ext cx="9144000" cy="6858000"/>
          </a:xfrm>
          <a:prstGeom prst="rect">
            <a:avLst/>
          </a:prstGeom>
          <a:blipFill>
            <a:blip r:embed="rId2" cstate="print"/>
            <a:stretch>
              <a:fillRect/>
            </a:stretch>
          </a:blipFill>
        </p:spPr>
        <p:txBody>
          <a:bodyPr wrap="square" lIns="0" tIns="0" rIns="0" bIns="0" rtlCol="0">
            <a:spAutoFit/>
          </a:bodyPr>
          <a:lstStyle/>
          <a:p>
            <a:endParaRPr dirty="0"/>
          </a:p>
        </p:txBody>
      </p:sp>
      <p:sp>
        <p:nvSpPr>
          <p:cNvPr id="3" name="object 3"/>
          <p:cNvSpPr txBox="1"/>
          <p:nvPr/>
        </p:nvSpPr>
        <p:spPr>
          <a:xfrm>
            <a:off x="899592" y="184085"/>
            <a:ext cx="7992888" cy="461665"/>
          </a:xfrm>
          <a:prstGeom prst="rect">
            <a:avLst/>
          </a:prstGeom>
        </p:spPr>
        <p:txBody>
          <a:bodyPr vert="horz" wrap="square" lIns="0" tIns="0" rIns="0" bIns="0" rtlCol="0">
            <a:spAutoFit/>
          </a:bodyPr>
          <a:lstStyle/>
          <a:p>
            <a:pPr marL="0" marR="0" algn="ctr">
              <a:lnSpc>
                <a:spcPts val="3574"/>
              </a:lnSpc>
              <a:spcBef>
                <a:spcPts val="0"/>
              </a:spcBef>
              <a:spcAft>
                <a:spcPts val="0"/>
              </a:spcAft>
            </a:pPr>
            <a:r>
              <a:rPr sz="3200" b="1" dirty="0" err="1">
                <a:solidFill>
                  <a:srgbClr val="FF0000"/>
                </a:solidFill>
                <a:latin typeface="Times New Roman" pitchFamily="18" charset="0"/>
                <a:cs typeface="Times New Roman" pitchFamily="18" charset="0"/>
              </a:rPr>
              <a:t>Tham</a:t>
            </a:r>
            <a:r>
              <a:rPr sz="3200" b="1" spc="97" dirty="0">
                <a:solidFill>
                  <a:srgbClr val="FF0000"/>
                </a:solidFill>
                <a:latin typeface="Times New Roman" pitchFamily="18" charset="0"/>
                <a:cs typeface="Times New Roman" pitchFamily="18" charset="0"/>
              </a:rPr>
              <a:t> </a:t>
            </a:r>
            <a:r>
              <a:rPr sz="3200" b="1" dirty="0" err="1">
                <a:solidFill>
                  <a:srgbClr val="FF0000"/>
                </a:solidFill>
                <a:latin typeface="Times New Roman" pitchFamily="18" charset="0"/>
                <a:cs typeface="Times New Roman" pitchFamily="18" charset="0"/>
              </a:rPr>
              <a:t>vấn</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trong</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quá</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trình</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thực</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hiện</a:t>
            </a:r>
            <a:r>
              <a:rPr lang="en-US" sz="3200" b="1" dirty="0">
                <a:solidFill>
                  <a:srgbClr val="FF0000"/>
                </a:solidFill>
                <a:latin typeface="Times New Roman" pitchFamily="18" charset="0"/>
                <a:cs typeface="Times New Roman" pitchFamily="18" charset="0"/>
              </a:rPr>
              <a:t> ĐTM</a:t>
            </a:r>
            <a:endParaRPr sz="3200" b="1" dirty="0">
              <a:solidFill>
                <a:srgbClr val="FF0000"/>
              </a:solidFill>
              <a:latin typeface="Times New Roman" pitchFamily="18" charset="0"/>
              <a:cs typeface="Times New Roman" pitchFamily="18" charset="0"/>
            </a:endParaRPr>
          </a:p>
        </p:txBody>
      </p:sp>
      <p:sp>
        <p:nvSpPr>
          <p:cNvPr id="4" name="object 4"/>
          <p:cNvSpPr txBox="1"/>
          <p:nvPr/>
        </p:nvSpPr>
        <p:spPr>
          <a:xfrm>
            <a:off x="923226" y="994414"/>
            <a:ext cx="7393190" cy="795089"/>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a:solidFill>
                  <a:srgbClr val="0000FF"/>
                </a:solidFill>
                <a:latin typeface="RVIADN+ArialMT"/>
                <a:cs typeface="RVIADN+ArialMT"/>
              </a:rPr>
              <a:t>Hình thức tham vấn: </a:t>
            </a:r>
            <a:r>
              <a:rPr lang="en-US" sz="2800" b="1" dirty="0" err="1">
                <a:solidFill>
                  <a:srgbClr val="0000FF"/>
                </a:solidFill>
                <a:latin typeface="RVIADN+ArialMT"/>
                <a:cs typeface="RVIADN+ArialMT"/>
              </a:rPr>
              <a:t>thực</a:t>
            </a:r>
            <a:r>
              <a:rPr lang="en-US" sz="2800" b="1" dirty="0">
                <a:solidFill>
                  <a:srgbClr val="0000FF"/>
                </a:solidFill>
                <a:latin typeface="RVIADN+ArialMT"/>
                <a:cs typeface="RVIADN+ArialMT"/>
              </a:rPr>
              <a:t> </a:t>
            </a:r>
            <a:r>
              <a:rPr lang="en-US" sz="2800" b="1" dirty="0" err="1">
                <a:solidFill>
                  <a:srgbClr val="0000FF"/>
                </a:solidFill>
                <a:latin typeface="RVIADN+ArialMT"/>
                <a:cs typeface="RVIADN+ArialMT"/>
              </a:rPr>
              <a:t>hiện</a:t>
            </a:r>
            <a:r>
              <a:rPr lang="en-US" sz="2800" b="1" dirty="0">
                <a:solidFill>
                  <a:srgbClr val="0000FF"/>
                </a:solidFill>
                <a:latin typeface="RVIADN+ArialMT"/>
                <a:cs typeface="RVIADN+ArialMT"/>
              </a:rPr>
              <a:t> 03 </a:t>
            </a:r>
            <a:r>
              <a:rPr lang="en-US" sz="2800" b="1" dirty="0" err="1">
                <a:solidFill>
                  <a:srgbClr val="0000FF"/>
                </a:solidFill>
                <a:latin typeface="RVIADN+ArialMT"/>
                <a:cs typeface="RVIADN+ArialMT"/>
              </a:rPr>
              <a:t>h</a:t>
            </a:r>
            <a:r>
              <a:rPr sz="2800" b="1" dirty="0" err="1">
                <a:solidFill>
                  <a:srgbClr val="0000FF"/>
                </a:solidFill>
                <a:latin typeface="RVIADN+ArialMT"/>
                <a:cs typeface="RVIADN+ArialMT"/>
              </a:rPr>
              <a:t>ình</a:t>
            </a:r>
            <a:r>
              <a:rPr sz="2800" b="1" dirty="0">
                <a:solidFill>
                  <a:srgbClr val="0000FF"/>
                </a:solidFill>
                <a:latin typeface="RVIADN+ArialMT"/>
                <a:cs typeface="RVIADN+ArialMT"/>
              </a:rPr>
              <a:t> thức </a:t>
            </a:r>
            <a:r>
              <a:rPr sz="2800" b="1" dirty="0" err="1">
                <a:solidFill>
                  <a:srgbClr val="0000FF"/>
                </a:solidFill>
                <a:latin typeface="RVIADN+ArialMT"/>
                <a:cs typeface="RVIADN+ArialMT"/>
              </a:rPr>
              <a:t>tham</a:t>
            </a:r>
            <a:r>
              <a:rPr sz="2800" b="1" dirty="0">
                <a:solidFill>
                  <a:srgbClr val="0000FF"/>
                </a:solidFill>
                <a:latin typeface="RVIADN+ArialMT"/>
                <a:cs typeface="RVIADN+ArialMT"/>
              </a:rPr>
              <a:t> </a:t>
            </a:r>
            <a:r>
              <a:rPr sz="2800" b="1" dirty="0" err="1">
                <a:solidFill>
                  <a:srgbClr val="0000FF"/>
                </a:solidFill>
                <a:latin typeface="RVIADN+ArialMT"/>
                <a:cs typeface="RVIADN+ArialMT"/>
              </a:rPr>
              <a:t>vấn</a:t>
            </a:r>
            <a:r>
              <a:rPr lang="en-US" sz="2800" b="1" dirty="0">
                <a:solidFill>
                  <a:srgbClr val="0000FF"/>
                </a:solidFill>
                <a:latin typeface="RVIADN+ArialMT"/>
                <a:cs typeface="RVIADN+ArialMT"/>
              </a:rPr>
              <a:t> </a:t>
            </a:r>
            <a:r>
              <a:rPr lang="en-US" sz="2800" b="1" dirty="0">
                <a:solidFill>
                  <a:srgbClr val="FF0000"/>
                </a:solidFill>
                <a:latin typeface="RVIADN+ArialMT"/>
                <a:cs typeface="RVIADN+ArialMT"/>
              </a:rPr>
              <a:t>(</a:t>
            </a:r>
            <a:r>
              <a:rPr lang="en-US" sz="2800" b="1" dirty="0" err="1">
                <a:solidFill>
                  <a:srgbClr val="FF0000"/>
                </a:solidFill>
                <a:latin typeface="RVIADN+ArialMT"/>
                <a:cs typeface="RVIADN+ArialMT"/>
              </a:rPr>
              <a:t>Khoản</a:t>
            </a:r>
            <a:r>
              <a:rPr lang="en-US" sz="2800" b="1" dirty="0">
                <a:solidFill>
                  <a:srgbClr val="FF0000"/>
                </a:solidFill>
                <a:latin typeface="RVIADN+ArialMT"/>
                <a:cs typeface="RVIADN+ArialMT"/>
              </a:rPr>
              <a:t> 3 </a:t>
            </a:r>
            <a:r>
              <a:rPr lang="en-US" sz="2800" b="1" dirty="0" err="1">
                <a:solidFill>
                  <a:srgbClr val="FF0000"/>
                </a:solidFill>
                <a:latin typeface="RVIADN+ArialMT"/>
                <a:cs typeface="RVIADN+ArialMT"/>
              </a:rPr>
              <a:t>Điều</a:t>
            </a:r>
            <a:r>
              <a:rPr lang="en-US" sz="2800" b="1" dirty="0">
                <a:solidFill>
                  <a:srgbClr val="FF0000"/>
                </a:solidFill>
                <a:latin typeface="RVIADN+ArialMT"/>
                <a:cs typeface="RVIADN+ArialMT"/>
              </a:rPr>
              <a:t> 26 NĐ 08) </a:t>
            </a:r>
            <a:endParaRPr sz="2800" b="1" dirty="0">
              <a:solidFill>
                <a:srgbClr val="FF0000"/>
              </a:solidFill>
              <a:latin typeface="RVIADN+ArialMT"/>
              <a:cs typeface="RVIADN+ArialMT"/>
            </a:endParaRPr>
          </a:p>
        </p:txBody>
      </p:sp>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7" name="object 4"/>
          <p:cNvSpPr txBox="1"/>
          <p:nvPr/>
        </p:nvSpPr>
        <p:spPr>
          <a:xfrm>
            <a:off x="539552" y="2210776"/>
            <a:ext cx="7776864" cy="861774"/>
          </a:xfrm>
          <a:prstGeom prst="rect">
            <a:avLst/>
          </a:prstGeom>
          <a:ln/>
        </p:spPr>
        <p:style>
          <a:lnRef idx="1">
            <a:schemeClr val="accent3"/>
          </a:lnRef>
          <a:fillRef idx="2">
            <a:schemeClr val="accent3"/>
          </a:fillRef>
          <a:effectRef idx="1">
            <a:schemeClr val="accent3"/>
          </a:effectRef>
          <a:fontRef idx="minor">
            <a:schemeClr val="dk1"/>
          </a:fontRef>
        </p:style>
        <p:txBody>
          <a:bodyPr vert="horz" wrap="square" lIns="0" tIns="0" rIns="0" bIns="0" rtlCol="0">
            <a:spAutoFit/>
          </a:bodyPr>
          <a:lstStyle/>
          <a:p>
            <a:pPr algn="just"/>
            <a:r>
              <a:rPr lang="en-US" sz="2800" b="1" dirty="0">
                <a:solidFill>
                  <a:srgbClr val="FF00FF"/>
                </a:solidFill>
                <a:latin typeface="Times New Roman" pitchFamily="18" charset="0"/>
                <a:cs typeface="Times New Roman" pitchFamily="18" charset="0"/>
              </a:rPr>
              <a:t>1. </a:t>
            </a:r>
            <a:r>
              <a:rPr lang="en-US" sz="2800" b="1" dirty="0" err="1">
                <a:solidFill>
                  <a:srgbClr val="FF00FF"/>
                </a:solidFill>
                <a:latin typeface="Times New Roman" pitchFamily="18" charset="0"/>
                <a:cs typeface="Times New Roman" pitchFamily="18" charset="0"/>
              </a:rPr>
              <a:t>Tham</a:t>
            </a:r>
            <a:r>
              <a:rPr lang="en-US" sz="2800" b="1" dirty="0">
                <a:solidFill>
                  <a:srgbClr val="FF00FF"/>
                </a:solidFill>
                <a:latin typeface="Times New Roman" pitchFamily="18" charset="0"/>
                <a:cs typeface="Times New Roman" pitchFamily="18" charset="0"/>
              </a:rPr>
              <a:t> </a:t>
            </a:r>
            <a:r>
              <a:rPr lang="en-US" sz="2800" b="1" dirty="0" err="1">
                <a:solidFill>
                  <a:srgbClr val="FF00FF"/>
                </a:solidFill>
                <a:latin typeface="Times New Roman" pitchFamily="18" charset="0"/>
                <a:cs typeface="Times New Roman" pitchFamily="18" charset="0"/>
              </a:rPr>
              <a:t>vấn</a:t>
            </a:r>
            <a:r>
              <a:rPr lang="en-US" sz="2800" b="1" dirty="0">
                <a:solidFill>
                  <a:srgbClr val="FF00FF"/>
                </a:solidFill>
                <a:latin typeface="Times New Roman" pitchFamily="18" charset="0"/>
                <a:cs typeface="Times New Roman" pitchFamily="18" charset="0"/>
              </a:rPr>
              <a:t> </a:t>
            </a:r>
            <a:r>
              <a:rPr lang="en-US" sz="2800" b="1" dirty="0" err="1">
                <a:solidFill>
                  <a:srgbClr val="FF00FF"/>
                </a:solidFill>
                <a:latin typeface="Times New Roman" pitchFamily="18" charset="0"/>
                <a:cs typeface="Times New Roman" pitchFamily="18" charset="0"/>
              </a:rPr>
              <a:t>thông</a:t>
            </a:r>
            <a:r>
              <a:rPr lang="en-US" sz="2800" b="1" dirty="0">
                <a:solidFill>
                  <a:srgbClr val="FF00FF"/>
                </a:solidFill>
                <a:latin typeface="Times New Roman" pitchFamily="18" charset="0"/>
                <a:cs typeface="Times New Roman" pitchFamily="18" charset="0"/>
              </a:rPr>
              <a:t> qua </a:t>
            </a:r>
            <a:r>
              <a:rPr lang="en-US" sz="2800" b="1" dirty="0" err="1">
                <a:solidFill>
                  <a:srgbClr val="FF00FF"/>
                </a:solidFill>
                <a:latin typeface="Times New Roman" pitchFamily="18" charset="0"/>
                <a:cs typeface="Times New Roman" pitchFamily="18" charset="0"/>
              </a:rPr>
              <a:t>đăng</a:t>
            </a:r>
            <a:r>
              <a:rPr lang="en-US" sz="2800" b="1" dirty="0">
                <a:solidFill>
                  <a:srgbClr val="FF00FF"/>
                </a:solidFill>
                <a:latin typeface="Times New Roman" pitchFamily="18" charset="0"/>
                <a:cs typeface="Times New Roman" pitchFamily="18" charset="0"/>
              </a:rPr>
              <a:t> </a:t>
            </a:r>
            <a:r>
              <a:rPr lang="en-US" sz="2800" b="1" dirty="0" err="1">
                <a:solidFill>
                  <a:srgbClr val="FF00FF"/>
                </a:solidFill>
                <a:latin typeface="Times New Roman" pitchFamily="18" charset="0"/>
                <a:cs typeface="Times New Roman" pitchFamily="18" charset="0"/>
              </a:rPr>
              <a:t>tải</a:t>
            </a:r>
            <a:r>
              <a:rPr lang="en-US" sz="2800" b="1" dirty="0">
                <a:solidFill>
                  <a:srgbClr val="FF00FF"/>
                </a:solidFill>
                <a:latin typeface="Times New Roman" pitchFamily="18" charset="0"/>
                <a:cs typeface="Times New Roman" pitchFamily="18" charset="0"/>
              </a:rPr>
              <a:t> </a:t>
            </a:r>
            <a:r>
              <a:rPr lang="en-US" sz="2800" b="1" dirty="0" err="1">
                <a:solidFill>
                  <a:srgbClr val="FF00FF"/>
                </a:solidFill>
                <a:latin typeface="Times New Roman" pitchFamily="18" charset="0"/>
                <a:cs typeface="Times New Roman" pitchFamily="18" charset="0"/>
              </a:rPr>
              <a:t>trên</a:t>
            </a:r>
            <a:r>
              <a:rPr lang="en-US" sz="2800" b="1" dirty="0">
                <a:solidFill>
                  <a:srgbClr val="FF00FF"/>
                </a:solidFill>
                <a:latin typeface="Times New Roman" pitchFamily="18" charset="0"/>
                <a:cs typeface="Times New Roman" pitchFamily="18" charset="0"/>
              </a:rPr>
              <a:t> </a:t>
            </a:r>
            <a:r>
              <a:rPr lang="en-US" sz="2800" b="1" dirty="0" err="1">
                <a:solidFill>
                  <a:srgbClr val="FF00FF"/>
                </a:solidFill>
                <a:latin typeface="Times New Roman" pitchFamily="18" charset="0"/>
                <a:cs typeface="Times New Roman" pitchFamily="18" charset="0"/>
              </a:rPr>
              <a:t>trang</a:t>
            </a:r>
            <a:r>
              <a:rPr lang="en-US" sz="2800" b="1" dirty="0">
                <a:solidFill>
                  <a:srgbClr val="FF00FF"/>
                </a:solidFill>
                <a:latin typeface="Times New Roman" pitchFamily="18" charset="0"/>
                <a:cs typeface="Times New Roman" pitchFamily="18" charset="0"/>
              </a:rPr>
              <a:t> </a:t>
            </a:r>
            <a:r>
              <a:rPr lang="en-US" sz="2800" b="1" dirty="0" err="1">
                <a:solidFill>
                  <a:srgbClr val="FF00FF"/>
                </a:solidFill>
                <a:latin typeface="Times New Roman" pitchFamily="18" charset="0"/>
                <a:cs typeface="Times New Roman" pitchFamily="18" charset="0"/>
              </a:rPr>
              <a:t>thông</a:t>
            </a:r>
            <a:r>
              <a:rPr lang="en-US" sz="2800" b="1" dirty="0">
                <a:solidFill>
                  <a:srgbClr val="FF00FF"/>
                </a:solidFill>
                <a:latin typeface="Times New Roman" pitchFamily="18" charset="0"/>
                <a:cs typeface="Times New Roman" pitchFamily="18" charset="0"/>
              </a:rPr>
              <a:t> tin </a:t>
            </a:r>
            <a:r>
              <a:rPr lang="en-US" sz="2800" b="1" dirty="0" err="1">
                <a:solidFill>
                  <a:srgbClr val="FF00FF"/>
                </a:solidFill>
                <a:latin typeface="Times New Roman" pitchFamily="18" charset="0"/>
                <a:cs typeface="Times New Roman" pitchFamily="18" charset="0"/>
              </a:rPr>
              <a:t>điện</a:t>
            </a:r>
            <a:r>
              <a:rPr lang="en-US" sz="2800" b="1" dirty="0">
                <a:solidFill>
                  <a:srgbClr val="FF00FF"/>
                </a:solidFill>
                <a:latin typeface="Times New Roman" pitchFamily="18" charset="0"/>
                <a:cs typeface="Times New Roman" pitchFamily="18" charset="0"/>
              </a:rPr>
              <a:t> </a:t>
            </a:r>
            <a:r>
              <a:rPr lang="en-US" sz="2800" b="1" dirty="0" err="1">
                <a:solidFill>
                  <a:srgbClr val="FF00FF"/>
                </a:solidFill>
                <a:latin typeface="Times New Roman" pitchFamily="18" charset="0"/>
                <a:cs typeface="Times New Roman" pitchFamily="18" charset="0"/>
              </a:rPr>
              <a:t>tử</a:t>
            </a:r>
            <a:endParaRPr lang="en-US" sz="2800" b="1" dirty="0">
              <a:solidFill>
                <a:srgbClr val="FF00FF"/>
              </a:solidFill>
              <a:latin typeface="Times New Roman" pitchFamily="18" charset="0"/>
              <a:cs typeface="Times New Roman" pitchFamily="18" charset="0"/>
            </a:endParaRPr>
          </a:p>
        </p:txBody>
      </p:sp>
      <p:sp>
        <p:nvSpPr>
          <p:cNvPr id="8" name="object 4"/>
          <p:cNvSpPr txBox="1"/>
          <p:nvPr/>
        </p:nvSpPr>
        <p:spPr>
          <a:xfrm>
            <a:off x="910126" y="3573016"/>
            <a:ext cx="6398178" cy="430887"/>
          </a:xfrm>
          <a:prstGeom prst="rect">
            <a:avLst/>
          </a:prstGeom>
          <a:ln/>
        </p:spPr>
        <p:style>
          <a:lnRef idx="1">
            <a:schemeClr val="accent5"/>
          </a:lnRef>
          <a:fillRef idx="2">
            <a:schemeClr val="accent5"/>
          </a:fillRef>
          <a:effectRef idx="1">
            <a:schemeClr val="accent5"/>
          </a:effectRef>
          <a:fontRef idx="minor">
            <a:schemeClr val="dk1"/>
          </a:fontRef>
        </p:style>
        <p:txBody>
          <a:bodyPr vert="horz" wrap="square" lIns="0" tIns="0" rIns="0" bIns="0" rtlCol="0">
            <a:spAutoFit/>
          </a:bodyPr>
          <a:lstStyle/>
          <a:p>
            <a:pPr algn="just"/>
            <a:r>
              <a:rPr lang="en-US" sz="2800" b="1" dirty="0">
                <a:solidFill>
                  <a:srgbClr val="FF0000"/>
                </a:solidFill>
                <a:latin typeface="Times New Roman" pitchFamily="18" charset="0"/>
                <a:cs typeface="Times New Roman" pitchFamily="18" charset="0"/>
              </a:rPr>
              <a:t>2. </a:t>
            </a:r>
            <a:r>
              <a:rPr lang="en-US" sz="2800" b="1" dirty="0" err="1">
                <a:solidFill>
                  <a:srgbClr val="FF0000"/>
                </a:solidFill>
                <a:latin typeface="Times New Roman" pitchFamily="18" charset="0"/>
                <a:cs typeface="Times New Roman" pitchFamily="18" charset="0"/>
              </a:rPr>
              <a:t>Tham</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vấn</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bằng</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tổ</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chức</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họp</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lấy</a:t>
            </a:r>
            <a:r>
              <a:rPr lang="en-US" sz="2800" b="1" dirty="0">
                <a:solidFill>
                  <a:srgbClr val="FF0000"/>
                </a:solidFill>
                <a:latin typeface="Times New Roman" pitchFamily="18" charset="0"/>
                <a:cs typeface="Times New Roman" pitchFamily="18" charset="0"/>
              </a:rPr>
              <a:t> ý </a:t>
            </a:r>
            <a:r>
              <a:rPr lang="en-US" sz="2800" b="1" dirty="0" err="1">
                <a:solidFill>
                  <a:srgbClr val="FF0000"/>
                </a:solidFill>
                <a:latin typeface="Times New Roman" pitchFamily="18" charset="0"/>
                <a:cs typeface="Times New Roman" pitchFamily="18" charset="0"/>
              </a:rPr>
              <a:t>kiến</a:t>
            </a:r>
            <a:endParaRPr lang="en-US" sz="2800" b="1" dirty="0">
              <a:solidFill>
                <a:srgbClr val="FF0000"/>
              </a:solidFill>
              <a:latin typeface="Times New Roman" pitchFamily="18" charset="0"/>
              <a:cs typeface="Times New Roman" pitchFamily="18" charset="0"/>
            </a:endParaRPr>
          </a:p>
        </p:txBody>
      </p:sp>
      <p:sp>
        <p:nvSpPr>
          <p:cNvPr id="9" name="object 4"/>
          <p:cNvSpPr txBox="1"/>
          <p:nvPr/>
        </p:nvSpPr>
        <p:spPr>
          <a:xfrm>
            <a:off x="1820420" y="4821839"/>
            <a:ext cx="4608512" cy="430887"/>
          </a:xfrm>
          <a:prstGeom prst="rect">
            <a:avLst/>
          </a:prstGeom>
          <a:ln/>
        </p:spPr>
        <p:style>
          <a:lnRef idx="1">
            <a:schemeClr val="accent6"/>
          </a:lnRef>
          <a:fillRef idx="2">
            <a:schemeClr val="accent6"/>
          </a:fillRef>
          <a:effectRef idx="1">
            <a:schemeClr val="accent6"/>
          </a:effectRef>
          <a:fontRef idx="minor">
            <a:schemeClr val="dk1"/>
          </a:fontRef>
        </p:style>
        <p:txBody>
          <a:bodyPr vert="horz" wrap="square" lIns="0" tIns="0" rIns="0" bIns="0" rtlCol="0">
            <a:spAutoFit/>
          </a:bodyPr>
          <a:lstStyle/>
          <a:p>
            <a:pPr algn="just"/>
            <a:r>
              <a:rPr lang="en-US" sz="2800" b="1" dirty="0">
                <a:solidFill>
                  <a:srgbClr val="FF0000"/>
                </a:solidFill>
                <a:latin typeface="Times New Roman" pitchFamily="18" charset="0"/>
                <a:cs typeface="Times New Roman" pitchFamily="18" charset="0"/>
              </a:rPr>
              <a:t>3. </a:t>
            </a:r>
            <a:r>
              <a:rPr lang="en-US" sz="2800" b="1" dirty="0" err="1">
                <a:solidFill>
                  <a:srgbClr val="0000FF"/>
                </a:solidFill>
                <a:latin typeface="Times New Roman" pitchFamily="18" charset="0"/>
                <a:cs typeface="Times New Roman" pitchFamily="18" charset="0"/>
              </a:rPr>
              <a:t>Tham</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vấn</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bằng</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văn</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bản</a:t>
            </a:r>
            <a:endParaRPr lang="en-US" sz="2800" b="1" dirty="0">
              <a:solidFill>
                <a:srgbClr val="0000FF"/>
              </a:solidFill>
              <a:latin typeface="Times New Roman" pitchFamily="18" charset="0"/>
              <a:cs typeface="Times New Roman" pitchFamily="18" charset="0"/>
            </a:endParaRPr>
          </a:p>
        </p:txBody>
      </p:sp>
      <p:pic>
        <p:nvPicPr>
          <p:cNvPr id="10" name="Picture 2" descr="C:\Documents and Settings\nguyen vu son\Desktop\bo TNM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4544" y="0"/>
            <a:ext cx="1436688" cy="15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4861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248274" y="3597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7" name="object 4"/>
          <p:cNvSpPr txBox="1"/>
          <p:nvPr/>
        </p:nvSpPr>
        <p:spPr>
          <a:xfrm>
            <a:off x="323528" y="188640"/>
            <a:ext cx="8496944" cy="861774"/>
          </a:xfrm>
          <a:prstGeom prst="rect">
            <a:avLst/>
          </a:prstGeom>
          <a:ln w="6350">
            <a:solidFill>
              <a:srgbClr val="00B050"/>
            </a:solidFill>
          </a:ln>
        </p:spPr>
        <p:txBody>
          <a:bodyPr vert="horz" wrap="square" lIns="0" tIns="0" rIns="0" bIns="0" rtlCol="0">
            <a:spAutoFit/>
          </a:bodyPr>
          <a:lstStyle/>
          <a:p>
            <a:pPr algn="ctr"/>
            <a:r>
              <a:rPr lang="en-US" sz="2800" b="1" dirty="0">
                <a:solidFill>
                  <a:srgbClr val="FF0000"/>
                </a:solidFill>
                <a:latin typeface="Times New Roman" pitchFamily="18" charset="0"/>
                <a:cs typeface="Times New Roman" pitchFamily="18" charset="0"/>
              </a:rPr>
              <a:t>1. </a:t>
            </a:r>
            <a:r>
              <a:rPr lang="en-US" sz="2800" b="1" dirty="0" err="1">
                <a:solidFill>
                  <a:srgbClr val="FF0000"/>
                </a:solidFill>
                <a:latin typeface="Times New Roman" pitchFamily="18" charset="0"/>
                <a:cs typeface="Times New Roman" pitchFamily="18" charset="0"/>
              </a:rPr>
              <a:t>Tham</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vấn</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thông</a:t>
            </a:r>
            <a:r>
              <a:rPr lang="en-US" sz="2800" b="1" dirty="0">
                <a:solidFill>
                  <a:srgbClr val="FF0000"/>
                </a:solidFill>
                <a:latin typeface="Times New Roman" pitchFamily="18" charset="0"/>
                <a:cs typeface="Times New Roman" pitchFamily="18" charset="0"/>
              </a:rPr>
              <a:t> qua </a:t>
            </a:r>
            <a:r>
              <a:rPr lang="en-US" sz="2800" b="1" dirty="0" err="1">
                <a:solidFill>
                  <a:srgbClr val="FF0000"/>
                </a:solidFill>
                <a:latin typeface="Times New Roman" pitchFamily="18" charset="0"/>
                <a:cs typeface="Times New Roman" pitchFamily="18" charset="0"/>
              </a:rPr>
              <a:t>đăng</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tải</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trên</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trang</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thông</a:t>
            </a:r>
            <a:r>
              <a:rPr lang="en-US" sz="2800" b="1" dirty="0">
                <a:solidFill>
                  <a:srgbClr val="FF0000"/>
                </a:solidFill>
                <a:latin typeface="Times New Roman" pitchFamily="18" charset="0"/>
                <a:cs typeface="Times New Roman" pitchFamily="18" charset="0"/>
              </a:rPr>
              <a:t> tin </a:t>
            </a:r>
            <a:r>
              <a:rPr lang="en-US" sz="2800" b="1" dirty="0" err="1">
                <a:solidFill>
                  <a:srgbClr val="FF0000"/>
                </a:solidFill>
                <a:latin typeface="Times New Roman" pitchFamily="18" charset="0"/>
                <a:cs typeface="Times New Roman" pitchFamily="18" charset="0"/>
              </a:rPr>
              <a:t>điện</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tử</a:t>
            </a:r>
            <a:r>
              <a:rPr lang="en-US" sz="2800" b="1" dirty="0">
                <a:solidFill>
                  <a:srgbClr val="FF0000"/>
                </a:solidFill>
                <a:latin typeface="Times New Roman" pitchFamily="18" charset="0"/>
                <a:cs typeface="Times New Roman" pitchFamily="18" charset="0"/>
              </a:rPr>
              <a:t> </a:t>
            </a:r>
            <a:r>
              <a:rPr lang="en-US" sz="2800" b="1" dirty="0">
                <a:solidFill>
                  <a:srgbClr val="0000FF"/>
                </a:solidFill>
                <a:latin typeface="Times New Roman" pitchFamily="18" charset="0"/>
                <a:cs typeface="Times New Roman" pitchFamily="18" charset="0"/>
              </a:rPr>
              <a:t>(</a:t>
            </a:r>
            <a:r>
              <a:rPr lang="en-US" sz="2800" b="1" dirty="0" err="1">
                <a:solidFill>
                  <a:srgbClr val="0000FF"/>
                </a:solidFill>
                <a:latin typeface="RVIADN+ArialMT"/>
                <a:cs typeface="Times New Roman" pitchFamily="18" charset="0"/>
              </a:rPr>
              <a:t>Điểm</a:t>
            </a:r>
            <a:r>
              <a:rPr lang="en-US" sz="2800" b="1" dirty="0">
                <a:solidFill>
                  <a:srgbClr val="0000FF"/>
                </a:solidFill>
                <a:latin typeface="RVIADN+ArialMT"/>
                <a:cs typeface="Times New Roman" pitchFamily="18" charset="0"/>
              </a:rPr>
              <a:t> a </a:t>
            </a:r>
            <a:r>
              <a:rPr lang="en-US" sz="2800" b="1" dirty="0" err="1">
                <a:solidFill>
                  <a:srgbClr val="0000FF"/>
                </a:solidFill>
                <a:latin typeface="RVIADN+ArialMT"/>
                <a:cs typeface="RVIADN+ArialMT"/>
              </a:rPr>
              <a:t>Khoản</a:t>
            </a:r>
            <a:r>
              <a:rPr lang="en-US" sz="2800" b="1" dirty="0">
                <a:solidFill>
                  <a:srgbClr val="0000FF"/>
                </a:solidFill>
                <a:latin typeface="RVIADN+ArialMT"/>
                <a:cs typeface="RVIADN+ArialMT"/>
              </a:rPr>
              <a:t> 3 </a:t>
            </a:r>
            <a:r>
              <a:rPr lang="en-US" sz="2800" b="1" dirty="0" err="1">
                <a:solidFill>
                  <a:srgbClr val="0000FF"/>
                </a:solidFill>
                <a:latin typeface="RVIADN+ArialMT"/>
                <a:cs typeface="RVIADN+ArialMT"/>
              </a:rPr>
              <a:t>Điều</a:t>
            </a:r>
            <a:r>
              <a:rPr lang="en-US" sz="2800" b="1" dirty="0">
                <a:solidFill>
                  <a:srgbClr val="0000FF"/>
                </a:solidFill>
                <a:latin typeface="RVIADN+ArialMT"/>
                <a:cs typeface="RVIADN+ArialMT"/>
              </a:rPr>
              <a:t> 26 NĐ 08) </a:t>
            </a:r>
            <a:endParaRPr lang="en-US" sz="2800" b="1" dirty="0">
              <a:solidFill>
                <a:srgbClr val="0000FF"/>
              </a:solidFill>
              <a:latin typeface="Times New Roman" pitchFamily="18" charset="0"/>
              <a:cs typeface="Times New Roman" pitchFamily="18" charset="0"/>
            </a:endParaRPr>
          </a:p>
        </p:txBody>
      </p:sp>
      <p:sp>
        <p:nvSpPr>
          <p:cNvPr id="10" name="object 4"/>
          <p:cNvSpPr txBox="1"/>
          <p:nvPr/>
        </p:nvSpPr>
        <p:spPr>
          <a:xfrm>
            <a:off x="347448" y="1371480"/>
            <a:ext cx="8473024" cy="4801314"/>
          </a:xfrm>
          <a:prstGeom prst="rect">
            <a:avLst/>
          </a:prstGeom>
          <a:ln w="38100">
            <a:solidFill>
              <a:srgbClr val="FF00FF"/>
            </a:solidFill>
          </a:ln>
          <a:effectLst>
            <a:glow rad="101600">
              <a:schemeClr val="accent2">
                <a:satMod val="175000"/>
                <a:alpha val="40000"/>
              </a:schemeClr>
            </a:glow>
            <a:outerShdw blurRad="40000" dist="20000" dir="5400000" rotWithShape="0">
              <a:srgbClr val="000000">
                <a:alpha val="38000"/>
              </a:srgbClr>
            </a:outerShdw>
          </a:effectLst>
        </p:spPr>
        <p:style>
          <a:lnRef idx="1">
            <a:schemeClr val="accent5"/>
          </a:lnRef>
          <a:fillRef idx="2">
            <a:schemeClr val="accent5"/>
          </a:fillRef>
          <a:effectRef idx="1">
            <a:schemeClr val="accent5"/>
          </a:effectRef>
          <a:fontRef idx="minor">
            <a:schemeClr val="dk1"/>
          </a:fontRef>
        </p:style>
        <p:txBody>
          <a:bodyPr vert="horz" wrap="square" lIns="0" tIns="0" rIns="0" bIns="0" rtlCol="0">
            <a:spAutoFit/>
          </a:bodyPr>
          <a:lstStyle/>
          <a:p>
            <a:pPr algn="just"/>
            <a:r>
              <a:rPr lang="en-US" sz="2600" b="1" u="sng" dirty="0" err="1">
                <a:solidFill>
                  <a:srgbClr val="FF0000"/>
                </a:solidFill>
                <a:latin typeface="Times New Roman" pitchFamily="18" charset="0"/>
                <a:cs typeface="Times New Roman" pitchFamily="18" charset="0"/>
              </a:rPr>
              <a:t>Trước</a:t>
            </a:r>
            <a:r>
              <a:rPr lang="en-US" sz="2600" b="1" u="sng" dirty="0">
                <a:solidFill>
                  <a:srgbClr val="FF0000"/>
                </a:solidFill>
                <a:latin typeface="Times New Roman" pitchFamily="18" charset="0"/>
                <a:cs typeface="Times New Roman" pitchFamily="18" charset="0"/>
              </a:rPr>
              <a:t> </a:t>
            </a:r>
            <a:r>
              <a:rPr lang="en-US" sz="2600" b="1" u="sng" dirty="0" err="1">
                <a:solidFill>
                  <a:srgbClr val="FF0000"/>
                </a:solidFill>
                <a:latin typeface="Times New Roman" pitchFamily="18" charset="0"/>
                <a:cs typeface="Times New Roman" pitchFamily="18" charset="0"/>
              </a:rPr>
              <a:t>khi</a:t>
            </a:r>
            <a:r>
              <a:rPr lang="en-US" sz="2600" b="1" u="sng" dirty="0">
                <a:solidFill>
                  <a:srgbClr val="FF0000"/>
                </a:solidFill>
                <a:latin typeface="Times New Roman" pitchFamily="18" charset="0"/>
                <a:cs typeface="Times New Roman" pitchFamily="18" charset="0"/>
              </a:rPr>
              <a:t> </a:t>
            </a:r>
            <a:r>
              <a:rPr lang="en-US" sz="2600" b="1" u="sng" dirty="0" err="1">
                <a:solidFill>
                  <a:srgbClr val="FF0000"/>
                </a:solidFill>
                <a:latin typeface="Times New Roman" pitchFamily="18" charset="0"/>
                <a:cs typeface="Times New Roman" pitchFamily="18" charset="0"/>
              </a:rPr>
              <a:t>trình</a:t>
            </a:r>
            <a:r>
              <a:rPr lang="en-US" sz="2600" b="1" u="sng" dirty="0">
                <a:solidFill>
                  <a:srgbClr val="FF0000"/>
                </a:solidFill>
                <a:latin typeface="Times New Roman" pitchFamily="18" charset="0"/>
                <a:cs typeface="Times New Roman" pitchFamily="18" charset="0"/>
              </a:rPr>
              <a:t> </a:t>
            </a:r>
            <a:r>
              <a:rPr lang="en-US" sz="2600" b="1" u="sng" dirty="0" err="1">
                <a:solidFill>
                  <a:srgbClr val="FF0000"/>
                </a:solidFill>
                <a:latin typeface="Times New Roman" pitchFamily="18" charset="0"/>
                <a:cs typeface="Times New Roman" pitchFamily="18" charset="0"/>
              </a:rPr>
              <a:t>cấp</a:t>
            </a:r>
            <a:r>
              <a:rPr lang="en-US" sz="2600" b="1" u="sng" dirty="0">
                <a:solidFill>
                  <a:srgbClr val="FF0000"/>
                </a:solidFill>
                <a:latin typeface="Times New Roman" pitchFamily="18" charset="0"/>
                <a:cs typeface="Times New Roman" pitchFamily="18" charset="0"/>
              </a:rPr>
              <a:t> </a:t>
            </a:r>
            <a:r>
              <a:rPr lang="en-US" sz="2600" b="1" u="sng" dirty="0" err="1">
                <a:solidFill>
                  <a:srgbClr val="FF0000"/>
                </a:solidFill>
                <a:latin typeface="Times New Roman" pitchFamily="18" charset="0"/>
                <a:cs typeface="Times New Roman" pitchFamily="18" charset="0"/>
              </a:rPr>
              <a:t>có</a:t>
            </a:r>
            <a:r>
              <a:rPr lang="en-US" sz="2600" b="1" u="sng" dirty="0">
                <a:solidFill>
                  <a:srgbClr val="FF0000"/>
                </a:solidFill>
                <a:latin typeface="Times New Roman" pitchFamily="18" charset="0"/>
                <a:cs typeface="Times New Roman" pitchFamily="18" charset="0"/>
              </a:rPr>
              <a:t> </a:t>
            </a:r>
            <a:r>
              <a:rPr lang="en-US" sz="2600" b="1" u="sng" dirty="0" err="1">
                <a:solidFill>
                  <a:srgbClr val="FF0000"/>
                </a:solidFill>
                <a:latin typeface="Times New Roman" pitchFamily="18" charset="0"/>
                <a:cs typeface="Times New Roman" pitchFamily="18" charset="0"/>
              </a:rPr>
              <a:t>thẩm</a:t>
            </a:r>
            <a:r>
              <a:rPr lang="en-US" sz="2600" b="1" u="sng" dirty="0">
                <a:solidFill>
                  <a:srgbClr val="FF0000"/>
                </a:solidFill>
                <a:latin typeface="Times New Roman" pitchFamily="18" charset="0"/>
                <a:cs typeface="Times New Roman" pitchFamily="18" charset="0"/>
              </a:rPr>
              <a:t> </a:t>
            </a:r>
            <a:r>
              <a:rPr lang="en-US" sz="2600" b="1" u="sng" dirty="0" err="1">
                <a:solidFill>
                  <a:srgbClr val="FF0000"/>
                </a:solidFill>
                <a:latin typeface="Times New Roman" pitchFamily="18" charset="0"/>
                <a:cs typeface="Times New Roman" pitchFamily="18" charset="0"/>
              </a:rPr>
              <a:t>quyền</a:t>
            </a:r>
            <a:r>
              <a:rPr lang="en-US" sz="2600" b="1" u="sng" dirty="0">
                <a:solidFill>
                  <a:srgbClr val="FF0000"/>
                </a:solidFill>
                <a:latin typeface="Times New Roman" pitchFamily="18" charset="0"/>
                <a:cs typeface="Times New Roman" pitchFamily="18" charset="0"/>
              </a:rPr>
              <a:t> </a:t>
            </a:r>
            <a:r>
              <a:rPr lang="en-US" sz="2600" b="1" u="sng" dirty="0" err="1">
                <a:solidFill>
                  <a:srgbClr val="FF0000"/>
                </a:solidFill>
                <a:latin typeface="Times New Roman" pitchFamily="18" charset="0"/>
                <a:cs typeface="Times New Roman" pitchFamily="18" charset="0"/>
              </a:rPr>
              <a:t>thẩm</a:t>
            </a:r>
            <a:r>
              <a:rPr lang="en-US" sz="2600" b="1" u="sng" dirty="0">
                <a:solidFill>
                  <a:srgbClr val="FF0000"/>
                </a:solidFill>
                <a:latin typeface="Times New Roman" pitchFamily="18" charset="0"/>
                <a:cs typeface="Times New Roman" pitchFamily="18" charset="0"/>
              </a:rPr>
              <a:t> </a:t>
            </a:r>
            <a:r>
              <a:rPr lang="en-US" sz="2600" b="1" u="sng" dirty="0" err="1">
                <a:solidFill>
                  <a:srgbClr val="FF0000"/>
                </a:solidFill>
                <a:latin typeface="Times New Roman" pitchFamily="18" charset="0"/>
                <a:cs typeface="Times New Roman" pitchFamily="18" charset="0"/>
              </a:rPr>
              <a:t>định</a:t>
            </a:r>
            <a:r>
              <a:rPr lang="en-US" sz="2600" b="1" u="sng" dirty="0">
                <a:solidFill>
                  <a:srgbClr val="FF0000"/>
                </a:solidFill>
                <a:latin typeface="Times New Roman" pitchFamily="18" charset="0"/>
                <a:cs typeface="Times New Roman" pitchFamily="18" charset="0"/>
              </a:rPr>
              <a:t> ĐTM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chủ</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dự</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án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gửi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nội</a:t>
            </a:r>
            <a:r>
              <a:rPr lang="en-US" sz="2600" dirty="0">
                <a:latin typeface="Times New Roman" pitchFamily="18" charset="0"/>
                <a:cs typeface="Times New Roman" pitchFamily="18" charset="0"/>
              </a:rPr>
              <a:t> dung </a:t>
            </a:r>
            <a:r>
              <a:rPr lang="en-US" sz="2600" dirty="0" err="1">
                <a:latin typeface="Times New Roman" pitchFamily="18" charset="0"/>
                <a:cs typeface="Times New Roman" pitchFamily="18" charset="0"/>
              </a:rPr>
              <a:t>tham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vấn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báo</a:t>
            </a:r>
            <a:r>
              <a:rPr lang="en-US" sz="2600" dirty="0">
                <a:latin typeface="Times New Roman" pitchFamily="18" charset="0"/>
                <a:cs typeface="Times New Roman" pitchFamily="18" charset="0"/>
              </a:rPr>
              <a:t> </a:t>
            </a:r>
            <a:r>
              <a:rPr lang="en-US" sz="2600" err="1">
                <a:latin typeface="Times New Roman" pitchFamily="18" charset="0"/>
                <a:cs typeface="Times New Roman" pitchFamily="18" charset="0"/>
              </a:rPr>
              <a:t>cáo</a:t>
            </a:r>
            <a:r>
              <a:rPr lang="en-US" sz="2600">
                <a:latin typeface="Times New Roman" pitchFamily="18" charset="0"/>
                <a:cs typeface="Times New Roman" pitchFamily="18" charset="0"/>
              </a:rPr>
              <a:t> ĐTM </a:t>
            </a:r>
            <a:r>
              <a:rPr lang="en-US" sz="2600" dirty="0" err="1">
                <a:latin typeface="Times New Roman" pitchFamily="18" charset="0"/>
                <a:cs typeface="Times New Roman" pitchFamily="18" charset="0"/>
              </a:rPr>
              <a:t>quy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định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tại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khoản</a:t>
            </a:r>
            <a:r>
              <a:rPr lang="en-US" sz="2600" dirty="0">
                <a:latin typeface="Times New Roman" pitchFamily="18" charset="0"/>
                <a:cs typeface="Times New Roman" pitchFamily="18" charset="0"/>
              </a:rPr>
              <a:t> 3 </a:t>
            </a:r>
            <a:r>
              <a:rPr lang="en-US" sz="2600" dirty="0" err="1">
                <a:latin typeface="Times New Roman" pitchFamily="18" charset="0"/>
                <a:cs typeface="Times New Roman" pitchFamily="18" charset="0"/>
              </a:rPr>
              <a:t>Điều</a:t>
            </a:r>
            <a:r>
              <a:rPr lang="en-US" sz="2600" dirty="0">
                <a:latin typeface="Times New Roman" pitchFamily="18" charset="0"/>
                <a:cs typeface="Times New Roman" pitchFamily="18" charset="0"/>
              </a:rPr>
              <a:t> 33 </a:t>
            </a:r>
            <a:r>
              <a:rPr lang="en-US" sz="2600" dirty="0" err="1">
                <a:latin typeface="Times New Roman" pitchFamily="18" charset="0"/>
                <a:cs typeface="Times New Roman" pitchFamily="18" charset="0"/>
              </a:rPr>
              <a:t>Luật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Bảo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vệ</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môi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trường</a:t>
            </a:r>
            <a:r>
              <a:rPr lang="en-US" sz="2600" dirty="0">
                <a:latin typeface="Times New Roman" pitchFamily="18" charset="0"/>
                <a:cs typeface="Times New Roman" pitchFamily="18" charset="0"/>
              </a:rPr>
              <a:t> </a:t>
            </a:r>
            <a:r>
              <a:rPr lang="en-US" sz="2600" b="1" dirty="0" err="1">
                <a:solidFill>
                  <a:srgbClr val="FF0000"/>
                </a:solidFill>
                <a:latin typeface="Times New Roman" pitchFamily="18" charset="0"/>
                <a:cs typeface="Times New Roman" pitchFamily="18" charset="0"/>
              </a:rPr>
              <a:t>đến</a:t>
            </a:r>
            <a:r>
              <a:rPr lang="en-US" sz="2600" b="1" dirty="0">
                <a:solidFill>
                  <a:srgbClr val="FF0000"/>
                </a:solidFill>
                <a:latin typeface="Times New Roman" pitchFamily="18" charset="0"/>
                <a:cs typeface="Times New Roman" pitchFamily="18" charset="0"/>
              </a:rPr>
              <a:t> </a:t>
            </a:r>
            <a:r>
              <a:rPr lang="en-US" sz="2600" b="1" dirty="0" err="1">
                <a:solidFill>
                  <a:srgbClr val="FF0000"/>
                </a:solidFill>
                <a:latin typeface="Times New Roman" pitchFamily="18" charset="0"/>
                <a:cs typeface="Times New Roman" pitchFamily="18" charset="0"/>
              </a:rPr>
              <a:t>đơn</a:t>
            </a:r>
            <a:r>
              <a:rPr lang="en-US" sz="2600" b="1" dirty="0">
                <a:solidFill>
                  <a:srgbClr val="FF0000"/>
                </a:solidFill>
                <a:latin typeface="Times New Roman" pitchFamily="18" charset="0"/>
                <a:cs typeface="Times New Roman" pitchFamily="18" charset="0"/>
              </a:rPr>
              <a:t> </a:t>
            </a:r>
            <a:r>
              <a:rPr lang="en-US" sz="2600" b="1" dirty="0" err="1">
                <a:solidFill>
                  <a:srgbClr val="FF0000"/>
                </a:solidFill>
                <a:latin typeface="Times New Roman" pitchFamily="18" charset="0"/>
                <a:cs typeface="Times New Roman" pitchFamily="18" charset="0"/>
              </a:rPr>
              <a:t>vị</a:t>
            </a:r>
            <a:r>
              <a:rPr lang="en-US" sz="2600" b="1" dirty="0">
                <a:solidFill>
                  <a:srgbClr val="FF0000"/>
                </a:solidFill>
                <a:latin typeface="Times New Roman" pitchFamily="18" charset="0"/>
                <a:cs typeface="Times New Roman" pitchFamily="18" charset="0"/>
              </a:rPr>
              <a:t> </a:t>
            </a:r>
            <a:r>
              <a:rPr lang="en-US" sz="2600" b="1" dirty="0" err="1">
                <a:solidFill>
                  <a:srgbClr val="FF0000"/>
                </a:solidFill>
                <a:latin typeface="Times New Roman" pitchFamily="18" charset="0"/>
                <a:cs typeface="Times New Roman" pitchFamily="18" charset="0"/>
              </a:rPr>
              <a:t>quản</a:t>
            </a:r>
            <a:r>
              <a:rPr lang="en-US" sz="2600" b="1" dirty="0">
                <a:solidFill>
                  <a:srgbClr val="FF0000"/>
                </a:solidFill>
                <a:latin typeface="Times New Roman" pitchFamily="18" charset="0"/>
                <a:cs typeface="Times New Roman" pitchFamily="18" charset="0"/>
              </a:rPr>
              <a:t> </a:t>
            </a:r>
            <a:r>
              <a:rPr lang="en-US" sz="2600" b="1" dirty="0" err="1">
                <a:solidFill>
                  <a:srgbClr val="FF0000"/>
                </a:solidFill>
                <a:latin typeface="Times New Roman" pitchFamily="18" charset="0"/>
                <a:cs typeface="Times New Roman" pitchFamily="18" charset="0"/>
              </a:rPr>
              <a:t>lý</a:t>
            </a:r>
            <a:r>
              <a:rPr lang="en-US" sz="2600" b="1" dirty="0">
                <a:solidFill>
                  <a:srgbClr val="FF0000"/>
                </a:solidFill>
                <a:latin typeface="Times New Roman" pitchFamily="18" charset="0"/>
                <a:cs typeface="Times New Roman" pitchFamily="18" charset="0"/>
              </a:rPr>
              <a:t> </a:t>
            </a:r>
            <a:r>
              <a:rPr lang="en-US" sz="2600" b="1" dirty="0" err="1">
                <a:solidFill>
                  <a:srgbClr val="FF0000"/>
                </a:solidFill>
                <a:latin typeface="Times New Roman" pitchFamily="18" charset="0"/>
                <a:cs typeface="Times New Roman" pitchFamily="18" charset="0"/>
              </a:rPr>
              <a:t>trang</a:t>
            </a:r>
            <a:r>
              <a:rPr lang="en-US" sz="2600" b="1" dirty="0">
                <a:solidFill>
                  <a:srgbClr val="FF0000"/>
                </a:solidFill>
                <a:latin typeface="Times New Roman" pitchFamily="18" charset="0"/>
                <a:cs typeface="Times New Roman" pitchFamily="18" charset="0"/>
              </a:rPr>
              <a:t> </a:t>
            </a:r>
            <a:r>
              <a:rPr lang="en-US" sz="2600" b="1" dirty="0" err="1">
                <a:solidFill>
                  <a:srgbClr val="FF0000"/>
                </a:solidFill>
                <a:latin typeface="Times New Roman" pitchFamily="18" charset="0"/>
                <a:cs typeface="Times New Roman" pitchFamily="18" charset="0"/>
              </a:rPr>
              <a:t>thông</a:t>
            </a:r>
            <a:r>
              <a:rPr lang="en-US" sz="2600" b="1" dirty="0">
                <a:solidFill>
                  <a:srgbClr val="FF0000"/>
                </a:solidFill>
                <a:latin typeface="Times New Roman" pitchFamily="18" charset="0"/>
                <a:cs typeface="Times New Roman" pitchFamily="18" charset="0"/>
              </a:rPr>
              <a:t> tin </a:t>
            </a:r>
            <a:r>
              <a:rPr lang="en-US" sz="2600" b="1" dirty="0" err="1">
                <a:solidFill>
                  <a:srgbClr val="FF0000"/>
                </a:solidFill>
                <a:latin typeface="Times New Roman" pitchFamily="18" charset="0"/>
                <a:cs typeface="Times New Roman" pitchFamily="18" charset="0"/>
              </a:rPr>
              <a:t>điện</a:t>
            </a:r>
            <a:r>
              <a:rPr lang="en-US" sz="2600" b="1" dirty="0">
                <a:solidFill>
                  <a:srgbClr val="FF0000"/>
                </a:solidFill>
                <a:latin typeface="Times New Roman" pitchFamily="18" charset="0"/>
                <a:cs typeface="Times New Roman" pitchFamily="18" charset="0"/>
              </a:rPr>
              <a:t> </a:t>
            </a:r>
            <a:r>
              <a:rPr lang="en-US" sz="2600" b="1" dirty="0" err="1">
                <a:solidFill>
                  <a:srgbClr val="FF0000"/>
                </a:solidFill>
                <a:latin typeface="Times New Roman" pitchFamily="18" charset="0"/>
                <a:cs typeface="Times New Roman" pitchFamily="18" charset="0"/>
              </a:rPr>
              <a:t>tử</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cơ</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quan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thẩm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định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báo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cáo</a:t>
            </a:r>
            <a:r>
              <a:rPr lang="en-US" sz="2600" dirty="0">
                <a:latin typeface="Times New Roman" pitchFamily="18" charset="0"/>
                <a:cs typeface="Times New Roman" pitchFamily="18" charset="0"/>
              </a:rPr>
              <a:t> ĐTM </a:t>
            </a:r>
            <a:r>
              <a:rPr lang="en-US" sz="2600" dirty="0" err="1">
                <a:latin typeface="Times New Roman" pitchFamily="18" charset="0"/>
                <a:cs typeface="Times New Roman" pitchFamily="18" charset="0"/>
              </a:rPr>
              <a:t>để</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tham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vấn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các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đối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tượng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định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tại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khoản</a:t>
            </a:r>
            <a:r>
              <a:rPr lang="en-US" sz="2600" dirty="0">
                <a:latin typeface="Times New Roman" pitchFamily="18" charset="0"/>
                <a:cs typeface="Times New Roman" pitchFamily="18" charset="0"/>
              </a:rPr>
              <a:t> 1 </a:t>
            </a:r>
            <a:r>
              <a:rPr lang="en-US" sz="2600" dirty="0" err="1">
                <a:latin typeface="Times New Roman" pitchFamily="18" charset="0"/>
                <a:cs typeface="Times New Roman" pitchFamily="18" charset="0"/>
              </a:rPr>
              <a:t>Điều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này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trừ</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thông</a:t>
            </a:r>
            <a:r>
              <a:rPr lang="en-US" sz="2600" dirty="0">
                <a:latin typeface="Times New Roman" pitchFamily="18" charset="0"/>
                <a:cs typeface="Times New Roman" pitchFamily="18" charset="0"/>
              </a:rPr>
              <a:t> tin </a:t>
            </a:r>
            <a:r>
              <a:rPr lang="en-US" sz="2600" dirty="0" err="1">
                <a:latin typeface="Times New Roman" pitchFamily="18" charset="0"/>
                <a:cs typeface="Times New Roman" pitchFamily="18" charset="0"/>
              </a:rPr>
              <a:t>thuộc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bí</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mật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nước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bí</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mật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doanh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nghiệp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theo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định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pháp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luật</a:t>
            </a:r>
            <a:r>
              <a:rPr lang="en-US" sz="2600" dirty="0">
                <a:latin typeface="Times New Roman" pitchFamily="18" charset="0"/>
                <a:cs typeface="Times New Roman" pitchFamily="18" charset="0"/>
              </a:rPr>
              <a:t>. </a:t>
            </a:r>
            <a:r>
              <a:rPr lang="en-US" sz="2600" b="1" dirty="0" err="1">
                <a:solidFill>
                  <a:srgbClr val="FF0000"/>
                </a:solidFill>
                <a:latin typeface="Times New Roman" pitchFamily="18" charset="0"/>
                <a:cs typeface="Times New Roman" pitchFamily="18" charset="0"/>
              </a:rPr>
              <a:t>Trong</a:t>
            </a:r>
            <a:r>
              <a:rPr lang="en-US" sz="2600" b="1" dirty="0">
                <a:solidFill>
                  <a:srgbClr val="FF0000"/>
                </a:solidFill>
                <a:latin typeface="Times New Roman" pitchFamily="18" charset="0"/>
                <a:cs typeface="Times New Roman" pitchFamily="18" charset="0"/>
              </a:rPr>
              <a:t> </a:t>
            </a:r>
            <a:r>
              <a:rPr lang="en-US" sz="2600" b="1" dirty="0" err="1">
                <a:solidFill>
                  <a:srgbClr val="FF0000"/>
                </a:solidFill>
                <a:latin typeface="Times New Roman" pitchFamily="18" charset="0"/>
                <a:cs typeface="Times New Roman" pitchFamily="18" charset="0"/>
              </a:rPr>
              <a:t>thời</a:t>
            </a:r>
            <a:r>
              <a:rPr lang="en-US" sz="2600" b="1" dirty="0">
                <a:solidFill>
                  <a:srgbClr val="FF0000"/>
                </a:solidFill>
                <a:latin typeface="Times New Roman" pitchFamily="18" charset="0"/>
                <a:cs typeface="Times New Roman" pitchFamily="18" charset="0"/>
              </a:rPr>
              <a:t> </a:t>
            </a:r>
            <a:r>
              <a:rPr lang="en-US" sz="2600" b="1" dirty="0" err="1">
                <a:solidFill>
                  <a:srgbClr val="FF0000"/>
                </a:solidFill>
                <a:latin typeface="Times New Roman" pitchFamily="18" charset="0"/>
                <a:cs typeface="Times New Roman" pitchFamily="18" charset="0"/>
              </a:rPr>
              <a:t>hạn</a:t>
            </a:r>
            <a:r>
              <a:rPr lang="en-US" sz="2600" b="1" dirty="0">
                <a:solidFill>
                  <a:srgbClr val="FF0000"/>
                </a:solidFill>
                <a:latin typeface="Times New Roman" pitchFamily="18" charset="0"/>
                <a:cs typeface="Times New Roman" pitchFamily="18" charset="0"/>
              </a:rPr>
              <a:t> 05 </a:t>
            </a:r>
            <a:r>
              <a:rPr lang="en-US" sz="2600" b="1" dirty="0" err="1">
                <a:solidFill>
                  <a:srgbClr val="FF0000"/>
                </a:solidFill>
                <a:latin typeface="Times New Roman" pitchFamily="18" charset="0"/>
                <a:cs typeface="Times New Roman" pitchFamily="18" charset="0"/>
              </a:rPr>
              <a:t>ngày</a:t>
            </a:r>
            <a:r>
              <a:rPr lang="en-US" sz="2600" b="1" dirty="0">
                <a:solidFill>
                  <a:srgbClr val="FF0000"/>
                </a:solidFill>
                <a:latin typeface="Times New Roman" pitchFamily="18" charset="0"/>
                <a:cs typeface="Times New Roman" pitchFamily="18" charset="0"/>
              </a:rPr>
              <a:t> </a:t>
            </a:r>
            <a:r>
              <a:rPr lang="en-US" sz="2600" dirty="0" err="1">
                <a:latin typeface="Times New Roman" pitchFamily="18" charset="0"/>
                <a:cs typeface="Times New Roman" pitchFamily="18" charset="0"/>
              </a:rPr>
              <a:t>kể</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từ</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ngày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nhận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được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đề</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nghị</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đăng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tải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chủ</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dự</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án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đơn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vị</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quản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lý</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trang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thông</a:t>
            </a:r>
            <a:r>
              <a:rPr lang="en-US" sz="2600" dirty="0">
                <a:latin typeface="Times New Roman" pitchFamily="18" charset="0"/>
                <a:cs typeface="Times New Roman" pitchFamily="18" charset="0"/>
              </a:rPr>
              <a:t> tin </a:t>
            </a:r>
            <a:r>
              <a:rPr lang="en-US" sz="2600" dirty="0" err="1">
                <a:latin typeface="Times New Roman" pitchFamily="18" charset="0"/>
                <a:cs typeface="Times New Roman" pitchFamily="18" charset="0"/>
              </a:rPr>
              <a:t>điện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tử</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cơ</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quan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thẩm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định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trách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nhiệm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đăng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tải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nội</a:t>
            </a:r>
            <a:r>
              <a:rPr lang="en-US" sz="2600" dirty="0">
                <a:latin typeface="Times New Roman" pitchFamily="18" charset="0"/>
                <a:cs typeface="Times New Roman" pitchFamily="18" charset="0"/>
              </a:rPr>
              <a:t> dung </a:t>
            </a:r>
            <a:r>
              <a:rPr lang="en-US" sz="2600" dirty="0" err="1">
                <a:latin typeface="Times New Roman" pitchFamily="18" charset="0"/>
                <a:cs typeface="Times New Roman" pitchFamily="18" charset="0"/>
              </a:rPr>
              <a:t>tham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vấn</a:t>
            </a:r>
            <a:r>
              <a:rPr lang="en-US" sz="2600" dirty="0">
                <a:latin typeface="Times New Roman" pitchFamily="18" charset="0"/>
                <a:cs typeface="Times New Roman" pitchFamily="18" charset="0"/>
              </a:rPr>
              <a:t>. </a:t>
            </a:r>
            <a:r>
              <a:rPr lang="en-US" sz="2600" b="1" u="sng" dirty="0" err="1">
                <a:solidFill>
                  <a:srgbClr val="FF0000"/>
                </a:solidFill>
                <a:latin typeface="Times New Roman" pitchFamily="18" charset="0"/>
                <a:cs typeface="Times New Roman" pitchFamily="18" charset="0"/>
              </a:rPr>
              <a:t>Việc</a:t>
            </a:r>
            <a:r>
              <a:rPr lang="en-US" sz="2600" b="1" u="sng" dirty="0">
                <a:solidFill>
                  <a:srgbClr val="FF0000"/>
                </a:solidFill>
                <a:latin typeface="Times New Roman" pitchFamily="18" charset="0"/>
                <a:cs typeface="Times New Roman" pitchFamily="18" charset="0"/>
              </a:rPr>
              <a:t> </a:t>
            </a:r>
            <a:r>
              <a:rPr lang="en-US" sz="2600" b="1" u="sng" dirty="0" err="1">
                <a:solidFill>
                  <a:srgbClr val="FF0000"/>
                </a:solidFill>
                <a:latin typeface="Times New Roman" pitchFamily="18" charset="0"/>
                <a:cs typeface="Times New Roman" pitchFamily="18" charset="0"/>
              </a:rPr>
              <a:t>tham</a:t>
            </a:r>
            <a:r>
              <a:rPr lang="en-US" sz="2600" b="1" u="sng" dirty="0">
                <a:solidFill>
                  <a:srgbClr val="FF0000"/>
                </a:solidFill>
                <a:latin typeface="Times New Roman" pitchFamily="18" charset="0"/>
                <a:cs typeface="Times New Roman" pitchFamily="18" charset="0"/>
              </a:rPr>
              <a:t> </a:t>
            </a:r>
            <a:r>
              <a:rPr lang="en-US" sz="2600" b="1" u="sng" dirty="0" err="1">
                <a:solidFill>
                  <a:srgbClr val="FF0000"/>
                </a:solidFill>
                <a:latin typeface="Times New Roman" pitchFamily="18" charset="0"/>
                <a:cs typeface="Times New Roman" pitchFamily="18" charset="0"/>
              </a:rPr>
              <a:t>vấn</a:t>
            </a:r>
            <a:r>
              <a:rPr lang="en-US" sz="2600" b="1" u="sng" dirty="0">
                <a:solidFill>
                  <a:srgbClr val="FF0000"/>
                </a:solidFill>
                <a:latin typeface="Times New Roman" pitchFamily="18" charset="0"/>
                <a:cs typeface="Times New Roman" pitchFamily="18" charset="0"/>
              </a:rPr>
              <a:t> </a:t>
            </a:r>
            <a:r>
              <a:rPr lang="en-US" sz="2600" b="1" u="sng" dirty="0" err="1">
                <a:solidFill>
                  <a:srgbClr val="FF0000"/>
                </a:solidFill>
                <a:latin typeface="Times New Roman" pitchFamily="18" charset="0"/>
                <a:cs typeface="Times New Roman" pitchFamily="18" charset="0"/>
              </a:rPr>
              <a:t>được</a:t>
            </a:r>
            <a:r>
              <a:rPr lang="en-US" sz="2600" b="1" u="sng" dirty="0">
                <a:solidFill>
                  <a:srgbClr val="FF0000"/>
                </a:solidFill>
                <a:latin typeface="Times New Roman" pitchFamily="18" charset="0"/>
                <a:cs typeface="Times New Roman" pitchFamily="18" charset="0"/>
              </a:rPr>
              <a:t> </a:t>
            </a:r>
            <a:r>
              <a:rPr lang="en-US" sz="2600" b="1" u="sng" dirty="0" err="1">
                <a:solidFill>
                  <a:srgbClr val="FF0000"/>
                </a:solidFill>
                <a:latin typeface="Times New Roman" pitchFamily="18" charset="0"/>
                <a:cs typeface="Times New Roman" pitchFamily="18" charset="0"/>
              </a:rPr>
              <a:t>thực</a:t>
            </a:r>
            <a:r>
              <a:rPr lang="en-US" sz="2600" b="1" u="sng" dirty="0">
                <a:solidFill>
                  <a:srgbClr val="FF0000"/>
                </a:solidFill>
                <a:latin typeface="Times New Roman" pitchFamily="18" charset="0"/>
                <a:cs typeface="Times New Roman" pitchFamily="18" charset="0"/>
              </a:rPr>
              <a:t> </a:t>
            </a:r>
            <a:r>
              <a:rPr lang="en-US" sz="2600" b="1" u="sng" dirty="0" err="1">
                <a:solidFill>
                  <a:srgbClr val="FF0000"/>
                </a:solidFill>
                <a:latin typeface="Times New Roman" pitchFamily="18" charset="0"/>
                <a:cs typeface="Times New Roman" pitchFamily="18" charset="0"/>
              </a:rPr>
              <a:t>hiện</a:t>
            </a:r>
            <a:r>
              <a:rPr lang="en-US" sz="2600" b="1" u="sng" dirty="0">
                <a:solidFill>
                  <a:srgbClr val="FF0000"/>
                </a:solidFill>
                <a:latin typeface="Times New Roman" pitchFamily="18" charset="0"/>
                <a:cs typeface="Times New Roman" pitchFamily="18" charset="0"/>
              </a:rPr>
              <a:t> </a:t>
            </a:r>
            <a:r>
              <a:rPr lang="en-US" sz="2600" b="1" u="sng" dirty="0" err="1">
                <a:solidFill>
                  <a:srgbClr val="FF0000"/>
                </a:solidFill>
                <a:latin typeface="Times New Roman" pitchFamily="18" charset="0"/>
                <a:cs typeface="Times New Roman" pitchFamily="18" charset="0"/>
              </a:rPr>
              <a:t>trong</a:t>
            </a:r>
            <a:r>
              <a:rPr lang="en-US" sz="2600" b="1" u="sng" dirty="0">
                <a:solidFill>
                  <a:srgbClr val="FF0000"/>
                </a:solidFill>
                <a:latin typeface="Times New Roman" pitchFamily="18" charset="0"/>
                <a:cs typeface="Times New Roman" pitchFamily="18" charset="0"/>
              </a:rPr>
              <a:t> </a:t>
            </a:r>
            <a:r>
              <a:rPr lang="en-US" sz="2600" b="1" u="sng" dirty="0" err="1">
                <a:solidFill>
                  <a:srgbClr val="FF0000"/>
                </a:solidFill>
                <a:latin typeface="Times New Roman" pitchFamily="18" charset="0"/>
                <a:cs typeface="Times New Roman" pitchFamily="18" charset="0"/>
              </a:rPr>
              <a:t>thời</a:t>
            </a:r>
            <a:r>
              <a:rPr lang="en-US" sz="2600" b="1" u="sng" dirty="0">
                <a:solidFill>
                  <a:srgbClr val="FF0000"/>
                </a:solidFill>
                <a:latin typeface="Times New Roman" pitchFamily="18" charset="0"/>
                <a:cs typeface="Times New Roman" pitchFamily="18" charset="0"/>
              </a:rPr>
              <a:t> </a:t>
            </a:r>
            <a:r>
              <a:rPr lang="en-US" sz="2600" b="1" u="sng" dirty="0" err="1">
                <a:solidFill>
                  <a:srgbClr val="FF0000"/>
                </a:solidFill>
                <a:latin typeface="Times New Roman" pitchFamily="18" charset="0"/>
                <a:cs typeface="Times New Roman" pitchFamily="18" charset="0"/>
              </a:rPr>
              <a:t>hạn</a:t>
            </a:r>
            <a:r>
              <a:rPr lang="en-US" sz="2600" b="1" u="sng" dirty="0">
                <a:solidFill>
                  <a:srgbClr val="FF0000"/>
                </a:solidFill>
                <a:latin typeface="Times New Roman" pitchFamily="18" charset="0"/>
                <a:cs typeface="Times New Roman" pitchFamily="18" charset="0"/>
              </a:rPr>
              <a:t> 15 </a:t>
            </a:r>
            <a:r>
              <a:rPr lang="en-US" sz="2600" b="1" u="sng" dirty="0" err="1">
                <a:solidFill>
                  <a:srgbClr val="FF0000"/>
                </a:solidFill>
                <a:latin typeface="Times New Roman" pitchFamily="18" charset="0"/>
                <a:cs typeface="Times New Roman" pitchFamily="18" charset="0"/>
              </a:rPr>
              <a:t>ngày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hết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thời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hạn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tham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vấn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đơn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vị</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quản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lý</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trang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thông</a:t>
            </a:r>
            <a:r>
              <a:rPr lang="en-US" sz="2600" dirty="0">
                <a:latin typeface="Times New Roman" pitchFamily="18" charset="0"/>
                <a:cs typeface="Times New Roman" pitchFamily="18" charset="0"/>
              </a:rPr>
              <a:t> tin </a:t>
            </a:r>
            <a:r>
              <a:rPr lang="en-US" sz="2600" dirty="0" err="1">
                <a:latin typeface="Times New Roman" pitchFamily="18" charset="0"/>
                <a:cs typeface="Times New Roman" pitchFamily="18" charset="0"/>
              </a:rPr>
              <a:t>điện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tử</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trách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nhiệm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gửi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kết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quả</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tham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vấn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chủ</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dự</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án</a:t>
            </a:r>
            <a:r>
              <a:rPr lang="en-US" sz="2600" dirty="0">
                <a:latin typeface="Times New Roman" pitchFamily="18" charset="0"/>
                <a:cs typeface="Times New Roman" pitchFamily="18" charset="0"/>
              </a:rPr>
              <a:t>;</a:t>
            </a:r>
          </a:p>
        </p:txBody>
      </p:sp>
    </p:spTree>
    <p:extLst>
      <p:ext uri="{BB962C8B-B14F-4D97-AF65-F5344CB8AC3E}">
        <p14:creationId xmlns:p14="http://schemas.microsoft.com/office/powerpoint/2010/main" val="4069148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248274" y="3597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7" name="object 4"/>
          <p:cNvSpPr txBox="1"/>
          <p:nvPr/>
        </p:nvSpPr>
        <p:spPr>
          <a:xfrm>
            <a:off x="323528" y="188640"/>
            <a:ext cx="8496944" cy="861774"/>
          </a:xfrm>
          <a:prstGeom prst="rect">
            <a:avLst/>
          </a:prstGeom>
          <a:ln w="6350">
            <a:solidFill>
              <a:srgbClr val="00B050"/>
            </a:solidFill>
          </a:ln>
        </p:spPr>
        <p:txBody>
          <a:bodyPr vert="horz" wrap="square" lIns="0" tIns="0" rIns="0" bIns="0" rtlCol="0">
            <a:spAutoFit/>
          </a:bodyPr>
          <a:lstStyle/>
          <a:p>
            <a:pPr algn="ctr"/>
            <a:r>
              <a:rPr lang="en-US" sz="2800" b="1" dirty="0">
                <a:solidFill>
                  <a:srgbClr val="FF0000"/>
                </a:solidFill>
                <a:latin typeface="Times New Roman" pitchFamily="18" charset="0"/>
                <a:cs typeface="Times New Roman" pitchFamily="18" charset="0"/>
              </a:rPr>
              <a:t>2. </a:t>
            </a:r>
            <a:r>
              <a:rPr lang="en-US" sz="2800" b="1" dirty="0" err="1">
                <a:solidFill>
                  <a:srgbClr val="FF0000"/>
                </a:solidFill>
                <a:latin typeface="Times New Roman" pitchFamily="18" charset="0"/>
                <a:cs typeface="Times New Roman" pitchFamily="18" charset="0"/>
              </a:rPr>
              <a:t>Tham</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vấn</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bằng</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tổ</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chức</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họp</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lấy</a:t>
            </a:r>
            <a:r>
              <a:rPr lang="en-US" sz="2800" b="1" dirty="0">
                <a:solidFill>
                  <a:srgbClr val="FF0000"/>
                </a:solidFill>
                <a:latin typeface="Times New Roman" pitchFamily="18" charset="0"/>
                <a:cs typeface="Times New Roman" pitchFamily="18" charset="0"/>
              </a:rPr>
              <a:t> ý </a:t>
            </a:r>
            <a:r>
              <a:rPr lang="en-US" sz="2800" b="1" dirty="0" err="1">
                <a:solidFill>
                  <a:srgbClr val="FF0000"/>
                </a:solidFill>
                <a:latin typeface="Times New Roman" pitchFamily="18" charset="0"/>
                <a:cs typeface="Times New Roman" pitchFamily="18" charset="0"/>
              </a:rPr>
              <a:t>kiến</a:t>
            </a:r>
            <a:endParaRPr lang="en-US" sz="2800" b="1" dirty="0">
              <a:solidFill>
                <a:srgbClr val="FF0000"/>
              </a:solidFill>
              <a:latin typeface="Times New Roman" pitchFamily="18" charset="0"/>
              <a:cs typeface="Times New Roman" pitchFamily="18" charset="0"/>
            </a:endParaRPr>
          </a:p>
          <a:p>
            <a:pPr algn="ctr"/>
            <a:r>
              <a:rPr lang="en-US" sz="2800" b="1" dirty="0">
                <a:solidFill>
                  <a:schemeClr val="tx2"/>
                </a:solidFill>
                <a:latin typeface="Times New Roman" pitchFamily="18" charset="0"/>
                <a:cs typeface="Times New Roman" pitchFamily="18" charset="0"/>
              </a:rPr>
              <a:t>(</a:t>
            </a:r>
            <a:r>
              <a:rPr lang="en-US" sz="2800" b="1" dirty="0" err="1">
                <a:solidFill>
                  <a:schemeClr val="tx2"/>
                </a:solidFill>
                <a:latin typeface="RVIADN+ArialMT"/>
                <a:cs typeface="Times New Roman" pitchFamily="18" charset="0"/>
              </a:rPr>
              <a:t>Điểm</a:t>
            </a:r>
            <a:r>
              <a:rPr lang="en-US" sz="2800" b="1" dirty="0">
                <a:solidFill>
                  <a:schemeClr val="tx2"/>
                </a:solidFill>
                <a:latin typeface="RVIADN+ArialMT"/>
                <a:cs typeface="Times New Roman" pitchFamily="18" charset="0"/>
              </a:rPr>
              <a:t> b </a:t>
            </a:r>
            <a:r>
              <a:rPr lang="en-US" sz="2800" b="1" dirty="0" err="1">
                <a:solidFill>
                  <a:schemeClr val="tx2"/>
                </a:solidFill>
                <a:latin typeface="RVIADN+ArialMT"/>
                <a:cs typeface="RVIADN+ArialMT"/>
              </a:rPr>
              <a:t>Khoản</a:t>
            </a:r>
            <a:r>
              <a:rPr lang="en-US" sz="2800" b="1" dirty="0">
                <a:solidFill>
                  <a:schemeClr val="tx2"/>
                </a:solidFill>
                <a:latin typeface="RVIADN+ArialMT"/>
                <a:cs typeface="RVIADN+ArialMT"/>
              </a:rPr>
              <a:t> 3 </a:t>
            </a:r>
            <a:r>
              <a:rPr lang="en-US" sz="2800" b="1" dirty="0" err="1">
                <a:solidFill>
                  <a:schemeClr val="tx2"/>
                </a:solidFill>
                <a:latin typeface="RVIADN+ArialMT"/>
                <a:cs typeface="RVIADN+ArialMT"/>
              </a:rPr>
              <a:t>Điều</a:t>
            </a:r>
            <a:r>
              <a:rPr lang="en-US" sz="2800" b="1" dirty="0">
                <a:solidFill>
                  <a:schemeClr val="tx2"/>
                </a:solidFill>
                <a:latin typeface="RVIADN+ArialMT"/>
                <a:cs typeface="RVIADN+ArialMT"/>
              </a:rPr>
              <a:t> 26 NĐ 08) </a:t>
            </a:r>
            <a:endParaRPr lang="en-US" sz="2800" b="1" dirty="0">
              <a:solidFill>
                <a:srgbClr val="FF0000"/>
              </a:solidFill>
              <a:latin typeface="Times New Roman" pitchFamily="18" charset="0"/>
              <a:cs typeface="Times New Roman" pitchFamily="18" charset="0"/>
            </a:endParaRPr>
          </a:p>
        </p:txBody>
      </p:sp>
      <p:sp>
        <p:nvSpPr>
          <p:cNvPr id="10" name="object 4"/>
          <p:cNvSpPr txBox="1"/>
          <p:nvPr/>
        </p:nvSpPr>
        <p:spPr>
          <a:xfrm>
            <a:off x="-36512" y="1560985"/>
            <a:ext cx="8928992" cy="1846659"/>
          </a:xfrm>
          <a:prstGeom prst="rect">
            <a:avLst/>
          </a:prstGeom>
          <a:ln>
            <a:solidFill>
              <a:srgbClr val="3399FF"/>
            </a:solidFill>
          </a:ln>
          <a:effectLst>
            <a:glow rad="139700">
              <a:schemeClr val="accent6">
                <a:satMod val="175000"/>
                <a:alpha val="40000"/>
              </a:schemeClr>
            </a:glow>
            <a:outerShdw blurRad="40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vert="horz" wrap="square" lIns="0" tIns="0" rIns="0" bIns="0" rtlCol="0">
            <a:spAutoFit/>
          </a:bodyPr>
          <a:lstStyle/>
          <a:p>
            <a:pPr algn="just"/>
            <a:r>
              <a:rPr lang="en-US" sz="2400" b="1" u="sng" dirty="0" err="1">
                <a:solidFill>
                  <a:srgbClr val="FF0000"/>
                </a:solidFill>
                <a:latin typeface="Times New Roman" pitchFamily="18" charset="0"/>
                <a:cs typeface="Times New Roman" pitchFamily="18" charset="0"/>
              </a:rPr>
              <a:t>Chủ</a:t>
            </a:r>
            <a:r>
              <a:rPr lang="en-US" sz="2400" b="1" u="sng"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dự</a:t>
            </a:r>
            <a:r>
              <a:rPr lang="en-US" sz="2400" b="1" u="sng"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án</a:t>
            </a:r>
            <a:r>
              <a:rPr lang="en-US" sz="2400" b="1" u="sng" dirty="0">
                <a:solidFill>
                  <a:srgbClr val="FF0000"/>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chủ</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trì</a:t>
            </a:r>
            <a:r>
              <a:rPr lang="en-US" sz="2400" dirty="0">
                <a:solidFill>
                  <a:srgbClr val="0000FF"/>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phối</a:t>
            </a:r>
            <a:r>
              <a:rPr lang="en-US" sz="2400" b="1" u="sng"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hợp</a:t>
            </a:r>
            <a:r>
              <a:rPr lang="en-US" sz="2400" b="1" u="sng"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với</a:t>
            </a:r>
            <a:r>
              <a:rPr lang="en-US" sz="2400" b="1" u="sng" dirty="0">
                <a:solidFill>
                  <a:srgbClr val="FF0000"/>
                </a:solidFill>
                <a:latin typeface="Times New Roman" pitchFamily="18" charset="0"/>
                <a:cs typeface="Times New Roman" pitchFamily="18" charset="0"/>
              </a:rPr>
              <a:t> UBND </a:t>
            </a:r>
            <a:r>
              <a:rPr lang="en-US" sz="2400" b="1" u="sng" dirty="0" err="1">
                <a:solidFill>
                  <a:srgbClr val="FF0000"/>
                </a:solidFill>
                <a:latin typeface="Times New Roman" pitchFamily="18" charset="0"/>
                <a:cs typeface="Times New Roman" pitchFamily="18" charset="0"/>
              </a:rPr>
              <a:t>cấp</a:t>
            </a:r>
            <a:r>
              <a:rPr lang="en-US" sz="2400" b="1" u="sng"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xã</a:t>
            </a:r>
            <a:r>
              <a:rPr lang="en-US" sz="2400" b="1" u="sng" dirty="0">
                <a:solidFill>
                  <a:srgbClr val="FF0000"/>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nơi</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thực</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hiện</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dự</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án</a:t>
            </a:r>
            <a:r>
              <a:rPr lang="en-US" sz="2400" dirty="0">
                <a:solidFill>
                  <a:srgbClr val="0000FF"/>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niêm</a:t>
            </a:r>
            <a:r>
              <a:rPr lang="en-US" sz="2400" b="1" u="sng"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yết</a:t>
            </a:r>
            <a:r>
              <a:rPr lang="en-US" sz="2400" b="1" u="sng" dirty="0">
                <a:solidFill>
                  <a:srgbClr val="FF0000"/>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báo</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cáo</a:t>
            </a:r>
            <a:r>
              <a:rPr lang="en-US" sz="2400" dirty="0">
                <a:solidFill>
                  <a:srgbClr val="0000FF"/>
                </a:solidFill>
                <a:latin typeface="Times New Roman" pitchFamily="18" charset="0"/>
                <a:cs typeface="Times New Roman" pitchFamily="18" charset="0"/>
              </a:rPr>
              <a:t> ĐTM </a:t>
            </a:r>
            <a:r>
              <a:rPr lang="en-US" sz="2400" dirty="0" err="1">
                <a:solidFill>
                  <a:srgbClr val="0000FF"/>
                </a:solidFill>
                <a:latin typeface="Times New Roman" pitchFamily="18" charset="0"/>
                <a:cs typeface="Times New Roman" pitchFamily="18" charset="0"/>
              </a:rPr>
              <a:t>tại</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trụ</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sở</a:t>
            </a:r>
            <a:r>
              <a:rPr lang="en-US" sz="2400" dirty="0">
                <a:solidFill>
                  <a:srgbClr val="0000FF"/>
                </a:solidFill>
                <a:latin typeface="Times New Roman" pitchFamily="18" charset="0"/>
                <a:cs typeface="Times New Roman" pitchFamily="18" charset="0"/>
              </a:rPr>
              <a:t> UBND </a:t>
            </a:r>
            <a:r>
              <a:rPr lang="en-US" sz="2400" dirty="0" err="1">
                <a:solidFill>
                  <a:srgbClr val="0000FF"/>
                </a:solidFill>
                <a:latin typeface="Times New Roman" pitchFamily="18" charset="0"/>
                <a:cs typeface="Times New Roman" pitchFamily="18" charset="0"/>
              </a:rPr>
              <a:t>cấp</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xã</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và</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thông</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báo</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thời</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gian</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địa</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điểm</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tổ</a:t>
            </a:r>
            <a:r>
              <a:rPr lang="en-US" sz="2400" dirty="0">
                <a:solidFill>
                  <a:srgbClr val="0000FF"/>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chức</a:t>
            </a:r>
            <a:r>
              <a:rPr lang="en-US" sz="2400" b="1" u="sng"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họp</a:t>
            </a:r>
            <a:r>
              <a:rPr lang="en-US" sz="2400" b="1" u="sng"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tham</a:t>
            </a:r>
            <a:r>
              <a:rPr lang="en-US" sz="2400" b="1" u="sng"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vấn</a:t>
            </a:r>
            <a:r>
              <a:rPr lang="en-US" sz="2400" b="1" u="sng"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lấy</a:t>
            </a:r>
            <a:r>
              <a:rPr lang="en-US" sz="2400" b="1" u="sng" dirty="0">
                <a:solidFill>
                  <a:srgbClr val="FF0000"/>
                </a:solidFill>
                <a:latin typeface="Times New Roman" pitchFamily="18" charset="0"/>
                <a:cs typeface="Times New Roman" pitchFamily="18" charset="0"/>
              </a:rPr>
              <a:t> ý </a:t>
            </a:r>
            <a:r>
              <a:rPr lang="en-US" sz="2400" b="1" u="sng" dirty="0" err="1">
                <a:solidFill>
                  <a:srgbClr val="FF0000"/>
                </a:solidFill>
                <a:latin typeface="Times New Roman" pitchFamily="18" charset="0"/>
                <a:cs typeface="Times New Roman" pitchFamily="18" charset="0"/>
              </a:rPr>
              <a:t>kiến</a:t>
            </a:r>
            <a:r>
              <a:rPr lang="en-US" sz="2400" b="1" u="sng" dirty="0">
                <a:solidFill>
                  <a:srgbClr val="FF0000"/>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trước</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thời</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điểm</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họp</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ít</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nhất</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là</a:t>
            </a:r>
            <a:r>
              <a:rPr lang="en-US" sz="2400" dirty="0">
                <a:solidFill>
                  <a:srgbClr val="0000FF"/>
                </a:solidFill>
                <a:latin typeface="Times New Roman" pitchFamily="18" charset="0"/>
                <a:cs typeface="Times New Roman" pitchFamily="18" charset="0"/>
              </a:rPr>
              <a:t> 05 </a:t>
            </a:r>
            <a:r>
              <a:rPr lang="en-US" sz="2400" dirty="0" err="1">
                <a:solidFill>
                  <a:srgbClr val="0000FF"/>
                </a:solidFill>
                <a:latin typeface="Times New Roman" pitchFamily="18" charset="0"/>
                <a:cs typeface="Times New Roman" pitchFamily="18" charset="0"/>
              </a:rPr>
              <a:t>ngày</a:t>
            </a:r>
            <a:r>
              <a:rPr lang="en-US" sz="2400" dirty="0">
                <a:solidFill>
                  <a:srgbClr val="0000FF"/>
                </a:solidFill>
                <a:latin typeface="Times New Roman" pitchFamily="18" charset="0"/>
                <a:cs typeface="Times New Roman" pitchFamily="18" charset="0"/>
              </a:rPr>
              <a:t>, UBND </a:t>
            </a:r>
            <a:r>
              <a:rPr lang="en-US" sz="2400" dirty="0" err="1">
                <a:solidFill>
                  <a:srgbClr val="0000FF"/>
                </a:solidFill>
                <a:latin typeface="Times New Roman" pitchFamily="18" charset="0"/>
                <a:cs typeface="Times New Roman" pitchFamily="18" charset="0"/>
              </a:rPr>
              <a:t>cấp</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xã</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có</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trách</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nhiệm</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niêm</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yết</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báo</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cáo</a:t>
            </a:r>
            <a:r>
              <a:rPr lang="en-US" sz="2400" dirty="0">
                <a:solidFill>
                  <a:srgbClr val="0000FF"/>
                </a:solidFill>
                <a:latin typeface="Times New Roman" pitchFamily="18" charset="0"/>
                <a:cs typeface="Times New Roman" pitchFamily="18" charset="0"/>
              </a:rPr>
              <a:t> ĐTM </a:t>
            </a:r>
            <a:r>
              <a:rPr lang="en-US" sz="2400" dirty="0" err="1">
                <a:solidFill>
                  <a:srgbClr val="0000FF"/>
                </a:solidFill>
                <a:latin typeface="Times New Roman" pitchFamily="18" charset="0"/>
                <a:cs typeface="Times New Roman" pitchFamily="18" charset="0"/>
              </a:rPr>
              <a:t>kể</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từ</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khi</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nhận</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được</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báo</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cáo</a:t>
            </a:r>
            <a:r>
              <a:rPr lang="en-US" sz="2400" dirty="0">
                <a:solidFill>
                  <a:srgbClr val="0000FF"/>
                </a:solidFill>
                <a:latin typeface="Times New Roman" pitchFamily="18" charset="0"/>
                <a:cs typeface="Times New Roman" pitchFamily="18" charset="0"/>
              </a:rPr>
              <a:t> ĐTM </a:t>
            </a:r>
            <a:r>
              <a:rPr lang="en-US" sz="2400" dirty="0" err="1">
                <a:solidFill>
                  <a:srgbClr val="0000FF"/>
                </a:solidFill>
                <a:latin typeface="Times New Roman" pitchFamily="18" charset="0"/>
                <a:cs typeface="Times New Roman" pitchFamily="18" charset="0"/>
              </a:rPr>
              <a:t>cho</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đến</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khi</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kết</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thúc</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họp</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lấy</a:t>
            </a:r>
            <a:r>
              <a:rPr lang="en-US" sz="2400" dirty="0">
                <a:solidFill>
                  <a:srgbClr val="0000FF"/>
                </a:solidFill>
                <a:latin typeface="Times New Roman" pitchFamily="18" charset="0"/>
                <a:cs typeface="Times New Roman" pitchFamily="18" charset="0"/>
              </a:rPr>
              <a:t> ý </a:t>
            </a:r>
            <a:r>
              <a:rPr lang="en-US" sz="2400" dirty="0" err="1">
                <a:solidFill>
                  <a:srgbClr val="0000FF"/>
                </a:solidFill>
                <a:latin typeface="Times New Roman" pitchFamily="18" charset="0"/>
                <a:cs typeface="Times New Roman" pitchFamily="18" charset="0"/>
              </a:rPr>
              <a:t>kiến</a:t>
            </a:r>
            <a:r>
              <a:rPr lang="en-US" sz="2400" dirty="0">
                <a:solidFill>
                  <a:srgbClr val="0000FF"/>
                </a:solidFill>
                <a:latin typeface="Times New Roman" pitchFamily="18" charset="0"/>
                <a:cs typeface="Times New Roman" pitchFamily="18" charset="0"/>
              </a:rPr>
              <a:t>.</a:t>
            </a:r>
          </a:p>
        </p:txBody>
      </p:sp>
      <p:sp>
        <p:nvSpPr>
          <p:cNvPr id="8" name="object 4"/>
          <p:cNvSpPr txBox="1"/>
          <p:nvPr/>
        </p:nvSpPr>
        <p:spPr>
          <a:xfrm>
            <a:off x="30952" y="3933056"/>
            <a:ext cx="8928992" cy="1477328"/>
          </a:xfrm>
          <a:prstGeom prst="rect">
            <a:avLst/>
          </a:prstGeom>
          <a:ln>
            <a:solidFill>
              <a:srgbClr val="FFFF00"/>
            </a:solidFill>
          </a:ln>
          <a:effectLst>
            <a:glow rad="139700">
              <a:schemeClr val="accent3">
                <a:satMod val="175000"/>
                <a:alpha val="40000"/>
              </a:schemeClr>
            </a:glow>
            <a:outerShdw blurRad="40000" dist="20000" dir="5400000" rotWithShape="0">
              <a:srgbClr val="000000">
                <a:alpha val="38000"/>
              </a:srgbClr>
            </a:outerShdw>
          </a:effectLst>
        </p:spPr>
        <p:style>
          <a:lnRef idx="1">
            <a:schemeClr val="accent3"/>
          </a:lnRef>
          <a:fillRef idx="2">
            <a:schemeClr val="accent3"/>
          </a:fillRef>
          <a:effectRef idx="1">
            <a:schemeClr val="accent3"/>
          </a:effectRef>
          <a:fontRef idx="minor">
            <a:schemeClr val="dk1"/>
          </a:fontRef>
        </p:style>
        <p:txBody>
          <a:bodyPr vert="horz" wrap="square" lIns="0" tIns="0" rIns="0" bIns="0" rtlCol="0">
            <a:spAutoFit/>
          </a:bodyPr>
          <a:lstStyle/>
          <a:p>
            <a:pPr algn="just"/>
            <a:r>
              <a:rPr lang="en-US" sz="2400" dirty="0" err="1">
                <a:solidFill>
                  <a:srgbClr val="0000FF"/>
                </a:solidFill>
                <a:latin typeface="Times New Roman" pitchFamily="18" charset="0"/>
                <a:cs typeface="Times New Roman" pitchFamily="18" charset="0"/>
              </a:rPr>
              <a:t>Chủ</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dự</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án</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có</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trách</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nhiệm</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trình</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bày</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nội</a:t>
            </a:r>
            <a:r>
              <a:rPr lang="en-US" sz="2400" dirty="0">
                <a:solidFill>
                  <a:srgbClr val="0000FF"/>
                </a:solidFill>
                <a:latin typeface="Times New Roman" pitchFamily="18" charset="0"/>
                <a:cs typeface="Times New Roman" pitchFamily="18" charset="0"/>
              </a:rPr>
              <a:t> dung </a:t>
            </a:r>
            <a:r>
              <a:rPr lang="en-US" sz="2400" dirty="0" err="1">
                <a:solidFill>
                  <a:srgbClr val="0000FF"/>
                </a:solidFill>
                <a:latin typeface="Times New Roman" pitchFamily="18" charset="0"/>
                <a:cs typeface="Times New Roman" pitchFamily="18" charset="0"/>
              </a:rPr>
              <a:t>báo</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cáo</a:t>
            </a:r>
            <a:r>
              <a:rPr lang="en-US" sz="2400" dirty="0">
                <a:solidFill>
                  <a:srgbClr val="0000FF"/>
                </a:solidFill>
                <a:latin typeface="Times New Roman" pitchFamily="18" charset="0"/>
                <a:cs typeface="Times New Roman" pitchFamily="18" charset="0"/>
              </a:rPr>
              <a:t> ĐTM </a:t>
            </a:r>
            <a:r>
              <a:rPr lang="en-US" sz="2400" dirty="0" err="1">
                <a:solidFill>
                  <a:srgbClr val="0000FF"/>
                </a:solidFill>
                <a:latin typeface="Times New Roman" pitchFamily="18" charset="0"/>
                <a:cs typeface="Times New Roman" pitchFamily="18" charset="0"/>
              </a:rPr>
              <a:t>tại</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cuộc</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họp</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tham</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vấn</a:t>
            </a:r>
            <a:r>
              <a:rPr lang="en-US" sz="2400" dirty="0">
                <a:solidFill>
                  <a:srgbClr val="0000FF"/>
                </a:solidFill>
                <a:latin typeface="Times New Roman" pitchFamily="18" charset="0"/>
                <a:cs typeface="Times New Roman" pitchFamily="18" charset="0"/>
              </a:rPr>
              <a:t>. Ý </a:t>
            </a:r>
            <a:r>
              <a:rPr lang="en-US" sz="2400" dirty="0" err="1">
                <a:solidFill>
                  <a:srgbClr val="0000FF"/>
                </a:solidFill>
                <a:latin typeface="Times New Roman" pitchFamily="18" charset="0"/>
                <a:cs typeface="Times New Roman" pitchFamily="18" charset="0"/>
              </a:rPr>
              <a:t>kiến</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của</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các</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đại</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biểu</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tham</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dự</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cuộc</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họp</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và</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các</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phản</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hồi</a:t>
            </a:r>
            <a:r>
              <a:rPr lang="en-US" sz="2400" dirty="0">
                <a:solidFill>
                  <a:srgbClr val="0000FF"/>
                </a:solidFill>
                <a:latin typeface="Times New Roman" pitchFamily="18" charset="0"/>
                <a:cs typeface="Times New Roman" pitchFamily="18" charset="0"/>
              </a:rPr>
              <a:t>, cam </a:t>
            </a:r>
            <a:r>
              <a:rPr lang="en-US" sz="2400" dirty="0" err="1">
                <a:solidFill>
                  <a:srgbClr val="0000FF"/>
                </a:solidFill>
                <a:latin typeface="Times New Roman" pitchFamily="18" charset="0"/>
                <a:cs typeface="Times New Roman" pitchFamily="18" charset="0"/>
              </a:rPr>
              <a:t>kết</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của</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chủ</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dự</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án</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phải</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được</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thể</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hiện</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đầy</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đủ</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trung</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thực</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trong</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biên</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bản</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họp</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tham</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vấn</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cộng</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đồng</a:t>
            </a:r>
            <a:endParaRPr lang="en-US" sz="2400" dirty="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2999188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323528" y="-39991"/>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7" name="object 4"/>
          <p:cNvSpPr txBox="1"/>
          <p:nvPr/>
        </p:nvSpPr>
        <p:spPr>
          <a:xfrm>
            <a:off x="323528" y="188640"/>
            <a:ext cx="8496944" cy="861774"/>
          </a:xfrm>
          <a:prstGeom prst="rect">
            <a:avLst/>
          </a:prstGeom>
          <a:ln/>
        </p:spPr>
        <p:style>
          <a:lnRef idx="1">
            <a:schemeClr val="accent3"/>
          </a:lnRef>
          <a:fillRef idx="2">
            <a:schemeClr val="accent3"/>
          </a:fillRef>
          <a:effectRef idx="1">
            <a:schemeClr val="accent3"/>
          </a:effectRef>
          <a:fontRef idx="minor">
            <a:schemeClr val="dk1"/>
          </a:fontRef>
        </p:style>
        <p:txBody>
          <a:bodyPr vert="horz" wrap="square" lIns="0" tIns="0" rIns="0" bIns="0" rtlCol="0">
            <a:spAutoFit/>
          </a:bodyPr>
          <a:lstStyle/>
          <a:p>
            <a:pPr algn="ctr"/>
            <a:r>
              <a:rPr lang="en-US" sz="2800" b="1" dirty="0">
                <a:solidFill>
                  <a:srgbClr val="FF0000"/>
                </a:solidFill>
                <a:latin typeface="Times New Roman" pitchFamily="18" charset="0"/>
                <a:cs typeface="Times New Roman" pitchFamily="18" charset="0"/>
              </a:rPr>
              <a:t>3. </a:t>
            </a:r>
            <a:r>
              <a:rPr lang="en-US" sz="2800" b="1" dirty="0" err="1">
                <a:solidFill>
                  <a:srgbClr val="FF0000"/>
                </a:solidFill>
                <a:latin typeface="Times New Roman" pitchFamily="18" charset="0"/>
                <a:cs typeface="Times New Roman" pitchFamily="18" charset="0"/>
              </a:rPr>
              <a:t>Tham</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vấn</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bằng</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văn</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bản</a:t>
            </a:r>
            <a:endParaRPr lang="en-US" sz="2800" b="1" dirty="0">
              <a:solidFill>
                <a:srgbClr val="FF0000"/>
              </a:solidFill>
              <a:latin typeface="Times New Roman" pitchFamily="18" charset="0"/>
              <a:cs typeface="Times New Roman" pitchFamily="18" charset="0"/>
            </a:endParaRPr>
          </a:p>
          <a:p>
            <a:pPr algn="ctr"/>
            <a:r>
              <a:rPr lang="en-US" sz="2800" b="1" dirty="0">
                <a:solidFill>
                  <a:schemeClr val="tx2"/>
                </a:solidFill>
                <a:latin typeface="Times New Roman" pitchFamily="18" charset="0"/>
                <a:cs typeface="Times New Roman" pitchFamily="18" charset="0"/>
              </a:rPr>
              <a:t>(</a:t>
            </a:r>
            <a:r>
              <a:rPr lang="en-US" sz="2800" b="1" dirty="0" err="1">
                <a:solidFill>
                  <a:srgbClr val="0000FF"/>
                </a:solidFill>
                <a:latin typeface="RVIADN+ArialMT"/>
                <a:cs typeface="Times New Roman" pitchFamily="18" charset="0"/>
              </a:rPr>
              <a:t>Điểm</a:t>
            </a:r>
            <a:r>
              <a:rPr lang="en-US" sz="2800" b="1" dirty="0">
                <a:solidFill>
                  <a:srgbClr val="0000FF"/>
                </a:solidFill>
                <a:latin typeface="RVIADN+ArialMT"/>
                <a:cs typeface="Times New Roman" pitchFamily="18" charset="0"/>
              </a:rPr>
              <a:t> c </a:t>
            </a:r>
            <a:r>
              <a:rPr lang="en-US" sz="2800" b="1" dirty="0" err="1">
                <a:solidFill>
                  <a:srgbClr val="0000FF"/>
                </a:solidFill>
                <a:latin typeface="RVIADN+ArialMT"/>
                <a:cs typeface="RVIADN+ArialMT"/>
              </a:rPr>
              <a:t>Khoản</a:t>
            </a:r>
            <a:r>
              <a:rPr lang="en-US" sz="2800" b="1" dirty="0">
                <a:solidFill>
                  <a:srgbClr val="0000FF"/>
                </a:solidFill>
                <a:latin typeface="RVIADN+ArialMT"/>
                <a:cs typeface="RVIADN+ArialMT"/>
              </a:rPr>
              <a:t> 3 </a:t>
            </a:r>
            <a:r>
              <a:rPr lang="en-US" sz="2800" b="1" dirty="0" err="1">
                <a:solidFill>
                  <a:srgbClr val="0000FF"/>
                </a:solidFill>
                <a:latin typeface="RVIADN+ArialMT"/>
                <a:cs typeface="RVIADN+ArialMT"/>
              </a:rPr>
              <a:t>Điều</a:t>
            </a:r>
            <a:r>
              <a:rPr lang="en-US" sz="2800" b="1" dirty="0">
                <a:solidFill>
                  <a:srgbClr val="0000FF"/>
                </a:solidFill>
                <a:latin typeface="RVIADN+ArialMT"/>
                <a:cs typeface="RVIADN+ArialMT"/>
              </a:rPr>
              <a:t> 26 NĐ 08</a:t>
            </a:r>
            <a:r>
              <a:rPr lang="en-US" sz="2800" b="1" dirty="0">
                <a:solidFill>
                  <a:schemeClr val="tx2"/>
                </a:solidFill>
                <a:latin typeface="RVIADN+ArialMT"/>
                <a:cs typeface="RVIADN+ArialMT"/>
              </a:rPr>
              <a:t>) </a:t>
            </a:r>
            <a:endParaRPr lang="en-US" sz="2800" b="1" dirty="0">
              <a:solidFill>
                <a:srgbClr val="FF0000"/>
              </a:solidFill>
              <a:latin typeface="Times New Roman" pitchFamily="18" charset="0"/>
              <a:cs typeface="Times New Roman" pitchFamily="18" charset="0"/>
            </a:endParaRPr>
          </a:p>
        </p:txBody>
      </p:sp>
      <p:sp>
        <p:nvSpPr>
          <p:cNvPr id="10" name="object 4"/>
          <p:cNvSpPr txBox="1"/>
          <p:nvPr/>
        </p:nvSpPr>
        <p:spPr>
          <a:xfrm>
            <a:off x="-43204" y="1340768"/>
            <a:ext cx="8928992" cy="4801314"/>
          </a:xfrm>
          <a:prstGeom prst="rect">
            <a:avLst/>
          </a:prstGeom>
          <a:ln w="6350">
            <a:solidFill>
              <a:srgbClr val="00B050"/>
            </a:solidFill>
          </a:ln>
        </p:spPr>
        <p:txBody>
          <a:bodyPr vert="horz" wrap="square" lIns="0" tIns="0" rIns="0" bIns="0" rtlCol="0">
            <a:spAutoFit/>
          </a:bodyPr>
          <a:lstStyle/>
          <a:p>
            <a:pPr algn="just">
              <a:lnSpc>
                <a:spcPct val="150000"/>
              </a:lnSpc>
            </a:pPr>
            <a:r>
              <a:rPr lang="en-US" sz="2400" dirty="0">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Chủ</a:t>
            </a:r>
            <a:r>
              <a:rPr lang="en-US" sz="2400" b="1" u="sng"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dự</a:t>
            </a:r>
            <a:r>
              <a:rPr lang="en-US" sz="2400" b="1" u="sng"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án</a:t>
            </a:r>
            <a:r>
              <a:rPr lang="en-US" sz="2400" b="1" u="sng"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gửi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ĐTM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dự</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đến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tượng</a:t>
            </a:r>
            <a:r>
              <a:rPr lang="en-US" sz="2400" dirty="0">
                <a:latin typeface="Times New Roman" pitchFamily="18" charset="0"/>
                <a:cs typeface="Times New Roman" pitchFamily="18" charset="0"/>
              </a:rPr>
              <a:t> </a:t>
            </a:r>
            <a:r>
              <a:rPr lang="en-US" sz="2400" b="1" u="sng" dirty="0">
                <a:solidFill>
                  <a:srgbClr val="FF0000"/>
                </a:solidFill>
                <a:latin typeface="Times New Roman" pitchFamily="18" charset="0"/>
                <a:cs typeface="Times New Roman" pitchFamily="18" charset="0"/>
              </a:rPr>
              <a:t>UBND </a:t>
            </a:r>
            <a:r>
              <a:rPr lang="en-US" sz="2400" b="1" u="sng" dirty="0" err="1">
                <a:solidFill>
                  <a:srgbClr val="FF0000"/>
                </a:solidFill>
                <a:latin typeface="Times New Roman" pitchFamily="18" charset="0"/>
                <a:cs typeface="Times New Roman" pitchFamily="18" charset="0"/>
              </a:rPr>
              <a:t>cấp</a:t>
            </a:r>
            <a:r>
              <a:rPr lang="en-US" sz="2400" b="1" u="sng"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xã</a:t>
            </a:r>
            <a:r>
              <a:rPr lang="en-US" sz="2400" b="1" u="sng" dirty="0">
                <a:solidFill>
                  <a:srgbClr val="FF0000"/>
                </a:solidFill>
                <a:latin typeface="Times New Roman" pitchFamily="18" charset="0"/>
                <a:cs typeface="Times New Roman" pitchFamily="18" charset="0"/>
              </a:rPr>
              <a:t>, UBMTTQ </a:t>
            </a:r>
            <a:r>
              <a:rPr lang="en-US" sz="2400" b="1" u="sng" dirty="0" err="1">
                <a:solidFill>
                  <a:srgbClr val="FF0000"/>
                </a:solidFill>
                <a:latin typeface="Times New Roman" pitchFamily="18" charset="0"/>
                <a:cs typeface="Times New Roman" pitchFamily="18" charset="0"/>
              </a:rPr>
              <a:t>cấp</a:t>
            </a:r>
            <a:r>
              <a:rPr lang="en-US" sz="2400" b="1" u="sng"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xã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kèm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theo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văn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tham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vấn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theo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mẫu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định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tại</a:t>
            </a:r>
            <a:r>
              <a:rPr lang="en-US" sz="2400" dirty="0">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Phụ</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lục</a:t>
            </a:r>
            <a:r>
              <a:rPr lang="en-US" sz="2400" b="1" dirty="0">
                <a:solidFill>
                  <a:srgbClr val="FF0000"/>
                </a:solidFill>
                <a:latin typeface="Times New Roman" pitchFamily="18" charset="0"/>
                <a:cs typeface="Times New Roman" pitchFamily="18" charset="0"/>
              </a:rPr>
              <a:t> VI</a:t>
            </a:r>
            <a:r>
              <a:rPr lang="en-US" sz="2400" dirty="0">
                <a:latin typeface="Times New Roman" pitchFamily="18" charset="0"/>
                <a:cs typeface="Times New Roman" pitchFamily="18" charset="0"/>
              </a:rPr>
              <a:t> ban </a:t>
            </a:r>
            <a:r>
              <a:rPr lang="en-US" sz="2400" dirty="0" err="1">
                <a:latin typeface="Times New Roman" pitchFamily="18" charset="0"/>
                <a:cs typeface="Times New Roman" pitchFamily="18" charset="0"/>
              </a:rPr>
              <a:t>hành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kèm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theo</a:t>
            </a:r>
            <a:r>
              <a:rPr lang="en-US" sz="2400" dirty="0">
                <a:latin typeface="Times New Roman" pitchFamily="18" charset="0"/>
                <a:cs typeface="Times New Roman" pitchFamily="18" charset="0"/>
              </a:rPr>
              <a:t> NĐ08.</a:t>
            </a:r>
          </a:p>
          <a:p>
            <a:pPr algn="just"/>
            <a:endParaRPr lang="en-US" sz="2400" dirty="0">
              <a:latin typeface="Times New Roman" pitchFamily="18" charset="0"/>
              <a:cs typeface="Times New Roman" pitchFamily="18" charset="0"/>
            </a:endParaRPr>
          </a:p>
          <a:p>
            <a:pPr algn="just">
              <a:lnSpc>
                <a:spcPct val="150000"/>
              </a:lnSpc>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tượng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tham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vấn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bằng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văn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trách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nhiệm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hồi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bằng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văn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theo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mẫu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định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tại</a:t>
            </a:r>
            <a:r>
              <a:rPr lang="en-US" sz="2400" dirty="0">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Phụ</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lục</a:t>
            </a:r>
            <a:r>
              <a:rPr lang="en-US" sz="2400" b="1" dirty="0">
                <a:solidFill>
                  <a:srgbClr val="FF0000"/>
                </a:solidFill>
                <a:latin typeface="Times New Roman" pitchFamily="18" charset="0"/>
                <a:cs typeface="Times New Roman" pitchFamily="18" charset="0"/>
              </a:rPr>
              <a:t> VII </a:t>
            </a:r>
            <a:r>
              <a:rPr lang="en-US" sz="2400" dirty="0">
                <a:latin typeface="Times New Roman" pitchFamily="18" charset="0"/>
                <a:cs typeface="Times New Roman" pitchFamily="18" charset="0"/>
              </a:rPr>
              <a:t>ban </a:t>
            </a:r>
            <a:r>
              <a:rPr lang="en-US" sz="2400" dirty="0" err="1">
                <a:latin typeface="Times New Roman" pitchFamily="18" charset="0"/>
                <a:cs typeface="Times New Roman" pitchFamily="18" charset="0"/>
              </a:rPr>
              <a:t>hành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kèm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theo</a:t>
            </a:r>
            <a:r>
              <a:rPr lang="en-US" sz="2400" dirty="0">
                <a:latin typeface="Times New Roman" pitchFamily="18" charset="0"/>
                <a:cs typeface="Times New Roman" pitchFamily="18" charset="0"/>
              </a:rPr>
              <a:t> NĐ08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thời</a:t>
            </a:r>
            <a:r>
              <a:rPr lang="en-US" sz="2400" b="1" u="sng"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hạn</a:t>
            </a:r>
            <a:r>
              <a:rPr lang="en-US" sz="2400" b="1" u="sng"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không</a:t>
            </a:r>
            <a:r>
              <a:rPr lang="en-US" sz="2400" b="1" u="sng"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quá</a:t>
            </a:r>
            <a:r>
              <a:rPr lang="en-US" sz="2400" b="1" u="sng" dirty="0">
                <a:solidFill>
                  <a:srgbClr val="FF0000"/>
                </a:solidFill>
                <a:latin typeface="Times New Roman" pitchFamily="18" charset="0"/>
                <a:cs typeface="Times New Roman" pitchFamily="18" charset="0"/>
              </a:rPr>
              <a:t> 15 </a:t>
            </a:r>
            <a:r>
              <a:rPr lang="en-US" sz="2400" b="1" u="sng" dirty="0" err="1">
                <a:solidFill>
                  <a:srgbClr val="FF0000"/>
                </a:solidFill>
                <a:latin typeface="Times New Roman" pitchFamily="18" charset="0"/>
                <a:cs typeface="Times New Roman" pitchFamily="18" charset="0"/>
              </a:rPr>
              <a:t>ngày</a:t>
            </a:r>
            <a:r>
              <a:rPr lang="en-US" sz="2400" b="1" u="sng" dirty="0">
                <a:solidFill>
                  <a:srgbClr val="FF0000"/>
                </a:solidFill>
                <a:latin typeface="Times New Roman" pitchFamily="18" charset="0"/>
                <a:cs typeface="Times New Roman" pitchFamily="18" charset="0"/>
              </a:rPr>
              <a:t> </a:t>
            </a:r>
            <a:r>
              <a:rPr lang="en-US" sz="2400" dirty="0" err="1">
                <a:latin typeface="Times New Roman" pitchFamily="18" charset="0"/>
                <a:cs typeface="Times New Roman" pitchFamily="18" charset="0"/>
              </a:rPr>
              <a:t>kể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ngày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nhận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văn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tham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vấn</a:t>
            </a:r>
            <a:r>
              <a:rPr lang="en-US" sz="2400" dirty="0">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Trường</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hợp</a:t>
            </a:r>
            <a:r>
              <a:rPr lang="en-US" sz="2400"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không</a:t>
            </a:r>
            <a:r>
              <a:rPr lang="en-US" sz="2400" b="1" u="sng"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có</a:t>
            </a:r>
            <a:r>
              <a:rPr lang="en-US" sz="2400" b="1" u="sng"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phản</a:t>
            </a:r>
            <a:r>
              <a:rPr lang="en-US" sz="2400" b="1" u="sng"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hồi</a:t>
            </a:r>
            <a:r>
              <a:rPr lang="en-US" sz="2400" b="1" u="sng"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trong</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thời</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hạn</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quy</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định</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được</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coi</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là</a:t>
            </a:r>
            <a:r>
              <a:rPr lang="en-US" sz="2400"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thống</a:t>
            </a:r>
            <a:r>
              <a:rPr lang="en-US" sz="2400" b="1" u="sng" dirty="0">
                <a:solidFill>
                  <a:srgbClr val="FF0000"/>
                </a:solidFill>
                <a:latin typeface="Times New Roman" pitchFamily="18" charset="0"/>
                <a:cs typeface="Times New Roman" pitchFamily="18" charset="0"/>
              </a:rPr>
              <a:t> </a:t>
            </a:r>
            <a:r>
              <a:rPr lang="en-US" sz="2400" b="1" u="sng" dirty="0" err="1">
                <a:solidFill>
                  <a:srgbClr val="FF0000"/>
                </a:solidFill>
                <a:latin typeface="Times New Roman" pitchFamily="18" charset="0"/>
                <a:cs typeface="Times New Roman" pitchFamily="18" charset="0"/>
              </a:rPr>
              <a:t>nhất</a:t>
            </a:r>
            <a:r>
              <a:rPr lang="en-US" sz="2400" b="1" u="sng"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với</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nội</a:t>
            </a:r>
            <a:r>
              <a:rPr lang="en-US" sz="2400" dirty="0">
                <a:solidFill>
                  <a:srgbClr val="FF0000"/>
                </a:solidFill>
                <a:latin typeface="Times New Roman" pitchFamily="18" charset="0"/>
                <a:cs typeface="Times New Roman" pitchFamily="18" charset="0"/>
              </a:rPr>
              <a:t> dung </a:t>
            </a:r>
            <a:r>
              <a:rPr lang="en-US" sz="2400" dirty="0" err="1">
                <a:solidFill>
                  <a:srgbClr val="FF0000"/>
                </a:solidFill>
                <a:latin typeface="Times New Roman" pitchFamily="18" charset="0"/>
                <a:cs typeface="Times New Roman" pitchFamily="18" charset="0"/>
              </a:rPr>
              <a:t>tham</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vấn</a:t>
            </a:r>
            <a:r>
              <a:rPr lang="en-US" sz="2400" dirty="0">
                <a:solidFill>
                  <a:srgbClr val="FF0000"/>
                </a:solidFill>
                <a:latin typeface="Times New Roman" pitchFamily="18" charset="0"/>
                <a:cs typeface="Times New Roman" pitchFamily="18" charset="0"/>
              </a:rPr>
              <a:t>.</a:t>
            </a:r>
          </a:p>
        </p:txBody>
      </p:sp>
    </p:spTree>
    <p:extLst>
      <p:ext uri="{BB962C8B-B14F-4D97-AF65-F5344CB8AC3E}">
        <p14:creationId xmlns:p14="http://schemas.microsoft.com/office/powerpoint/2010/main" val="3013428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500"/>
                                        <p:tgtEl>
                                          <p:spTgt spid="10">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fade">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fade">
                                      <p:cBhvr>
                                        <p:cTn id="1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7" name="object 4"/>
          <p:cNvSpPr txBox="1"/>
          <p:nvPr/>
        </p:nvSpPr>
        <p:spPr>
          <a:xfrm>
            <a:off x="323528" y="188640"/>
            <a:ext cx="8496944" cy="861774"/>
          </a:xfrm>
          <a:prstGeom prst="rect">
            <a:avLst/>
          </a:prstGeom>
          <a:ln w="6350">
            <a:solidFill>
              <a:srgbClr val="00B050"/>
            </a:solidFill>
          </a:ln>
        </p:spPr>
        <p:txBody>
          <a:bodyPr vert="horz" wrap="square" lIns="0" tIns="0" rIns="0" bIns="0" rtlCol="0">
            <a:spAutoFit/>
          </a:bodyPr>
          <a:lstStyle/>
          <a:p>
            <a:pPr algn="ctr"/>
            <a:r>
              <a:rPr lang="en-US" sz="2800" b="1" dirty="0">
                <a:solidFill>
                  <a:srgbClr val="FF0000"/>
                </a:solidFill>
                <a:latin typeface="Times New Roman" pitchFamily="18" charset="0"/>
                <a:cs typeface="Times New Roman" pitchFamily="18" charset="0"/>
              </a:rPr>
              <a:t>3. </a:t>
            </a:r>
            <a:r>
              <a:rPr lang="en-US" sz="2800" b="1" dirty="0" err="1">
                <a:solidFill>
                  <a:srgbClr val="FF0000"/>
                </a:solidFill>
                <a:latin typeface="Times New Roman" pitchFamily="18" charset="0"/>
                <a:cs typeface="Times New Roman" pitchFamily="18" charset="0"/>
              </a:rPr>
              <a:t>Tham</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vấn</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bằng</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văn</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bản</a:t>
            </a:r>
            <a:endParaRPr lang="en-US" sz="2800" b="1" dirty="0">
              <a:solidFill>
                <a:srgbClr val="FF0000"/>
              </a:solidFill>
              <a:latin typeface="Times New Roman" pitchFamily="18" charset="0"/>
              <a:cs typeface="Times New Roman" pitchFamily="18" charset="0"/>
            </a:endParaRPr>
          </a:p>
          <a:p>
            <a:pPr algn="ctr"/>
            <a:r>
              <a:rPr lang="en-US" sz="2800" b="1" dirty="0">
                <a:solidFill>
                  <a:schemeClr val="tx2"/>
                </a:solidFill>
                <a:latin typeface="Times New Roman" pitchFamily="18" charset="0"/>
                <a:cs typeface="Times New Roman" pitchFamily="18" charset="0"/>
              </a:rPr>
              <a:t>(</a:t>
            </a:r>
            <a:r>
              <a:rPr lang="en-US" sz="2800" b="1" dirty="0" err="1">
                <a:solidFill>
                  <a:schemeClr val="tx2"/>
                </a:solidFill>
                <a:latin typeface="RVIADN+ArialMT"/>
                <a:cs typeface="Times New Roman" pitchFamily="18" charset="0"/>
              </a:rPr>
              <a:t>Điểm</a:t>
            </a:r>
            <a:r>
              <a:rPr lang="en-US" sz="2800" b="1" dirty="0">
                <a:solidFill>
                  <a:schemeClr val="tx2"/>
                </a:solidFill>
                <a:latin typeface="RVIADN+ArialMT"/>
                <a:cs typeface="Times New Roman" pitchFamily="18" charset="0"/>
              </a:rPr>
              <a:t> c </a:t>
            </a:r>
            <a:r>
              <a:rPr lang="en-US" sz="2800" b="1" dirty="0" err="1">
                <a:solidFill>
                  <a:schemeClr val="tx2"/>
                </a:solidFill>
                <a:latin typeface="RVIADN+ArialMT"/>
                <a:cs typeface="RVIADN+ArialMT"/>
              </a:rPr>
              <a:t>Khoản</a:t>
            </a:r>
            <a:r>
              <a:rPr lang="en-US" sz="2800" b="1" dirty="0">
                <a:solidFill>
                  <a:schemeClr val="tx2"/>
                </a:solidFill>
                <a:latin typeface="RVIADN+ArialMT"/>
                <a:cs typeface="RVIADN+ArialMT"/>
              </a:rPr>
              <a:t> 3 </a:t>
            </a:r>
            <a:r>
              <a:rPr lang="en-US" sz="2800" b="1" dirty="0" err="1">
                <a:solidFill>
                  <a:schemeClr val="tx2"/>
                </a:solidFill>
                <a:latin typeface="RVIADN+ArialMT"/>
                <a:cs typeface="RVIADN+ArialMT"/>
              </a:rPr>
              <a:t>Điều</a:t>
            </a:r>
            <a:r>
              <a:rPr lang="en-US" sz="2800" b="1" dirty="0">
                <a:solidFill>
                  <a:schemeClr val="tx2"/>
                </a:solidFill>
                <a:latin typeface="RVIADN+ArialMT"/>
                <a:cs typeface="RVIADN+ArialMT"/>
              </a:rPr>
              <a:t> 26 NĐ 08) </a:t>
            </a:r>
            <a:endParaRPr lang="en-US" sz="2800" b="1" dirty="0">
              <a:solidFill>
                <a:srgbClr val="FF0000"/>
              </a:solidFill>
              <a:latin typeface="Times New Roman" pitchFamily="18" charset="0"/>
              <a:cs typeface="Times New Roman" pitchFamily="18" charset="0"/>
            </a:endParaRPr>
          </a:p>
        </p:txBody>
      </p:sp>
      <p:pic>
        <p:nvPicPr>
          <p:cNvPr id="3" name="Picture 2"/>
          <p:cNvPicPr>
            <a:picLocks noChangeAspect="1"/>
          </p:cNvPicPr>
          <p:nvPr/>
        </p:nvPicPr>
        <p:blipFill>
          <a:blip r:embed="rId2"/>
          <a:stretch>
            <a:fillRect/>
          </a:stretch>
        </p:blipFill>
        <p:spPr>
          <a:xfrm>
            <a:off x="0" y="1196752"/>
            <a:ext cx="4672636" cy="5544616"/>
          </a:xfrm>
          <a:prstGeom prst="rect">
            <a:avLst/>
          </a:prstGeom>
          <a:ln w="3175">
            <a:solidFill>
              <a:srgbClr val="FF0000"/>
            </a:solidFill>
          </a:ln>
        </p:spPr>
      </p:pic>
      <p:pic>
        <p:nvPicPr>
          <p:cNvPr id="5" name="Picture 4"/>
          <p:cNvPicPr>
            <a:picLocks noChangeAspect="1"/>
          </p:cNvPicPr>
          <p:nvPr/>
        </p:nvPicPr>
        <p:blipFill>
          <a:blip r:embed="rId3"/>
          <a:stretch>
            <a:fillRect/>
          </a:stretch>
        </p:blipFill>
        <p:spPr>
          <a:xfrm>
            <a:off x="4788024" y="1196752"/>
            <a:ext cx="4193354" cy="5475218"/>
          </a:xfrm>
          <a:prstGeom prst="rect">
            <a:avLst/>
          </a:prstGeom>
          <a:ln>
            <a:solidFill>
              <a:schemeClr val="tx2">
                <a:lumMod val="60000"/>
                <a:lumOff val="40000"/>
              </a:schemeClr>
            </a:solidFill>
          </a:ln>
        </p:spPr>
      </p:pic>
    </p:spTree>
    <p:extLst>
      <p:ext uri="{BB962C8B-B14F-4D97-AF65-F5344CB8AC3E}">
        <p14:creationId xmlns:p14="http://schemas.microsoft.com/office/powerpoint/2010/main" val="1297441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6"/>
          <p:cNvSpPr/>
          <p:nvPr/>
        </p:nvSpPr>
        <p:spPr>
          <a:xfrm>
            <a:off x="2051720" y="1340768"/>
            <a:ext cx="2304256" cy="136815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a:solidFill>
                  <a:srgbClr val="FF0000"/>
                </a:solidFill>
                <a:latin typeface="Times New Roman" pitchFamily="18" charset="0"/>
                <a:cs typeface="Times New Roman" pitchFamily="18" charset="0"/>
              </a:rPr>
              <a:t>ĐTM SƠ BỘ </a:t>
            </a:r>
          </a:p>
          <a:p>
            <a:pPr algn="ctr"/>
            <a:r>
              <a:rPr lang="en-US" sz="2200" b="1" dirty="0">
                <a:solidFill>
                  <a:srgbClr val="FF0000"/>
                </a:solidFill>
                <a:latin typeface="Times New Roman" pitchFamily="18" charset="0"/>
                <a:cs typeface="Times New Roman" pitchFamily="18" charset="0"/>
              </a:rPr>
              <a:t>(</a:t>
            </a:r>
            <a:r>
              <a:rPr lang="en-US" sz="2200" b="1" dirty="0" err="1">
                <a:solidFill>
                  <a:srgbClr val="FF0000"/>
                </a:solidFill>
                <a:latin typeface="Times New Roman" pitchFamily="18" charset="0"/>
                <a:cs typeface="Times New Roman" pitchFamily="18" charset="0"/>
              </a:rPr>
              <a:t>Điều</a:t>
            </a:r>
            <a:r>
              <a:rPr lang="en-US" sz="2200" b="1" dirty="0">
                <a:solidFill>
                  <a:srgbClr val="FF0000"/>
                </a:solidFill>
                <a:latin typeface="Times New Roman" pitchFamily="18" charset="0"/>
                <a:cs typeface="Times New Roman" pitchFamily="18" charset="0"/>
              </a:rPr>
              <a:t> </a:t>
            </a:r>
            <a:r>
              <a:rPr lang="en-US" sz="2200" b="1">
                <a:solidFill>
                  <a:srgbClr val="FF0000"/>
                </a:solidFill>
                <a:latin typeface="Times New Roman" pitchFamily="18" charset="0"/>
                <a:cs typeface="Times New Roman" pitchFamily="18" charset="0"/>
              </a:rPr>
              <a:t>29 Luật BVMT)</a:t>
            </a:r>
            <a:endParaRPr lang="en-US" sz="2200" b="1" dirty="0">
              <a:solidFill>
                <a:srgbClr val="FF0000"/>
              </a:solidFill>
              <a:latin typeface="Times New Roman" pitchFamily="18" charset="0"/>
              <a:cs typeface="Times New Roman" pitchFamily="18" charset="0"/>
            </a:endParaRPr>
          </a:p>
        </p:txBody>
      </p:sp>
      <p:sp>
        <p:nvSpPr>
          <p:cNvPr id="9" name="Rectangle 8"/>
          <p:cNvSpPr/>
          <p:nvPr/>
        </p:nvSpPr>
        <p:spPr>
          <a:xfrm>
            <a:off x="1937927" y="4581128"/>
            <a:ext cx="2490057" cy="18002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400" b="1" dirty="0">
                <a:solidFill>
                  <a:srgbClr val="FF0000"/>
                </a:solidFill>
                <a:latin typeface="Times New Roman" pitchFamily="18" charset="0"/>
                <a:cs typeface="Times New Roman" pitchFamily="18" charset="0"/>
              </a:rPr>
              <a:t>ĐTM </a:t>
            </a:r>
          </a:p>
          <a:p>
            <a:pPr algn="ctr"/>
            <a:r>
              <a:rPr lang="en-US" sz="2400" b="1" dirty="0">
                <a:solidFill>
                  <a:srgbClr val="FF0000"/>
                </a:solidFill>
                <a:latin typeface="Times New Roman" pitchFamily="18" charset="0"/>
                <a:cs typeface="Times New Roman" pitchFamily="18" charset="0"/>
              </a:rPr>
              <a:t>(</a:t>
            </a:r>
            <a:r>
              <a:rPr lang="en-US" sz="2400" b="1" dirty="0" err="1">
                <a:solidFill>
                  <a:srgbClr val="FF0000"/>
                </a:solidFill>
                <a:latin typeface="Times New Roman" pitchFamily="18" charset="0"/>
                <a:cs typeface="Times New Roman" pitchFamily="18" charset="0"/>
              </a:rPr>
              <a:t>Điều</a:t>
            </a:r>
            <a:r>
              <a:rPr lang="en-US" sz="2400" b="1" dirty="0">
                <a:solidFill>
                  <a:srgbClr val="FF0000"/>
                </a:solidFill>
                <a:latin typeface="Times New Roman" pitchFamily="18" charset="0"/>
                <a:cs typeface="Times New Roman" pitchFamily="18" charset="0"/>
              </a:rPr>
              <a:t>  </a:t>
            </a:r>
            <a:r>
              <a:rPr lang="en-US" sz="2400" b="1">
                <a:solidFill>
                  <a:srgbClr val="FF0000"/>
                </a:solidFill>
                <a:latin typeface="Times New Roman" pitchFamily="18" charset="0"/>
                <a:cs typeface="Times New Roman" pitchFamily="18" charset="0"/>
              </a:rPr>
              <a:t>30-38 </a:t>
            </a:r>
          </a:p>
          <a:p>
            <a:pPr algn="ctr"/>
            <a:r>
              <a:rPr lang="en-US" sz="2400" b="1">
                <a:solidFill>
                  <a:srgbClr val="FF0000"/>
                </a:solidFill>
                <a:latin typeface="Times New Roman" pitchFamily="18" charset="0"/>
                <a:cs typeface="Times New Roman" pitchFamily="18" charset="0"/>
              </a:rPr>
              <a:t>Luật BVMT)</a:t>
            </a:r>
            <a:endParaRPr lang="en-US" sz="2400" b="1" dirty="0">
              <a:solidFill>
                <a:srgbClr val="FF0000"/>
              </a:solidFill>
              <a:latin typeface="Times New Roman" pitchFamily="18" charset="0"/>
              <a:cs typeface="Times New Roman" pitchFamily="18" charset="0"/>
            </a:endParaRPr>
          </a:p>
          <a:p>
            <a:pPr algn="ctr"/>
            <a:endParaRPr lang="en-US" sz="2400" b="1" dirty="0">
              <a:solidFill>
                <a:srgbClr val="FF0000"/>
              </a:solidFill>
              <a:latin typeface="Times New Roman" pitchFamily="18" charset="0"/>
              <a:cs typeface="Times New Roman" pitchFamily="18" charset="0"/>
            </a:endParaRPr>
          </a:p>
        </p:txBody>
      </p:sp>
      <p:cxnSp>
        <p:nvCxnSpPr>
          <p:cNvPr id="11" name="Straight Arrow Connector 10"/>
          <p:cNvCxnSpPr/>
          <p:nvPr/>
        </p:nvCxnSpPr>
        <p:spPr>
          <a:xfrm flipV="1">
            <a:off x="1331640" y="2184246"/>
            <a:ext cx="720080" cy="47008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1547664" y="3808494"/>
            <a:ext cx="318255" cy="10606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144016" y="2654332"/>
            <a:ext cx="1835696" cy="121340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200" b="1" dirty="0">
                <a:solidFill>
                  <a:srgbClr val="FF0000"/>
                </a:solidFill>
                <a:latin typeface="Times New Roman" pitchFamily="18" charset="0"/>
                <a:cs typeface="Times New Roman" pitchFamily="18" charset="0"/>
              </a:rPr>
              <a:t>ĐTM</a:t>
            </a:r>
          </a:p>
        </p:txBody>
      </p:sp>
      <p:sp>
        <p:nvSpPr>
          <p:cNvPr id="19" name="object 5"/>
          <p:cNvSpPr txBox="1"/>
          <p:nvPr/>
        </p:nvSpPr>
        <p:spPr>
          <a:xfrm>
            <a:off x="4481598" y="243805"/>
            <a:ext cx="4339522" cy="1118063"/>
          </a:xfrm>
          <a:prstGeom prst="rect">
            <a:avLst/>
          </a:prstGeom>
          <a:ln/>
        </p:spPr>
        <p:style>
          <a:lnRef idx="1">
            <a:schemeClr val="accent3"/>
          </a:lnRef>
          <a:fillRef idx="2">
            <a:schemeClr val="accent3"/>
          </a:fillRef>
          <a:effectRef idx="1">
            <a:schemeClr val="accent3"/>
          </a:effectRef>
          <a:fontRef idx="minor">
            <a:schemeClr val="dk1"/>
          </a:fontRef>
        </p:style>
        <p:txBody>
          <a:bodyPr vert="horz" wrap="square" lIns="0" tIns="0" rIns="0" bIns="0" rtlCol="0">
            <a:spAutoFit/>
          </a:bodyPr>
          <a:lstStyle/>
          <a:p>
            <a:pPr marL="0" marR="0">
              <a:lnSpc>
                <a:spcPts val="3000"/>
              </a:lnSpc>
              <a:spcBef>
                <a:spcPts val="0"/>
              </a:spcBef>
              <a:spcAft>
                <a:spcPts val="0"/>
              </a:spcAft>
            </a:pPr>
            <a:r>
              <a:rPr sz="2000" b="1" dirty="0">
                <a:solidFill>
                  <a:srgbClr val="FF0000"/>
                </a:solidFill>
                <a:latin typeface="Times New Roman" pitchFamily="18" charset="0"/>
                <a:cs typeface="Times New Roman" pitchFamily="18" charset="0"/>
              </a:rPr>
              <a:t>-</a:t>
            </a:r>
            <a:r>
              <a:rPr sz="2000" b="1" spc="295" dirty="0">
                <a:solidFill>
                  <a:srgbClr val="FF0000"/>
                </a:solidFill>
                <a:latin typeface="Times New Roman" pitchFamily="18" charset="0"/>
                <a:cs typeface="Times New Roman" pitchFamily="18" charset="0"/>
              </a:rPr>
              <a:t> </a:t>
            </a:r>
            <a:r>
              <a:rPr sz="2000" b="1" dirty="0">
                <a:solidFill>
                  <a:srgbClr val="FF0000"/>
                </a:solidFill>
                <a:latin typeface="Times New Roman" pitchFamily="18" charset="0"/>
                <a:cs typeface="Times New Roman" pitchFamily="18" charset="0"/>
              </a:rPr>
              <a:t>Đối</a:t>
            </a:r>
            <a:r>
              <a:rPr sz="2000" b="1" spc="301" dirty="0">
                <a:solidFill>
                  <a:srgbClr val="FF0000"/>
                </a:solidFill>
                <a:latin typeface="Times New Roman" pitchFamily="18" charset="0"/>
                <a:cs typeface="Times New Roman" pitchFamily="18" charset="0"/>
              </a:rPr>
              <a:t> </a:t>
            </a:r>
            <a:r>
              <a:rPr sz="2000" b="1" dirty="0">
                <a:solidFill>
                  <a:srgbClr val="FF0000"/>
                </a:solidFill>
                <a:latin typeface="Times New Roman" pitchFamily="18" charset="0"/>
                <a:cs typeface="Times New Roman" pitchFamily="18" charset="0"/>
              </a:rPr>
              <a:t>tượng:</a:t>
            </a:r>
            <a:r>
              <a:rPr sz="2000" b="1" spc="300" dirty="0">
                <a:solidFill>
                  <a:srgbClr val="FF0000"/>
                </a:solidFill>
                <a:latin typeface="Times New Roman" pitchFamily="18" charset="0"/>
                <a:cs typeface="Times New Roman" pitchFamily="18" charset="0"/>
              </a:rPr>
              <a:t> </a:t>
            </a:r>
            <a:r>
              <a:rPr sz="2000" dirty="0">
                <a:solidFill>
                  <a:srgbClr val="000000"/>
                </a:solidFill>
                <a:latin typeface="Times New Roman" pitchFamily="18" charset="0"/>
                <a:cs typeface="Times New Roman" pitchFamily="18" charset="0"/>
              </a:rPr>
              <a:t>dự</a:t>
            </a:r>
            <a:r>
              <a:rPr sz="2000" spc="298" dirty="0">
                <a:solidFill>
                  <a:srgbClr val="000000"/>
                </a:solidFill>
                <a:latin typeface="Times New Roman" pitchFamily="18" charset="0"/>
                <a:cs typeface="Times New Roman" pitchFamily="18" charset="0"/>
              </a:rPr>
              <a:t> </a:t>
            </a:r>
            <a:r>
              <a:rPr sz="2000" dirty="0">
                <a:solidFill>
                  <a:srgbClr val="000000"/>
                </a:solidFill>
                <a:latin typeface="Times New Roman" pitchFamily="18" charset="0"/>
                <a:cs typeface="Times New Roman" pitchFamily="18" charset="0"/>
              </a:rPr>
              <a:t>án</a:t>
            </a:r>
            <a:r>
              <a:rPr sz="2000" spc="298" dirty="0">
                <a:solidFill>
                  <a:srgbClr val="000000"/>
                </a:solidFill>
                <a:latin typeface="Times New Roman" pitchFamily="18" charset="0"/>
                <a:cs typeface="Times New Roman" pitchFamily="18" charset="0"/>
              </a:rPr>
              <a:t> </a:t>
            </a:r>
            <a:r>
              <a:rPr sz="2000" dirty="0">
                <a:solidFill>
                  <a:srgbClr val="000000"/>
                </a:solidFill>
                <a:latin typeface="Times New Roman" pitchFamily="18" charset="0"/>
                <a:cs typeface="Times New Roman" pitchFamily="18" charset="0"/>
              </a:rPr>
              <a:t>đầu</a:t>
            </a:r>
            <a:r>
              <a:rPr sz="2000" spc="298" dirty="0">
                <a:solidFill>
                  <a:srgbClr val="000000"/>
                </a:solidFill>
                <a:latin typeface="Times New Roman" pitchFamily="18" charset="0"/>
                <a:cs typeface="Times New Roman" pitchFamily="18" charset="0"/>
              </a:rPr>
              <a:t> </a:t>
            </a:r>
            <a:r>
              <a:rPr sz="2000" dirty="0">
                <a:solidFill>
                  <a:srgbClr val="000000"/>
                </a:solidFill>
                <a:latin typeface="Times New Roman" pitchFamily="18" charset="0"/>
                <a:cs typeface="Times New Roman" pitchFamily="18" charset="0"/>
              </a:rPr>
              <a:t>tư</a:t>
            </a:r>
            <a:r>
              <a:rPr sz="2000" spc="296" dirty="0">
                <a:solidFill>
                  <a:srgbClr val="000000"/>
                </a:solidFill>
                <a:latin typeface="Times New Roman" pitchFamily="18" charset="0"/>
                <a:cs typeface="Times New Roman" pitchFamily="18" charset="0"/>
              </a:rPr>
              <a:t> </a:t>
            </a:r>
            <a:r>
              <a:rPr sz="2000" dirty="0">
                <a:solidFill>
                  <a:srgbClr val="000000"/>
                </a:solidFill>
                <a:latin typeface="Times New Roman" pitchFamily="18" charset="0"/>
                <a:cs typeface="Times New Roman" pitchFamily="18" charset="0"/>
              </a:rPr>
              <a:t>nhóm</a:t>
            </a:r>
            <a:r>
              <a:rPr sz="2000" spc="300" dirty="0">
                <a:solidFill>
                  <a:srgbClr val="000000"/>
                </a:solidFill>
                <a:latin typeface="Times New Roman" pitchFamily="18" charset="0"/>
                <a:cs typeface="Times New Roman" pitchFamily="18" charset="0"/>
              </a:rPr>
              <a:t> </a:t>
            </a:r>
            <a:r>
              <a:rPr sz="2000" dirty="0">
                <a:solidFill>
                  <a:srgbClr val="000000"/>
                </a:solidFill>
                <a:latin typeface="Times New Roman" pitchFamily="18" charset="0"/>
                <a:cs typeface="Times New Roman" pitchFamily="18" charset="0"/>
              </a:rPr>
              <a:t>I</a:t>
            </a:r>
            <a:r>
              <a:rPr sz="2000" spc="297" dirty="0">
                <a:solidFill>
                  <a:srgbClr val="000000"/>
                </a:solidFill>
                <a:latin typeface="Times New Roman" pitchFamily="18" charset="0"/>
                <a:cs typeface="Times New Roman" pitchFamily="18" charset="0"/>
              </a:rPr>
              <a:t> </a:t>
            </a:r>
            <a:r>
              <a:rPr sz="2000" dirty="0" err="1">
                <a:solidFill>
                  <a:srgbClr val="000000"/>
                </a:solidFill>
                <a:latin typeface="Times New Roman" pitchFamily="18" charset="0"/>
                <a:cs typeface="Times New Roman" pitchFamily="18" charset="0"/>
              </a:rPr>
              <a:t>theo</a:t>
            </a:r>
            <a:r>
              <a:rPr sz="2000" spc="301" dirty="0">
                <a:solidFill>
                  <a:srgbClr val="000000"/>
                </a:solidFill>
                <a:latin typeface="Times New Roman" pitchFamily="18" charset="0"/>
                <a:cs typeface="Times New Roman" pitchFamily="18" charset="0"/>
              </a:rPr>
              <a:t> </a:t>
            </a:r>
            <a:r>
              <a:rPr sz="2000" dirty="0" err="1">
                <a:solidFill>
                  <a:srgbClr val="000000"/>
                </a:solidFill>
                <a:latin typeface="Times New Roman" pitchFamily="18" charset="0"/>
                <a:cs typeface="Times New Roman" pitchFamily="18" charset="0"/>
              </a:rPr>
              <a:t>quy</a:t>
            </a:r>
            <a:r>
              <a:rPr lang="en-US" sz="2000" dirty="0">
                <a:solidFill>
                  <a:srgbClr val="000000"/>
                </a:solidFill>
                <a:latin typeface="Times New Roman" pitchFamily="18" charset="0"/>
                <a:cs typeface="Times New Roman" pitchFamily="18" charset="0"/>
              </a:rPr>
              <a:t> </a:t>
            </a:r>
            <a:r>
              <a:rPr sz="2000" dirty="0" err="1">
                <a:solidFill>
                  <a:srgbClr val="000000"/>
                </a:solidFill>
                <a:latin typeface="Times New Roman" pitchFamily="18" charset="0"/>
                <a:cs typeface="Times New Roman" pitchFamily="18" charset="0"/>
              </a:rPr>
              <a:t>định</a:t>
            </a:r>
            <a:r>
              <a:rPr sz="2000" spc="150" dirty="0">
                <a:solidFill>
                  <a:srgbClr val="000000"/>
                </a:solidFill>
                <a:latin typeface="Times New Roman" pitchFamily="18" charset="0"/>
                <a:cs typeface="Times New Roman" pitchFamily="18" charset="0"/>
              </a:rPr>
              <a:t> </a:t>
            </a:r>
            <a:r>
              <a:rPr sz="2000" dirty="0">
                <a:solidFill>
                  <a:srgbClr val="000000"/>
                </a:solidFill>
                <a:latin typeface="Times New Roman" pitchFamily="18" charset="0"/>
                <a:cs typeface="Times New Roman" pitchFamily="18" charset="0"/>
              </a:rPr>
              <a:t>(Là</a:t>
            </a:r>
            <a:r>
              <a:rPr sz="2000" spc="150" dirty="0">
                <a:solidFill>
                  <a:srgbClr val="000000"/>
                </a:solidFill>
                <a:latin typeface="Times New Roman" pitchFamily="18" charset="0"/>
                <a:cs typeface="Times New Roman" pitchFamily="18" charset="0"/>
              </a:rPr>
              <a:t> </a:t>
            </a:r>
            <a:r>
              <a:rPr sz="2000" dirty="0">
                <a:solidFill>
                  <a:srgbClr val="000000"/>
                </a:solidFill>
                <a:latin typeface="Times New Roman" pitchFamily="18" charset="0"/>
                <a:cs typeface="Times New Roman" pitchFamily="18" charset="0"/>
              </a:rPr>
              <a:t>các</a:t>
            </a:r>
            <a:r>
              <a:rPr sz="2000" spc="153" dirty="0">
                <a:solidFill>
                  <a:srgbClr val="000000"/>
                </a:solidFill>
                <a:latin typeface="Times New Roman" pitchFamily="18" charset="0"/>
                <a:cs typeface="Times New Roman" pitchFamily="18" charset="0"/>
              </a:rPr>
              <a:t> </a:t>
            </a:r>
            <a:r>
              <a:rPr sz="2000" dirty="0">
                <a:solidFill>
                  <a:srgbClr val="000000"/>
                </a:solidFill>
                <a:latin typeface="Times New Roman" pitchFamily="18" charset="0"/>
                <a:cs typeface="Times New Roman" pitchFamily="18" charset="0"/>
              </a:rPr>
              <a:t>Dự</a:t>
            </a:r>
            <a:r>
              <a:rPr sz="2000" spc="145" dirty="0">
                <a:solidFill>
                  <a:srgbClr val="000000"/>
                </a:solidFill>
                <a:latin typeface="Times New Roman" pitchFamily="18" charset="0"/>
                <a:cs typeface="Times New Roman" pitchFamily="18" charset="0"/>
              </a:rPr>
              <a:t> </a:t>
            </a:r>
            <a:r>
              <a:rPr sz="2000" dirty="0">
                <a:solidFill>
                  <a:srgbClr val="000000"/>
                </a:solidFill>
                <a:latin typeface="Times New Roman" pitchFamily="18" charset="0"/>
                <a:cs typeface="Times New Roman" pitchFamily="18" charset="0"/>
              </a:rPr>
              <a:t>án</a:t>
            </a:r>
            <a:r>
              <a:rPr sz="2000" spc="152" dirty="0">
                <a:solidFill>
                  <a:srgbClr val="000000"/>
                </a:solidFill>
                <a:latin typeface="Times New Roman" pitchFamily="18" charset="0"/>
                <a:cs typeface="Times New Roman" pitchFamily="18" charset="0"/>
              </a:rPr>
              <a:t> </a:t>
            </a:r>
            <a:r>
              <a:rPr sz="2000" dirty="0">
                <a:solidFill>
                  <a:srgbClr val="000000"/>
                </a:solidFill>
                <a:latin typeface="Times New Roman" pitchFamily="18" charset="0"/>
                <a:cs typeface="Times New Roman" pitchFamily="18" charset="0"/>
              </a:rPr>
              <a:t>thuộc</a:t>
            </a:r>
            <a:r>
              <a:rPr sz="2000" spc="161" dirty="0">
                <a:solidFill>
                  <a:srgbClr val="000000"/>
                </a:solidFill>
                <a:latin typeface="Times New Roman" pitchFamily="18" charset="0"/>
                <a:cs typeface="Times New Roman" pitchFamily="18" charset="0"/>
              </a:rPr>
              <a:t> </a:t>
            </a:r>
            <a:r>
              <a:rPr sz="2000" dirty="0">
                <a:solidFill>
                  <a:srgbClr val="000000"/>
                </a:solidFill>
                <a:latin typeface="Times New Roman" pitchFamily="18" charset="0"/>
                <a:cs typeface="Times New Roman" pitchFamily="18" charset="0"/>
              </a:rPr>
              <a:t>Phụ</a:t>
            </a:r>
            <a:r>
              <a:rPr sz="2000" spc="147" dirty="0">
                <a:solidFill>
                  <a:srgbClr val="000000"/>
                </a:solidFill>
                <a:latin typeface="Times New Roman" pitchFamily="18" charset="0"/>
                <a:cs typeface="Times New Roman" pitchFamily="18" charset="0"/>
              </a:rPr>
              <a:t> </a:t>
            </a:r>
            <a:r>
              <a:rPr sz="2000" dirty="0" err="1">
                <a:solidFill>
                  <a:srgbClr val="000000"/>
                </a:solidFill>
                <a:latin typeface="Times New Roman" pitchFamily="18" charset="0"/>
                <a:cs typeface="Times New Roman" pitchFamily="18" charset="0"/>
              </a:rPr>
              <a:t>lục</a:t>
            </a:r>
            <a:r>
              <a:rPr sz="2000" spc="154" dirty="0">
                <a:solidFill>
                  <a:srgbClr val="000000"/>
                </a:solidFill>
                <a:latin typeface="Times New Roman" pitchFamily="18" charset="0"/>
                <a:cs typeface="Times New Roman" pitchFamily="18" charset="0"/>
              </a:rPr>
              <a:t> </a:t>
            </a:r>
            <a:r>
              <a:rPr lang="en-US" sz="2000" dirty="0">
                <a:solidFill>
                  <a:srgbClr val="000000"/>
                </a:solidFill>
                <a:latin typeface="Times New Roman" pitchFamily="18" charset="0"/>
                <a:cs typeface="Times New Roman" pitchFamily="18" charset="0"/>
              </a:rPr>
              <a:t>III</a:t>
            </a:r>
            <a:r>
              <a:rPr sz="2000" spc="148" dirty="0">
                <a:solidFill>
                  <a:srgbClr val="000000"/>
                </a:solidFill>
                <a:latin typeface="Times New Roman" pitchFamily="18" charset="0"/>
                <a:cs typeface="Times New Roman" pitchFamily="18" charset="0"/>
              </a:rPr>
              <a:t> </a:t>
            </a:r>
            <a:r>
              <a:rPr sz="2000" err="1">
                <a:solidFill>
                  <a:srgbClr val="000000"/>
                </a:solidFill>
                <a:latin typeface="Times New Roman" pitchFamily="18" charset="0"/>
                <a:cs typeface="Times New Roman" pitchFamily="18" charset="0"/>
              </a:rPr>
              <a:t>Nghị</a:t>
            </a:r>
            <a:r>
              <a:rPr lang="en-US" sz="2000">
                <a:solidFill>
                  <a:srgbClr val="000000"/>
                </a:solidFill>
                <a:latin typeface="Times New Roman" pitchFamily="18" charset="0"/>
                <a:cs typeface="Times New Roman" pitchFamily="18" charset="0"/>
              </a:rPr>
              <a:t> </a:t>
            </a:r>
            <a:r>
              <a:rPr sz="2000">
                <a:solidFill>
                  <a:srgbClr val="000000"/>
                </a:solidFill>
                <a:latin typeface="Times New Roman" pitchFamily="18" charset="0"/>
                <a:cs typeface="Times New Roman" pitchFamily="18" charset="0"/>
              </a:rPr>
              <a:t>định</a:t>
            </a:r>
            <a:r>
              <a:rPr lang="vi-VN" sz="2000">
                <a:solidFill>
                  <a:srgbClr val="000000"/>
                </a:solidFill>
                <a:latin typeface="Times New Roman" pitchFamily="18" charset="0"/>
                <a:cs typeface="Times New Roman" pitchFamily="18" charset="0"/>
              </a:rPr>
              <a:t> số </a:t>
            </a:r>
            <a:r>
              <a:rPr sz="2000">
                <a:solidFill>
                  <a:srgbClr val="000000"/>
                </a:solidFill>
                <a:latin typeface="Times New Roman" pitchFamily="18" charset="0"/>
                <a:cs typeface="Times New Roman" pitchFamily="18" charset="0"/>
              </a:rPr>
              <a:t>08/2022/NĐ-CP</a:t>
            </a:r>
            <a:r>
              <a:rPr sz="2000" dirty="0">
                <a:solidFill>
                  <a:srgbClr val="000000"/>
                </a:solidFill>
                <a:latin typeface="Times New Roman" pitchFamily="18" charset="0"/>
                <a:cs typeface="Times New Roman" pitchFamily="18" charset="0"/>
              </a:rPr>
              <a:t>).</a:t>
            </a:r>
          </a:p>
        </p:txBody>
      </p:sp>
      <p:sp>
        <p:nvSpPr>
          <p:cNvPr id="20" name="object 4"/>
          <p:cNvSpPr txBox="1"/>
          <p:nvPr/>
        </p:nvSpPr>
        <p:spPr>
          <a:xfrm>
            <a:off x="4481599" y="1556792"/>
            <a:ext cx="4410882" cy="2656946"/>
          </a:xfrm>
          <a:prstGeom prst="rect">
            <a:avLst/>
          </a:prstGeom>
          <a:ln/>
        </p:spPr>
        <p:style>
          <a:lnRef idx="1">
            <a:schemeClr val="accent5"/>
          </a:lnRef>
          <a:fillRef idx="2">
            <a:schemeClr val="accent5"/>
          </a:fillRef>
          <a:effectRef idx="1">
            <a:schemeClr val="accent5"/>
          </a:effectRef>
          <a:fontRef idx="minor">
            <a:schemeClr val="dk1"/>
          </a:fontRef>
        </p:style>
        <p:txBody>
          <a:bodyPr vert="horz" wrap="square" lIns="0" tIns="0" rIns="0" bIns="0" rtlCol="0">
            <a:spAutoFit/>
          </a:bodyPr>
          <a:lstStyle/>
          <a:p>
            <a:pPr marL="0" marR="0" algn="just">
              <a:lnSpc>
                <a:spcPts val="3000"/>
              </a:lnSpc>
              <a:spcBef>
                <a:spcPts val="0"/>
              </a:spcBef>
              <a:spcAft>
                <a:spcPts val="0"/>
              </a:spcAft>
            </a:pPr>
            <a:r>
              <a:rPr sz="2000" b="1" dirty="0">
                <a:solidFill>
                  <a:srgbClr val="FF0000"/>
                </a:solidFill>
                <a:latin typeface="Times New Roman" pitchFamily="18" charset="0"/>
                <a:cs typeface="Times New Roman" pitchFamily="18" charset="0"/>
              </a:rPr>
              <a:t>-</a:t>
            </a:r>
            <a:r>
              <a:rPr sz="2000" b="1" spc="885" dirty="0">
                <a:solidFill>
                  <a:srgbClr val="FF0000"/>
                </a:solidFill>
                <a:latin typeface="Times New Roman" pitchFamily="18" charset="0"/>
                <a:cs typeface="Times New Roman" pitchFamily="18" charset="0"/>
              </a:rPr>
              <a:t> </a:t>
            </a:r>
            <a:r>
              <a:rPr sz="2000" b="1" kern="600" dirty="0">
                <a:solidFill>
                  <a:srgbClr val="FF0000"/>
                </a:solidFill>
                <a:latin typeface="Times New Roman" pitchFamily="18" charset="0"/>
                <a:cs typeface="Times New Roman" pitchFamily="18" charset="0"/>
              </a:rPr>
              <a:t>Thời</a:t>
            </a:r>
            <a:r>
              <a:rPr sz="2000" b="1" kern="600" spc="892" dirty="0">
                <a:solidFill>
                  <a:srgbClr val="FF0000"/>
                </a:solidFill>
                <a:latin typeface="Times New Roman" pitchFamily="18" charset="0"/>
                <a:cs typeface="Times New Roman" pitchFamily="18" charset="0"/>
              </a:rPr>
              <a:t> </a:t>
            </a:r>
            <a:r>
              <a:rPr sz="2000" b="1" kern="600" dirty="0">
                <a:solidFill>
                  <a:srgbClr val="FF0000"/>
                </a:solidFill>
                <a:latin typeface="Times New Roman" pitchFamily="18" charset="0"/>
                <a:cs typeface="Times New Roman" pitchFamily="18" charset="0"/>
              </a:rPr>
              <a:t>điểm</a:t>
            </a:r>
            <a:r>
              <a:rPr sz="2000" b="1" kern="600">
                <a:solidFill>
                  <a:srgbClr val="FF0000"/>
                </a:solidFill>
                <a:latin typeface="Times New Roman" pitchFamily="18" charset="0"/>
                <a:cs typeface="Times New Roman" pitchFamily="18" charset="0"/>
              </a:rPr>
              <a:t>:</a:t>
            </a:r>
            <a:r>
              <a:rPr sz="2000" b="1" kern="600" spc="889">
                <a:solidFill>
                  <a:srgbClr val="FF0000"/>
                </a:solidFill>
                <a:latin typeface="Times New Roman" pitchFamily="18" charset="0"/>
                <a:cs typeface="Times New Roman" pitchFamily="18" charset="0"/>
              </a:rPr>
              <a:t> </a:t>
            </a:r>
            <a:r>
              <a:rPr sz="2000" kern="600">
                <a:solidFill>
                  <a:srgbClr val="000000"/>
                </a:solidFill>
                <a:latin typeface="Times New Roman" pitchFamily="18" charset="0"/>
                <a:cs typeface="Times New Roman" pitchFamily="18" charset="0"/>
              </a:rPr>
              <a:t>trong</a:t>
            </a:r>
            <a:r>
              <a:rPr sz="2000" kern="600" spc="888">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quá</a:t>
            </a:r>
            <a:r>
              <a:rPr sz="2000" kern="600" spc="887" dirty="0">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trình</a:t>
            </a:r>
            <a:r>
              <a:rPr sz="2000" kern="600" spc="885" dirty="0">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lập</a:t>
            </a:r>
            <a:r>
              <a:rPr sz="2000" kern="600" spc="884" dirty="0">
                <a:solidFill>
                  <a:srgbClr val="000000"/>
                </a:solidFill>
                <a:latin typeface="Times New Roman" pitchFamily="18" charset="0"/>
                <a:cs typeface="Times New Roman" pitchFamily="18" charset="0"/>
              </a:rPr>
              <a:t> </a:t>
            </a:r>
            <a:r>
              <a:rPr sz="2000" kern="600" dirty="0" err="1">
                <a:solidFill>
                  <a:srgbClr val="000000"/>
                </a:solidFill>
                <a:latin typeface="Times New Roman" pitchFamily="18" charset="0"/>
                <a:cs typeface="Times New Roman" pitchFamily="18" charset="0"/>
              </a:rPr>
              <a:t>báo</a:t>
            </a:r>
            <a:r>
              <a:rPr sz="2000" kern="600" spc="887" dirty="0">
                <a:solidFill>
                  <a:srgbClr val="000000"/>
                </a:solidFill>
                <a:latin typeface="Times New Roman" pitchFamily="18" charset="0"/>
                <a:cs typeface="Times New Roman" pitchFamily="18" charset="0"/>
              </a:rPr>
              <a:t> </a:t>
            </a:r>
            <a:r>
              <a:rPr sz="2000" kern="600" dirty="0" err="1">
                <a:solidFill>
                  <a:srgbClr val="000000"/>
                </a:solidFill>
                <a:latin typeface="Times New Roman" pitchFamily="18" charset="0"/>
                <a:cs typeface="Times New Roman" pitchFamily="18" charset="0"/>
              </a:rPr>
              <a:t>cáo</a:t>
            </a:r>
            <a:r>
              <a:rPr lang="en-US" sz="2000" kern="600" dirty="0">
                <a:solidFill>
                  <a:srgbClr val="000000"/>
                </a:solidFill>
                <a:latin typeface="Times New Roman" pitchFamily="18" charset="0"/>
                <a:cs typeface="Times New Roman" pitchFamily="18" charset="0"/>
              </a:rPr>
              <a:t> </a:t>
            </a:r>
            <a:r>
              <a:rPr sz="2000" kern="600" dirty="0" err="1">
                <a:solidFill>
                  <a:srgbClr val="000000"/>
                </a:solidFill>
                <a:latin typeface="Times New Roman" pitchFamily="18" charset="0"/>
                <a:cs typeface="Times New Roman" pitchFamily="18" charset="0"/>
              </a:rPr>
              <a:t>nghiên</a:t>
            </a:r>
            <a:r>
              <a:rPr sz="2000" kern="600" spc="123" dirty="0">
                <a:solidFill>
                  <a:srgbClr val="000000"/>
                </a:solidFill>
                <a:latin typeface="Times New Roman" pitchFamily="18" charset="0"/>
                <a:cs typeface="Times New Roman" pitchFamily="18" charset="0"/>
              </a:rPr>
              <a:t> </a:t>
            </a:r>
            <a:r>
              <a:rPr sz="2000" kern="600" dirty="0" err="1">
                <a:solidFill>
                  <a:srgbClr val="000000"/>
                </a:solidFill>
                <a:latin typeface="Times New Roman" pitchFamily="18" charset="0"/>
                <a:cs typeface="Times New Roman" pitchFamily="18" charset="0"/>
              </a:rPr>
              <a:t>cứu</a:t>
            </a:r>
            <a:r>
              <a:rPr sz="2000" kern="600" spc="122" dirty="0">
                <a:solidFill>
                  <a:srgbClr val="000000"/>
                </a:solidFill>
                <a:latin typeface="Times New Roman" pitchFamily="18" charset="0"/>
                <a:cs typeface="Times New Roman" pitchFamily="18" charset="0"/>
              </a:rPr>
              <a:t> </a:t>
            </a:r>
            <a:r>
              <a:rPr sz="2000" kern="600" dirty="0" err="1">
                <a:solidFill>
                  <a:srgbClr val="000000"/>
                </a:solidFill>
                <a:latin typeface="Times New Roman" pitchFamily="18" charset="0"/>
                <a:cs typeface="Times New Roman" pitchFamily="18" charset="0"/>
              </a:rPr>
              <a:t>tiền</a:t>
            </a:r>
            <a:r>
              <a:rPr sz="2000" kern="600" spc="125" dirty="0">
                <a:solidFill>
                  <a:srgbClr val="000000"/>
                </a:solidFill>
                <a:latin typeface="Times New Roman" pitchFamily="18" charset="0"/>
                <a:cs typeface="Times New Roman" pitchFamily="18" charset="0"/>
              </a:rPr>
              <a:t> </a:t>
            </a:r>
            <a:r>
              <a:rPr sz="2000" kern="600" dirty="0" err="1">
                <a:solidFill>
                  <a:srgbClr val="000000"/>
                </a:solidFill>
                <a:latin typeface="Times New Roman" pitchFamily="18" charset="0"/>
                <a:cs typeface="Times New Roman" pitchFamily="18" charset="0"/>
              </a:rPr>
              <a:t>khả</a:t>
            </a:r>
            <a:r>
              <a:rPr sz="2000" kern="600" spc="121" dirty="0">
                <a:solidFill>
                  <a:srgbClr val="000000"/>
                </a:solidFill>
                <a:latin typeface="Times New Roman" pitchFamily="18" charset="0"/>
                <a:cs typeface="Times New Roman" pitchFamily="18" charset="0"/>
              </a:rPr>
              <a:t> </a:t>
            </a:r>
            <a:r>
              <a:rPr sz="2000" kern="600" dirty="0" err="1">
                <a:solidFill>
                  <a:srgbClr val="000000"/>
                </a:solidFill>
                <a:latin typeface="Times New Roman" pitchFamily="18" charset="0"/>
                <a:cs typeface="Times New Roman" pitchFamily="18" charset="0"/>
              </a:rPr>
              <a:t>thi</a:t>
            </a:r>
            <a:r>
              <a:rPr sz="2000" kern="600" dirty="0">
                <a:solidFill>
                  <a:srgbClr val="000000"/>
                </a:solidFill>
                <a:latin typeface="Times New Roman" pitchFamily="18" charset="0"/>
                <a:cs typeface="Times New Roman" pitchFamily="18" charset="0"/>
              </a:rPr>
              <a:t>,</a:t>
            </a:r>
            <a:r>
              <a:rPr sz="2000" kern="600" spc="128" dirty="0">
                <a:solidFill>
                  <a:srgbClr val="000000"/>
                </a:solidFill>
                <a:latin typeface="Times New Roman" pitchFamily="18" charset="0"/>
                <a:cs typeface="Times New Roman" pitchFamily="18" charset="0"/>
              </a:rPr>
              <a:t> </a:t>
            </a:r>
            <a:r>
              <a:rPr sz="2000" kern="600" dirty="0" err="1">
                <a:solidFill>
                  <a:srgbClr val="000000"/>
                </a:solidFill>
                <a:latin typeface="Times New Roman" pitchFamily="18" charset="0"/>
                <a:cs typeface="Times New Roman" pitchFamily="18" charset="0"/>
              </a:rPr>
              <a:t>báo</a:t>
            </a:r>
            <a:r>
              <a:rPr sz="2000" kern="600" spc="125" dirty="0">
                <a:solidFill>
                  <a:srgbClr val="000000"/>
                </a:solidFill>
                <a:latin typeface="Times New Roman" pitchFamily="18" charset="0"/>
                <a:cs typeface="Times New Roman" pitchFamily="18" charset="0"/>
              </a:rPr>
              <a:t> </a:t>
            </a:r>
            <a:r>
              <a:rPr sz="2000" kern="600" dirty="0" err="1">
                <a:solidFill>
                  <a:srgbClr val="000000"/>
                </a:solidFill>
                <a:latin typeface="Times New Roman" pitchFamily="18" charset="0"/>
                <a:cs typeface="Times New Roman" pitchFamily="18" charset="0"/>
              </a:rPr>
              <a:t>cáo</a:t>
            </a:r>
            <a:r>
              <a:rPr sz="2000" kern="600" spc="121" dirty="0">
                <a:solidFill>
                  <a:srgbClr val="000000"/>
                </a:solidFill>
                <a:latin typeface="Times New Roman" pitchFamily="18" charset="0"/>
                <a:cs typeface="Times New Roman" pitchFamily="18" charset="0"/>
              </a:rPr>
              <a:t> </a:t>
            </a:r>
            <a:r>
              <a:rPr sz="2000" kern="600" dirty="0" err="1">
                <a:solidFill>
                  <a:srgbClr val="000000"/>
                </a:solidFill>
                <a:latin typeface="Times New Roman" pitchFamily="18" charset="0"/>
                <a:cs typeface="Times New Roman" pitchFamily="18" charset="0"/>
              </a:rPr>
              <a:t>nghiên</a:t>
            </a:r>
            <a:r>
              <a:rPr sz="2000" kern="600" spc="124" dirty="0">
                <a:solidFill>
                  <a:srgbClr val="000000"/>
                </a:solidFill>
                <a:latin typeface="Times New Roman" pitchFamily="18" charset="0"/>
                <a:cs typeface="Times New Roman" pitchFamily="18" charset="0"/>
              </a:rPr>
              <a:t> </a:t>
            </a:r>
            <a:r>
              <a:rPr sz="2000" kern="600" dirty="0" err="1">
                <a:solidFill>
                  <a:srgbClr val="000000"/>
                </a:solidFill>
                <a:latin typeface="Times New Roman" pitchFamily="18" charset="0"/>
                <a:cs typeface="Times New Roman" pitchFamily="18" charset="0"/>
              </a:rPr>
              <a:t>cứu</a:t>
            </a:r>
            <a:r>
              <a:rPr lang="en-US" sz="2000" kern="600" dirty="0">
                <a:solidFill>
                  <a:srgbClr val="000000"/>
                </a:solidFill>
                <a:latin typeface="Times New Roman" pitchFamily="18" charset="0"/>
                <a:cs typeface="Times New Roman" pitchFamily="18" charset="0"/>
              </a:rPr>
              <a:t> </a:t>
            </a:r>
            <a:r>
              <a:rPr sz="2000" kern="600" dirty="0" err="1">
                <a:solidFill>
                  <a:srgbClr val="000000"/>
                </a:solidFill>
                <a:latin typeface="Times New Roman" pitchFamily="18" charset="0"/>
                <a:cs typeface="Times New Roman" pitchFamily="18" charset="0"/>
              </a:rPr>
              <a:t>tiền</a:t>
            </a:r>
            <a:r>
              <a:rPr sz="2000" kern="600" spc="664" dirty="0">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khả</a:t>
            </a:r>
            <a:r>
              <a:rPr sz="2000" kern="600" spc="660" dirty="0">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thi</a:t>
            </a:r>
            <a:r>
              <a:rPr sz="2000" kern="600" spc="670" dirty="0">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đầu</a:t>
            </a:r>
            <a:r>
              <a:rPr sz="2000" kern="600" spc="663" dirty="0">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tư</a:t>
            </a:r>
            <a:r>
              <a:rPr sz="2000" kern="600" spc="661" dirty="0">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xây</a:t>
            </a:r>
            <a:r>
              <a:rPr sz="2000" kern="600" spc="665" dirty="0">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dựng;</a:t>
            </a:r>
            <a:r>
              <a:rPr sz="2000" kern="600" spc="667" dirty="0">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báo</a:t>
            </a:r>
            <a:r>
              <a:rPr sz="2000" kern="600" spc="664" dirty="0">
                <a:solidFill>
                  <a:srgbClr val="000000"/>
                </a:solidFill>
                <a:latin typeface="Times New Roman" pitchFamily="18" charset="0"/>
                <a:cs typeface="Times New Roman" pitchFamily="18" charset="0"/>
              </a:rPr>
              <a:t> </a:t>
            </a:r>
            <a:r>
              <a:rPr sz="2000" kern="600" dirty="0" err="1">
                <a:solidFill>
                  <a:srgbClr val="000000"/>
                </a:solidFill>
                <a:latin typeface="Times New Roman" pitchFamily="18" charset="0"/>
                <a:cs typeface="Times New Roman" pitchFamily="18" charset="0"/>
              </a:rPr>
              <a:t>cáo</a:t>
            </a:r>
            <a:r>
              <a:rPr sz="2000" kern="600" spc="660" dirty="0">
                <a:solidFill>
                  <a:srgbClr val="000000"/>
                </a:solidFill>
                <a:latin typeface="Times New Roman" pitchFamily="18" charset="0"/>
                <a:cs typeface="Times New Roman" pitchFamily="18" charset="0"/>
              </a:rPr>
              <a:t> </a:t>
            </a:r>
            <a:r>
              <a:rPr sz="2000" kern="600" dirty="0" err="1">
                <a:solidFill>
                  <a:srgbClr val="000000"/>
                </a:solidFill>
                <a:latin typeface="Times New Roman" pitchFamily="18" charset="0"/>
                <a:cs typeface="Times New Roman" pitchFamily="18" charset="0"/>
              </a:rPr>
              <a:t>đề</a:t>
            </a:r>
            <a:r>
              <a:rPr lang="en-US" sz="2000" kern="600" dirty="0">
                <a:solidFill>
                  <a:srgbClr val="000000"/>
                </a:solidFill>
                <a:latin typeface="Times New Roman" pitchFamily="18" charset="0"/>
                <a:cs typeface="Times New Roman" pitchFamily="18" charset="0"/>
              </a:rPr>
              <a:t> </a:t>
            </a:r>
            <a:r>
              <a:rPr sz="2000" kern="600" dirty="0" err="1">
                <a:solidFill>
                  <a:srgbClr val="000000"/>
                </a:solidFill>
                <a:latin typeface="Times New Roman" pitchFamily="18" charset="0"/>
                <a:cs typeface="Times New Roman" pitchFamily="18" charset="0"/>
              </a:rPr>
              <a:t>xuất</a:t>
            </a:r>
            <a:r>
              <a:rPr sz="2000" kern="600" spc="157" dirty="0">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chủ</a:t>
            </a:r>
            <a:r>
              <a:rPr sz="2000" kern="600" spc="154" dirty="0">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trương</a:t>
            </a:r>
            <a:r>
              <a:rPr sz="2000" kern="600" spc="155" dirty="0">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đầu</a:t>
            </a:r>
            <a:r>
              <a:rPr sz="2000" kern="600" spc="158" dirty="0">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tư,</a:t>
            </a:r>
            <a:r>
              <a:rPr sz="2000" kern="600" spc="158" dirty="0">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hồ</a:t>
            </a:r>
            <a:r>
              <a:rPr sz="2000" kern="600" spc="158" dirty="0">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sơ</a:t>
            </a:r>
            <a:r>
              <a:rPr sz="2000" kern="600" spc="160" dirty="0">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đề</a:t>
            </a:r>
            <a:r>
              <a:rPr sz="2000" kern="600" spc="158" dirty="0">
                <a:solidFill>
                  <a:srgbClr val="000000"/>
                </a:solidFill>
                <a:latin typeface="Times New Roman" pitchFamily="18" charset="0"/>
                <a:cs typeface="Times New Roman" pitchFamily="18" charset="0"/>
              </a:rPr>
              <a:t> </a:t>
            </a:r>
            <a:r>
              <a:rPr sz="2000" kern="600" dirty="0" err="1">
                <a:solidFill>
                  <a:srgbClr val="000000"/>
                </a:solidFill>
                <a:latin typeface="Times New Roman" pitchFamily="18" charset="0"/>
                <a:cs typeface="Times New Roman" pitchFamily="18" charset="0"/>
              </a:rPr>
              <a:t>nghị</a:t>
            </a:r>
            <a:r>
              <a:rPr sz="2000" kern="600" spc="165" dirty="0">
                <a:solidFill>
                  <a:srgbClr val="000000"/>
                </a:solidFill>
                <a:latin typeface="Times New Roman" pitchFamily="18" charset="0"/>
                <a:cs typeface="Times New Roman" pitchFamily="18" charset="0"/>
              </a:rPr>
              <a:t> </a:t>
            </a:r>
            <a:r>
              <a:rPr sz="2000" kern="600" dirty="0" err="1">
                <a:solidFill>
                  <a:srgbClr val="000000"/>
                </a:solidFill>
                <a:latin typeface="Times New Roman" pitchFamily="18" charset="0"/>
                <a:cs typeface="Times New Roman" pitchFamily="18" charset="0"/>
              </a:rPr>
              <a:t>chấp</a:t>
            </a:r>
            <a:r>
              <a:rPr lang="en-US" sz="2000" kern="600" dirty="0">
                <a:solidFill>
                  <a:srgbClr val="000000"/>
                </a:solidFill>
                <a:latin typeface="Times New Roman" pitchFamily="18" charset="0"/>
                <a:cs typeface="Times New Roman" pitchFamily="18" charset="0"/>
              </a:rPr>
              <a:t> </a:t>
            </a:r>
            <a:r>
              <a:rPr sz="2000" kern="600" dirty="0" err="1">
                <a:solidFill>
                  <a:srgbClr val="000000"/>
                </a:solidFill>
                <a:latin typeface="Times New Roman" pitchFamily="18" charset="0"/>
                <a:cs typeface="Times New Roman" pitchFamily="18" charset="0"/>
              </a:rPr>
              <a:t>thuận</a:t>
            </a:r>
            <a:r>
              <a:rPr sz="2000" kern="600" spc="142" dirty="0">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chủ</a:t>
            </a:r>
            <a:r>
              <a:rPr sz="2000" kern="600" spc="135" dirty="0">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trương</a:t>
            </a:r>
            <a:r>
              <a:rPr sz="2000" kern="600" spc="135" dirty="0">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đầu</a:t>
            </a:r>
            <a:r>
              <a:rPr sz="2000" kern="600" spc="138" dirty="0">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tư,</a:t>
            </a:r>
            <a:r>
              <a:rPr sz="2000" kern="600" spc="139" dirty="0">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hồ</a:t>
            </a:r>
            <a:r>
              <a:rPr sz="2000" kern="600" spc="139" dirty="0">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sơ</a:t>
            </a:r>
            <a:r>
              <a:rPr sz="2000" kern="600" spc="140" dirty="0">
                <a:solidFill>
                  <a:srgbClr val="000000"/>
                </a:solidFill>
                <a:latin typeface="Times New Roman" pitchFamily="18" charset="0"/>
                <a:cs typeface="Times New Roman" pitchFamily="18" charset="0"/>
              </a:rPr>
              <a:t> </a:t>
            </a:r>
            <a:r>
              <a:rPr sz="2000" kern="600" dirty="0">
                <a:solidFill>
                  <a:srgbClr val="000000"/>
                </a:solidFill>
                <a:latin typeface="Times New Roman" pitchFamily="18" charset="0"/>
                <a:cs typeface="Times New Roman" pitchFamily="18" charset="0"/>
              </a:rPr>
              <a:t>đề</a:t>
            </a:r>
            <a:r>
              <a:rPr sz="2000" kern="600" spc="139" dirty="0">
                <a:solidFill>
                  <a:srgbClr val="000000"/>
                </a:solidFill>
                <a:latin typeface="Times New Roman" pitchFamily="18" charset="0"/>
                <a:cs typeface="Times New Roman" pitchFamily="18" charset="0"/>
              </a:rPr>
              <a:t> </a:t>
            </a:r>
            <a:r>
              <a:rPr sz="2000" kern="600" dirty="0" err="1">
                <a:solidFill>
                  <a:srgbClr val="000000"/>
                </a:solidFill>
                <a:latin typeface="Times New Roman" pitchFamily="18" charset="0"/>
                <a:cs typeface="Times New Roman" pitchFamily="18" charset="0"/>
              </a:rPr>
              <a:t>nghị</a:t>
            </a:r>
            <a:r>
              <a:rPr sz="2000" kern="600" spc="145" dirty="0">
                <a:solidFill>
                  <a:srgbClr val="000000"/>
                </a:solidFill>
                <a:latin typeface="Times New Roman" pitchFamily="18" charset="0"/>
                <a:cs typeface="Times New Roman" pitchFamily="18" charset="0"/>
              </a:rPr>
              <a:t> </a:t>
            </a:r>
            <a:r>
              <a:rPr sz="2000" kern="600" dirty="0" err="1">
                <a:solidFill>
                  <a:srgbClr val="000000"/>
                </a:solidFill>
                <a:latin typeface="Times New Roman" pitchFamily="18" charset="0"/>
                <a:cs typeface="Times New Roman" pitchFamily="18" charset="0"/>
              </a:rPr>
              <a:t>cấp</a:t>
            </a:r>
            <a:r>
              <a:rPr lang="en-US" sz="2000" kern="600" dirty="0">
                <a:solidFill>
                  <a:srgbClr val="000000"/>
                </a:solidFill>
                <a:latin typeface="Times New Roman" pitchFamily="18" charset="0"/>
                <a:cs typeface="Times New Roman" pitchFamily="18" charset="0"/>
              </a:rPr>
              <a:t> </a:t>
            </a:r>
            <a:r>
              <a:rPr sz="2000" kern="600" dirty="0" err="1">
                <a:solidFill>
                  <a:srgbClr val="000000"/>
                </a:solidFill>
                <a:latin typeface="Times New Roman" pitchFamily="18" charset="0"/>
                <a:cs typeface="Times New Roman" pitchFamily="18" charset="0"/>
              </a:rPr>
              <a:t>Giấy</a:t>
            </a:r>
            <a:r>
              <a:rPr sz="2000" kern="600" dirty="0">
                <a:solidFill>
                  <a:srgbClr val="000000"/>
                </a:solidFill>
                <a:latin typeface="Times New Roman" pitchFamily="18" charset="0"/>
                <a:cs typeface="Times New Roman" pitchFamily="18" charset="0"/>
              </a:rPr>
              <a:t> chứng nhận đăng ký đầu tư.</a:t>
            </a:r>
          </a:p>
        </p:txBody>
      </p:sp>
      <p:pic>
        <p:nvPicPr>
          <p:cNvPr id="2" name="Picture 1">
            <a:extLst>
              <a:ext uri="{FF2B5EF4-FFF2-40B4-BE49-F238E27FC236}">
                <a16:creationId xmlns:a16="http://schemas.microsoft.com/office/drawing/2014/main" xmlns="" id="{8352DD97-2C0B-4B89-83B7-D9CE079A5AE5}"/>
              </a:ext>
            </a:extLst>
          </p:cNvPr>
          <p:cNvPicPr>
            <a:picLocks noChangeAspect="1"/>
          </p:cNvPicPr>
          <p:nvPr/>
        </p:nvPicPr>
        <p:blipFill>
          <a:blip r:embed="rId2"/>
          <a:stretch>
            <a:fillRect/>
          </a:stretch>
        </p:blipFill>
        <p:spPr>
          <a:xfrm>
            <a:off x="0" y="-4228"/>
            <a:ext cx="1753021" cy="14388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9" grpId="0" animBg="1"/>
      <p:bldP spid="2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28925" y="18864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80528" y="1701528"/>
            <a:ext cx="9793088" cy="346249"/>
          </a:xfrm>
          <a:prstGeom prst="rect">
            <a:avLst/>
          </a:prstGeom>
        </p:spPr>
        <p:txBody>
          <a:bodyPr vert="horz" wrap="square" lIns="0" tIns="0" rIns="0" bIns="0" rtlCol="0">
            <a:spAutoFit/>
          </a:bodyPr>
          <a:lstStyle/>
          <a:p>
            <a:pPr marL="327025" marR="0" algn="ctr">
              <a:lnSpc>
                <a:spcPts val="2657"/>
              </a:lnSpc>
              <a:spcBef>
                <a:spcPts val="0"/>
              </a:spcBef>
              <a:spcAft>
                <a:spcPts val="0"/>
              </a:spcAft>
            </a:pPr>
            <a:r>
              <a:rPr lang="en-US" sz="4000" b="1" dirty="0">
                <a:solidFill>
                  <a:srgbClr val="FF0000"/>
                </a:solidFill>
                <a:latin typeface="Times New Roman" pitchFamily="18" charset="0"/>
                <a:cs typeface="Times New Roman" pitchFamily="18" charset="0"/>
              </a:rPr>
              <a:t>2. GIẤY PHÉP MÔI TRƯỜNG</a:t>
            </a:r>
            <a:endParaRPr sz="4000" b="1" dirty="0">
              <a:solidFill>
                <a:srgbClr val="FF0000"/>
              </a:solidFill>
              <a:latin typeface="Times New Roman" pitchFamily="18" charset="0"/>
              <a:cs typeface="Times New Roman" pitchFamily="18" charset="0"/>
            </a:endParaRPr>
          </a:p>
        </p:txBody>
      </p:sp>
      <p:sp>
        <p:nvSpPr>
          <p:cNvPr id="4" name="object 4"/>
          <p:cNvSpPr txBox="1"/>
          <p:nvPr/>
        </p:nvSpPr>
        <p:spPr>
          <a:xfrm>
            <a:off x="8492490" y="6263550"/>
            <a:ext cx="254049" cy="253007"/>
          </a:xfrm>
          <a:prstGeom prst="rect">
            <a:avLst/>
          </a:prstGeom>
        </p:spPr>
        <p:txBody>
          <a:bodyPr vert="horz" wrap="square" lIns="0" tIns="0" rIns="0" bIns="0" rtlCol="0">
            <a:spAutoFit/>
          </a:bodyPr>
          <a:lstStyle/>
          <a:p>
            <a:pPr marL="0" marR="0">
              <a:lnSpc>
                <a:spcPts val="1692"/>
              </a:lnSpc>
              <a:spcBef>
                <a:spcPts val="0"/>
              </a:spcBef>
              <a:spcAft>
                <a:spcPts val="0"/>
              </a:spcAft>
            </a:pPr>
            <a:r>
              <a:rPr sz="1200" dirty="0">
                <a:solidFill>
                  <a:srgbClr val="000000"/>
                </a:solidFill>
                <a:latin typeface="RESDGO+Arial-Black"/>
                <a:cs typeface="RESDGO+Arial-Black"/>
              </a:rPr>
              <a:t>1</a:t>
            </a:r>
          </a:p>
        </p:txBody>
      </p:sp>
      <p:pic>
        <p:nvPicPr>
          <p:cNvPr id="5" name="Picture 2" descr="C:\Documents and Settings\nguyen vu son\Desktop\bo TNM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671"/>
            <a:ext cx="1436688" cy="15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919544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511875" y="1114871"/>
            <a:ext cx="6936192" cy="307777"/>
          </a:xfrm>
          <a:prstGeom prst="rect">
            <a:avLst/>
          </a:prstGeom>
        </p:spPr>
        <p:txBody>
          <a:bodyPr vert="horz" wrap="square" lIns="0" tIns="0" rIns="0" bIns="0" rtlCol="0">
            <a:spAutoFit/>
          </a:bodyPr>
          <a:lstStyle/>
          <a:p>
            <a:pPr marL="0" marR="0">
              <a:lnSpc>
                <a:spcPts val="2436"/>
              </a:lnSpc>
              <a:spcBef>
                <a:spcPts val="0"/>
              </a:spcBef>
              <a:spcAft>
                <a:spcPts val="0"/>
              </a:spcAft>
            </a:pPr>
            <a:r>
              <a:rPr sz="2200" b="1" dirty="0">
                <a:solidFill>
                  <a:srgbClr val="000000"/>
                </a:solidFill>
                <a:latin typeface="Times New Roman" pitchFamily="18" charset="0"/>
                <a:cs typeface="Times New Roman" pitchFamily="18" charset="0"/>
              </a:rPr>
              <a:t>I. QUY</a:t>
            </a:r>
            <a:r>
              <a:rPr sz="2200" b="1" spc="-7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ĐỊNH</a:t>
            </a:r>
            <a:r>
              <a:rPr sz="2200" b="1" spc="-3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VỀ GIẤY</a:t>
            </a:r>
            <a:r>
              <a:rPr sz="2200" b="1" spc="-74"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PHÉP</a:t>
            </a:r>
            <a:r>
              <a:rPr sz="2200" b="1" spc="-11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MÔI</a:t>
            </a:r>
            <a:r>
              <a:rPr sz="2200" b="1" spc="-43"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TRƯỜNG</a:t>
            </a:r>
          </a:p>
        </p:txBody>
      </p:sp>
      <p:sp>
        <p:nvSpPr>
          <p:cNvPr id="4" name="object 4"/>
          <p:cNvSpPr txBox="1"/>
          <p:nvPr/>
        </p:nvSpPr>
        <p:spPr>
          <a:xfrm>
            <a:off x="1182084" y="1556792"/>
            <a:ext cx="7823225" cy="307777"/>
          </a:xfrm>
          <a:prstGeom prst="rect">
            <a:avLst/>
          </a:prstGeom>
        </p:spPr>
        <p:txBody>
          <a:bodyPr vert="horz" wrap="square" lIns="0" tIns="0" rIns="0" bIns="0" rtlCol="0">
            <a:spAutoFit/>
          </a:bodyPr>
          <a:lstStyle/>
          <a:p>
            <a:pPr marL="357187" marR="0">
              <a:lnSpc>
                <a:spcPts val="2436"/>
              </a:lnSpc>
              <a:spcBef>
                <a:spcPts val="0"/>
              </a:spcBef>
              <a:spcAft>
                <a:spcPts val="0"/>
              </a:spcAft>
            </a:pPr>
            <a:r>
              <a:rPr sz="2400" b="1" dirty="0">
                <a:solidFill>
                  <a:srgbClr val="7030A0"/>
                </a:solidFill>
                <a:latin typeface="+mj-lt"/>
                <a:cs typeface="CJSOUT+TimesNewRomanPS-BoldMT"/>
              </a:rPr>
              <a:t>1. Đối tượng phải </a:t>
            </a:r>
            <a:r>
              <a:rPr sz="2400" b="1" dirty="0" err="1">
                <a:solidFill>
                  <a:srgbClr val="7030A0"/>
                </a:solidFill>
                <a:latin typeface="+mj-lt"/>
                <a:cs typeface="CJSOUT+TimesNewRomanPS-BoldMT"/>
              </a:rPr>
              <a:t>có</a:t>
            </a:r>
            <a:r>
              <a:rPr sz="2400" b="1" dirty="0">
                <a:solidFill>
                  <a:srgbClr val="7030A0"/>
                </a:solidFill>
                <a:latin typeface="+mj-lt"/>
                <a:cs typeface="CJSOUT+TimesNewRomanPS-BoldMT"/>
              </a:rPr>
              <a:t> GPMT</a:t>
            </a:r>
            <a:r>
              <a:rPr lang="vi-VN" sz="2400" b="1" dirty="0">
                <a:solidFill>
                  <a:srgbClr val="7030A0"/>
                </a:solidFill>
                <a:latin typeface="+mj-lt"/>
                <a:cs typeface="CJSOUT+TimesNewRomanPS-BoldMT"/>
              </a:rPr>
              <a:t> </a:t>
            </a:r>
            <a:r>
              <a:rPr sz="2400" b="1" dirty="0">
                <a:solidFill>
                  <a:srgbClr val="7030A0"/>
                </a:solidFill>
                <a:latin typeface="+mj-lt"/>
                <a:cs typeface="CJSOUT+TimesNewRomanPS-BoldMT"/>
              </a:rPr>
              <a:t>(Điều 39 </a:t>
            </a:r>
            <a:r>
              <a:rPr sz="2400" b="1" dirty="0" err="1">
                <a:solidFill>
                  <a:srgbClr val="7030A0"/>
                </a:solidFill>
                <a:latin typeface="+mj-lt"/>
                <a:cs typeface="CJSOUT+TimesNewRomanPS-BoldMT"/>
              </a:rPr>
              <a:t>Luật</a:t>
            </a:r>
            <a:r>
              <a:rPr sz="2400" b="1" dirty="0">
                <a:solidFill>
                  <a:srgbClr val="7030A0"/>
                </a:solidFill>
                <a:latin typeface="+mj-lt"/>
                <a:cs typeface="CJSOUT+TimesNewRomanPS-BoldMT"/>
              </a:rPr>
              <a:t> </a:t>
            </a:r>
            <a:r>
              <a:rPr lang="vi-VN" sz="2400" b="1" dirty="0">
                <a:solidFill>
                  <a:srgbClr val="7030A0"/>
                </a:solidFill>
                <a:latin typeface="+mj-lt"/>
                <a:cs typeface="CJSOUT+TimesNewRomanPS-BoldMT"/>
              </a:rPr>
              <a:t>BVMT)</a:t>
            </a:r>
            <a:endParaRPr sz="2400" b="1" dirty="0">
              <a:solidFill>
                <a:srgbClr val="7030A0"/>
              </a:solidFill>
              <a:latin typeface="+mj-lt"/>
              <a:cs typeface="CJSOUT+TimesNewRomanPS-BoldMT"/>
            </a:endParaRPr>
          </a:p>
        </p:txBody>
      </p:sp>
      <p:sp>
        <p:nvSpPr>
          <p:cNvPr id="11" name="object 11"/>
          <p:cNvSpPr txBox="1"/>
          <p:nvPr/>
        </p:nvSpPr>
        <p:spPr>
          <a:xfrm>
            <a:off x="8357968" y="6441622"/>
            <a:ext cx="211976" cy="192360"/>
          </a:xfrm>
          <a:prstGeom prst="rect">
            <a:avLst/>
          </a:prstGeom>
        </p:spPr>
        <p:txBody>
          <a:bodyPr vert="horz" wrap="square" lIns="0" tIns="0" rIns="0" bIns="0" rtlCol="0">
            <a:spAutoFit/>
          </a:bodyPr>
          <a:lstStyle/>
          <a:p>
            <a:pPr marL="0" marR="0">
              <a:lnSpc>
                <a:spcPts val="1464"/>
              </a:lnSpc>
              <a:spcBef>
                <a:spcPts val="0"/>
              </a:spcBef>
              <a:spcAft>
                <a:spcPts val="0"/>
              </a:spcAft>
            </a:pPr>
            <a:r>
              <a:rPr sz="1200" dirty="0">
                <a:solidFill>
                  <a:srgbClr val="888888"/>
                </a:solidFill>
                <a:latin typeface="FLPNNE+Calibri"/>
                <a:cs typeface="FLPNNE+Calibri"/>
              </a:rPr>
              <a:t>2</a:t>
            </a:r>
          </a:p>
        </p:txBody>
      </p:sp>
      <p:pic>
        <p:nvPicPr>
          <p:cNvPr id="12" name="Picture 8" descr="C:\Users\lqtrung\Desktop\tnm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3" name="Title 1"/>
          <p:cNvSpPr>
            <a:spLocks noGrp="1"/>
          </p:cNvSpPr>
          <p:nvPr>
            <p:ph type="title"/>
          </p:nvPr>
        </p:nvSpPr>
        <p:spPr>
          <a:xfrm>
            <a:off x="1188513" y="386662"/>
            <a:ext cx="7961915"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
        <p:nvSpPr>
          <p:cNvPr id="14" name="object 5"/>
          <p:cNvSpPr txBox="1"/>
          <p:nvPr/>
        </p:nvSpPr>
        <p:spPr>
          <a:xfrm>
            <a:off x="251520" y="1988840"/>
            <a:ext cx="8568952" cy="1231106"/>
          </a:xfrm>
          <a:prstGeom prst="rect">
            <a:avLst/>
          </a:prstGeom>
        </p:spPr>
        <p:txBody>
          <a:bodyPr vert="horz" wrap="square" lIns="0" tIns="0" rIns="0" bIns="0" rtlCol="0">
            <a:spAutoFit/>
          </a:bodyPr>
          <a:lstStyle/>
          <a:p>
            <a:pPr marL="0" marR="0" algn="just">
              <a:lnSpc>
                <a:spcPts val="2436"/>
              </a:lnSpc>
              <a:spcBef>
                <a:spcPts val="0"/>
              </a:spcBef>
              <a:spcAft>
                <a:spcPts val="0"/>
              </a:spcAft>
            </a:pPr>
            <a:r>
              <a:rPr sz="2200" dirty="0">
                <a:solidFill>
                  <a:srgbClr val="000000"/>
                </a:solidFill>
                <a:latin typeface="Times New Roman" pitchFamily="18" charset="0"/>
                <a:cs typeface="Times New Roman" pitchFamily="18" charset="0"/>
              </a:rPr>
              <a:t>-</a:t>
            </a:r>
            <a:r>
              <a:rPr sz="2200" spc="20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Dự</a:t>
            </a:r>
            <a:r>
              <a:rPr sz="2200" spc="20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án</a:t>
            </a:r>
            <a:r>
              <a:rPr sz="2200" spc="20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đầu</a:t>
            </a:r>
            <a:r>
              <a:rPr sz="2200" spc="20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tư</a:t>
            </a:r>
            <a:r>
              <a:rPr sz="2200" spc="198" dirty="0">
                <a:solidFill>
                  <a:srgbClr val="00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nhóm</a:t>
            </a:r>
            <a:r>
              <a:rPr sz="2200" b="1" spc="206"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I,</a:t>
            </a:r>
            <a:r>
              <a:rPr sz="2200" b="1" spc="200"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nhóm</a:t>
            </a:r>
            <a:r>
              <a:rPr sz="2200" b="1" spc="206"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II</a:t>
            </a:r>
            <a:r>
              <a:rPr sz="2200" b="1" spc="205"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và</a:t>
            </a:r>
            <a:r>
              <a:rPr sz="2200" b="1" spc="204"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nhóm</a:t>
            </a:r>
            <a:r>
              <a:rPr sz="2200" b="1" spc="206"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III</a:t>
            </a:r>
            <a:r>
              <a:rPr sz="2200" b="1" spc="205" dirty="0">
                <a:solidFill>
                  <a:srgbClr val="FF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có</a:t>
            </a:r>
            <a:r>
              <a:rPr sz="2200" spc="20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phát</a:t>
            </a:r>
            <a:r>
              <a:rPr sz="2200" spc="20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sinh</a:t>
            </a:r>
            <a:r>
              <a:rPr sz="2200" spc="20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nước</a:t>
            </a:r>
            <a:r>
              <a:rPr sz="2200" spc="20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thải,</a:t>
            </a:r>
            <a:r>
              <a:rPr sz="2200" spc="20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bụi,</a:t>
            </a:r>
            <a:r>
              <a:rPr sz="2200" spc="205"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khí</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thải</a:t>
            </a:r>
            <a:r>
              <a:rPr sz="2200" spc="20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xả</a:t>
            </a:r>
            <a:r>
              <a:rPr sz="2200" spc="20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ra</a:t>
            </a:r>
            <a:r>
              <a:rPr sz="2200" spc="20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môi</a:t>
            </a:r>
            <a:r>
              <a:rPr sz="2200" spc="20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trường</a:t>
            </a:r>
            <a:r>
              <a:rPr sz="2200" spc="20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phải</a:t>
            </a:r>
            <a:r>
              <a:rPr sz="2200" spc="20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được</a:t>
            </a:r>
            <a:r>
              <a:rPr sz="2200" spc="20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xử</a:t>
            </a:r>
            <a:r>
              <a:rPr sz="2200" spc="20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lý</a:t>
            </a:r>
            <a:r>
              <a:rPr sz="2200" spc="20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hoặc</a:t>
            </a:r>
            <a:r>
              <a:rPr sz="2200" spc="20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phát</a:t>
            </a:r>
            <a:r>
              <a:rPr sz="2200" spc="20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sinh</a:t>
            </a:r>
            <a:r>
              <a:rPr sz="2200" spc="20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chất</a:t>
            </a:r>
            <a:r>
              <a:rPr sz="2200" spc="20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thải</a:t>
            </a:r>
            <a:r>
              <a:rPr sz="2200" spc="20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nguy</a:t>
            </a:r>
            <a:r>
              <a:rPr sz="2200" spc="208"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hại</a:t>
            </a:r>
            <a:r>
              <a:rPr sz="2200" spc="208"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phải</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được</a:t>
            </a:r>
            <a:r>
              <a:rPr sz="2200" spc="30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quản</a:t>
            </a:r>
            <a:r>
              <a:rPr sz="2200" spc="30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lý</a:t>
            </a:r>
            <a:r>
              <a:rPr sz="2200" spc="30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theo</a:t>
            </a:r>
            <a:r>
              <a:rPr sz="2200" spc="30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quy</a:t>
            </a:r>
            <a:r>
              <a:rPr sz="2200" spc="30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định</a:t>
            </a:r>
            <a:r>
              <a:rPr sz="2200" spc="30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về</a:t>
            </a:r>
            <a:r>
              <a:rPr sz="2200" spc="30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quản</a:t>
            </a:r>
            <a:r>
              <a:rPr sz="2200" spc="30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lý</a:t>
            </a:r>
            <a:r>
              <a:rPr sz="2200" spc="30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chất</a:t>
            </a:r>
            <a:r>
              <a:rPr sz="2200" spc="30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thải</a:t>
            </a:r>
            <a:r>
              <a:rPr sz="2200" spc="30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khi</a:t>
            </a:r>
            <a:r>
              <a:rPr sz="2200" spc="31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đi</a:t>
            </a:r>
            <a:r>
              <a:rPr sz="2200" spc="31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vào</a:t>
            </a:r>
            <a:r>
              <a:rPr sz="2200" spc="30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vận</a:t>
            </a:r>
            <a:r>
              <a:rPr sz="2200" spc="307"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hành</a:t>
            </a:r>
            <a:r>
              <a:rPr sz="2200" spc="307"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chính</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thức</a:t>
            </a:r>
            <a:r>
              <a:rPr sz="2200" dirty="0">
                <a:solidFill>
                  <a:srgbClr val="000000"/>
                </a:solidFill>
                <a:latin typeface="Times New Roman" pitchFamily="18" charset="0"/>
                <a:cs typeface="Times New Roman" pitchFamily="18" charset="0"/>
              </a:rPr>
              <a:t>.</a:t>
            </a:r>
          </a:p>
        </p:txBody>
      </p:sp>
      <p:sp>
        <p:nvSpPr>
          <p:cNvPr id="15" name="object 6"/>
          <p:cNvSpPr txBox="1"/>
          <p:nvPr/>
        </p:nvSpPr>
        <p:spPr>
          <a:xfrm>
            <a:off x="251520" y="3324513"/>
            <a:ext cx="8753790" cy="923330"/>
          </a:xfrm>
          <a:prstGeom prst="rect">
            <a:avLst/>
          </a:prstGeom>
        </p:spPr>
        <p:txBody>
          <a:bodyPr vert="horz" wrap="square" lIns="0" tIns="0" rIns="0" bIns="0" rtlCol="0">
            <a:spAutoFit/>
          </a:bodyPr>
          <a:lstStyle/>
          <a:p>
            <a:pPr marL="0" marR="0" algn="just">
              <a:lnSpc>
                <a:spcPts val="2436"/>
              </a:lnSpc>
              <a:spcBef>
                <a:spcPts val="0"/>
              </a:spcBef>
              <a:spcAft>
                <a:spcPts val="0"/>
              </a:spcAft>
            </a:pPr>
            <a:r>
              <a:rPr sz="2200" dirty="0">
                <a:solidFill>
                  <a:srgbClr val="000000"/>
                </a:solidFill>
                <a:latin typeface="Times New Roman" pitchFamily="18" charset="0"/>
                <a:cs typeface="Times New Roman" pitchFamily="18" charset="0"/>
              </a:rPr>
              <a:t>-</a:t>
            </a:r>
            <a:r>
              <a:rPr sz="2200" spc="16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Dự</a:t>
            </a:r>
            <a:r>
              <a:rPr sz="2200" spc="15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án</a:t>
            </a:r>
            <a:r>
              <a:rPr sz="2200" spc="15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đầu</a:t>
            </a:r>
            <a:r>
              <a:rPr sz="2200" spc="15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tư,</a:t>
            </a:r>
            <a:r>
              <a:rPr sz="2200" spc="16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cơ</a:t>
            </a:r>
            <a:r>
              <a:rPr sz="2200" spc="15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sở,</a:t>
            </a:r>
            <a:r>
              <a:rPr sz="2200" spc="15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khu</a:t>
            </a:r>
            <a:r>
              <a:rPr sz="2200" spc="15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sản</a:t>
            </a:r>
            <a:r>
              <a:rPr sz="2200" spc="15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xuất,</a:t>
            </a:r>
            <a:r>
              <a:rPr sz="2200" spc="15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kinh</a:t>
            </a:r>
            <a:r>
              <a:rPr sz="2200" spc="15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doanh,</a:t>
            </a:r>
            <a:r>
              <a:rPr sz="2200" spc="15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dịch</a:t>
            </a:r>
            <a:r>
              <a:rPr sz="2200" spc="15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vụ</a:t>
            </a:r>
            <a:r>
              <a:rPr sz="2200" spc="15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tập</a:t>
            </a:r>
            <a:r>
              <a:rPr sz="2200" spc="15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trung,</a:t>
            </a:r>
            <a:r>
              <a:rPr sz="2200" spc="157"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cụm</a:t>
            </a:r>
            <a:r>
              <a:rPr sz="2200" spc="158"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công</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nghiệp</a:t>
            </a:r>
            <a:r>
              <a:rPr sz="2200" spc="141"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hoạt</a:t>
            </a:r>
            <a:r>
              <a:rPr sz="2200" b="1" spc="141"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động</a:t>
            </a:r>
            <a:r>
              <a:rPr sz="2200" b="1" spc="142"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trước</a:t>
            </a:r>
            <a:r>
              <a:rPr sz="2200" b="1" spc="141"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ngày</a:t>
            </a:r>
            <a:r>
              <a:rPr sz="2200" b="1" spc="140"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Luật</a:t>
            </a:r>
            <a:r>
              <a:rPr sz="2200" b="1" spc="141"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này</a:t>
            </a:r>
            <a:r>
              <a:rPr sz="2200" b="1" spc="140"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có</a:t>
            </a:r>
            <a:r>
              <a:rPr sz="2200" b="1" spc="143"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hiệu</a:t>
            </a:r>
            <a:r>
              <a:rPr sz="2200" b="1" spc="141"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lực</a:t>
            </a:r>
            <a:r>
              <a:rPr sz="2200" b="1" spc="144"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thi</a:t>
            </a:r>
            <a:r>
              <a:rPr sz="2200" b="1" spc="144"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hành</a:t>
            </a:r>
            <a:r>
              <a:rPr sz="2200" spc="14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có</a:t>
            </a:r>
            <a:r>
              <a:rPr sz="2200" spc="14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tiêu</a:t>
            </a:r>
            <a:r>
              <a:rPr sz="2200" spc="14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chí</a:t>
            </a:r>
            <a:r>
              <a:rPr sz="2200" spc="142"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về</a:t>
            </a:r>
            <a:r>
              <a:rPr sz="2200" spc="141"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môi</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trường</a:t>
            </a:r>
            <a:r>
              <a:rPr sz="2200" dirty="0">
                <a:solidFill>
                  <a:srgbClr val="000000"/>
                </a:solidFill>
                <a:latin typeface="Times New Roman" pitchFamily="18" charset="0"/>
                <a:cs typeface="Times New Roman" pitchFamily="18" charset="0"/>
              </a:rPr>
              <a:t> như đối tượng quy định tại khoản 1 Điều </a:t>
            </a:r>
            <a:r>
              <a:rPr sz="2200" spc="-35" dirty="0">
                <a:solidFill>
                  <a:srgbClr val="000000"/>
                </a:solidFill>
                <a:latin typeface="Times New Roman" pitchFamily="18" charset="0"/>
                <a:cs typeface="Times New Roman" pitchFamily="18" charset="0"/>
              </a:rPr>
              <a:t>này.</a:t>
            </a:r>
          </a:p>
        </p:txBody>
      </p:sp>
      <p:sp>
        <p:nvSpPr>
          <p:cNvPr id="16" name="object 7"/>
          <p:cNvSpPr txBox="1"/>
          <p:nvPr/>
        </p:nvSpPr>
        <p:spPr>
          <a:xfrm>
            <a:off x="579045" y="4269308"/>
            <a:ext cx="932830" cy="307777"/>
          </a:xfrm>
          <a:prstGeom prst="rect">
            <a:avLst/>
          </a:prstGeom>
        </p:spPr>
        <p:txBody>
          <a:bodyPr vert="horz" wrap="square" lIns="0" tIns="0" rIns="0" bIns="0" rtlCol="0">
            <a:spAutoFit/>
          </a:bodyPr>
          <a:lstStyle/>
          <a:p>
            <a:pPr marL="0" marR="0" algn="just">
              <a:lnSpc>
                <a:spcPts val="2436"/>
              </a:lnSpc>
              <a:spcBef>
                <a:spcPts val="0"/>
              </a:spcBef>
              <a:spcAft>
                <a:spcPts val="0"/>
              </a:spcAft>
            </a:pPr>
            <a:r>
              <a:rPr sz="2200" b="1" dirty="0">
                <a:solidFill>
                  <a:srgbClr val="000000"/>
                </a:solidFill>
                <a:latin typeface="Times New Roman" pitchFamily="18" charset="0"/>
                <a:cs typeface="Times New Roman" pitchFamily="18" charset="0"/>
              </a:rPr>
              <a:t>Lưu ý:</a:t>
            </a:r>
          </a:p>
        </p:txBody>
      </p:sp>
      <p:sp>
        <p:nvSpPr>
          <p:cNvPr id="17" name="object 8"/>
          <p:cNvSpPr txBox="1"/>
          <p:nvPr/>
        </p:nvSpPr>
        <p:spPr>
          <a:xfrm>
            <a:off x="254157" y="4685655"/>
            <a:ext cx="8751153" cy="615553"/>
          </a:xfrm>
          <a:prstGeom prst="rect">
            <a:avLst/>
          </a:prstGeom>
        </p:spPr>
        <p:txBody>
          <a:bodyPr vert="horz" wrap="square" lIns="0" tIns="0" rIns="0" bIns="0" rtlCol="0">
            <a:spAutoFit/>
          </a:bodyPr>
          <a:lstStyle/>
          <a:p>
            <a:pPr marL="0" marR="0" algn="just">
              <a:lnSpc>
                <a:spcPts val="2436"/>
              </a:lnSpc>
              <a:spcBef>
                <a:spcPts val="0"/>
              </a:spcBef>
              <a:spcAft>
                <a:spcPts val="0"/>
              </a:spcAft>
            </a:pPr>
            <a:r>
              <a:rPr sz="2200" dirty="0">
                <a:solidFill>
                  <a:srgbClr val="000000"/>
                </a:solidFill>
                <a:latin typeface="Times New Roman" pitchFamily="18" charset="0"/>
                <a:cs typeface="Times New Roman" pitchFamily="18" charset="0"/>
              </a:rPr>
              <a:t>-</a:t>
            </a:r>
            <a:r>
              <a:rPr sz="2200" spc="25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Nước</a:t>
            </a:r>
            <a:r>
              <a:rPr sz="2200" spc="24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thải</a:t>
            </a:r>
            <a:r>
              <a:rPr sz="2200" spc="24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đấu</a:t>
            </a:r>
            <a:r>
              <a:rPr sz="2200" spc="24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nối</a:t>
            </a:r>
            <a:r>
              <a:rPr sz="2200" spc="24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vào</a:t>
            </a:r>
            <a:r>
              <a:rPr sz="2200" spc="24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hệ</a:t>
            </a:r>
            <a:r>
              <a:rPr sz="2200" spc="24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thống</a:t>
            </a:r>
            <a:r>
              <a:rPr sz="2200" spc="24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xử</a:t>
            </a:r>
            <a:r>
              <a:rPr sz="2200" spc="24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lý</a:t>
            </a:r>
            <a:r>
              <a:rPr sz="2200" spc="24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nước</a:t>
            </a:r>
            <a:r>
              <a:rPr sz="2200" spc="24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thải</a:t>
            </a:r>
            <a:r>
              <a:rPr sz="2200" spc="24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tập</a:t>
            </a:r>
            <a:r>
              <a:rPr sz="2200" spc="24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trung</a:t>
            </a:r>
            <a:r>
              <a:rPr sz="2200" spc="247" dirty="0">
                <a:solidFill>
                  <a:srgbClr val="00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không</a:t>
            </a:r>
            <a:r>
              <a:rPr sz="2200" b="1" spc="247" dirty="0">
                <a:solidFill>
                  <a:srgbClr val="FF0000"/>
                </a:solidFill>
                <a:latin typeface="Times New Roman" pitchFamily="18" charset="0"/>
                <a:cs typeface="Times New Roman" pitchFamily="18" charset="0"/>
              </a:rPr>
              <a:t> </a:t>
            </a:r>
            <a:r>
              <a:rPr sz="2200" b="1" dirty="0" err="1">
                <a:solidFill>
                  <a:srgbClr val="FF0000"/>
                </a:solidFill>
                <a:latin typeface="Times New Roman" pitchFamily="18" charset="0"/>
                <a:cs typeface="Times New Roman" pitchFamily="18" charset="0"/>
              </a:rPr>
              <a:t>thuộc</a:t>
            </a:r>
            <a:r>
              <a:rPr sz="2200" b="1" spc="246" dirty="0">
                <a:solidFill>
                  <a:srgbClr val="FF0000"/>
                </a:solidFill>
                <a:latin typeface="Times New Roman" pitchFamily="18" charset="0"/>
                <a:cs typeface="Times New Roman" pitchFamily="18" charset="0"/>
              </a:rPr>
              <a:t> </a:t>
            </a:r>
            <a:r>
              <a:rPr sz="2200" b="1" dirty="0" err="1">
                <a:solidFill>
                  <a:srgbClr val="FF0000"/>
                </a:solidFill>
                <a:latin typeface="Times New Roman" pitchFamily="18" charset="0"/>
                <a:cs typeface="Times New Roman" pitchFamily="18" charset="0"/>
              </a:rPr>
              <a:t>đối</a:t>
            </a:r>
            <a:r>
              <a:rPr lang="vi-VN" sz="2200" b="1" dirty="0">
                <a:solidFill>
                  <a:srgbClr val="FF0000"/>
                </a:solidFill>
                <a:latin typeface="Times New Roman" pitchFamily="18" charset="0"/>
                <a:cs typeface="Times New Roman" pitchFamily="18" charset="0"/>
              </a:rPr>
              <a:t> </a:t>
            </a:r>
            <a:r>
              <a:rPr sz="2200" b="1" dirty="0" err="1">
                <a:solidFill>
                  <a:srgbClr val="FF0000"/>
                </a:solidFill>
                <a:latin typeface="Times New Roman" pitchFamily="18" charset="0"/>
                <a:cs typeface="Times New Roman" pitchFamily="18" charset="0"/>
              </a:rPr>
              <a:t>tượng</a:t>
            </a:r>
            <a:r>
              <a:rPr sz="2200" b="1" dirty="0">
                <a:solidFill>
                  <a:srgbClr val="FF0000"/>
                </a:solidFill>
                <a:latin typeface="Times New Roman" pitchFamily="18" charset="0"/>
                <a:cs typeface="Times New Roman" pitchFamily="18" charset="0"/>
              </a:rPr>
              <a:t> cấp phép</a:t>
            </a:r>
            <a:r>
              <a:rPr sz="2200" dirty="0">
                <a:solidFill>
                  <a:srgbClr val="000000"/>
                </a:solidFill>
                <a:latin typeface="Times New Roman" pitchFamily="18" charset="0"/>
                <a:cs typeface="Times New Roman" pitchFamily="18" charset="0"/>
              </a:rPr>
              <a:t>;</a:t>
            </a:r>
          </a:p>
        </p:txBody>
      </p:sp>
      <p:sp>
        <p:nvSpPr>
          <p:cNvPr id="18" name="object 9"/>
          <p:cNvSpPr txBox="1"/>
          <p:nvPr/>
        </p:nvSpPr>
        <p:spPr>
          <a:xfrm>
            <a:off x="218692" y="5493434"/>
            <a:ext cx="8786618" cy="923330"/>
          </a:xfrm>
          <a:prstGeom prst="rect">
            <a:avLst/>
          </a:prstGeom>
        </p:spPr>
        <p:txBody>
          <a:bodyPr vert="horz" wrap="square" lIns="0" tIns="0" rIns="0" bIns="0" rtlCol="0">
            <a:spAutoFit/>
          </a:bodyPr>
          <a:lstStyle/>
          <a:p>
            <a:pPr marL="0" marR="0" algn="just">
              <a:lnSpc>
                <a:spcPts val="2436"/>
              </a:lnSpc>
              <a:spcBef>
                <a:spcPts val="0"/>
              </a:spcBef>
              <a:spcAft>
                <a:spcPts val="0"/>
              </a:spcAft>
            </a:pPr>
            <a:r>
              <a:rPr sz="2200" dirty="0">
                <a:solidFill>
                  <a:srgbClr val="000000"/>
                </a:solidFill>
                <a:latin typeface="Times New Roman" pitchFamily="18" charset="0"/>
                <a:cs typeface="Times New Roman" pitchFamily="18" charset="0"/>
              </a:rPr>
              <a:t>-</a:t>
            </a:r>
            <a:r>
              <a:rPr sz="2200" spc="78" dirty="0">
                <a:solidFill>
                  <a:srgbClr val="000000"/>
                </a:solidFill>
                <a:latin typeface="Times New Roman" pitchFamily="18" charset="0"/>
                <a:cs typeface="Times New Roman" pitchFamily="18" charset="0"/>
              </a:rPr>
              <a:t> </a:t>
            </a:r>
            <a:r>
              <a:rPr sz="2200" spc="-31" dirty="0">
                <a:solidFill>
                  <a:srgbClr val="000000"/>
                </a:solidFill>
                <a:latin typeface="Times New Roman" pitchFamily="18" charset="0"/>
                <a:cs typeface="Times New Roman" pitchFamily="18" charset="0"/>
              </a:rPr>
              <a:t>Đối</a:t>
            </a:r>
            <a:r>
              <a:rPr sz="2200" spc="105" dirty="0">
                <a:solidFill>
                  <a:srgbClr val="000000"/>
                </a:solidFill>
                <a:latin typeface="Times New Roman" pitchFamily="18" charset="0"/>
                <a:cs typeface="Times New Roman" pitchFamily="18" charset="0"/>
              </a:rPr>
              <a:t> </a:t>
            </a:r>
            <a:r>
              <a:rPr sz="2200" spc="-31" dirty="0">
                <a:solidFill>
                  <a:srgbClr val="000000"/>
                </a:solidFill>
                <a:latin typeface="Times New Roman" pitchFamily="18" charset="0"/>
                <a:cs typeface="Times New Roman" pitchFamily="18" charset="0"/>
              </a:rPr>
              <a:t>với</a:t>
            </a:r>
            <a:r>
              <a:rPr sz="2200" spc="107"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dự</a:t>
            </a:r>
            <a:r>
              <a:rPr sz="2200" spc="99" dirty="0">
                <a:solidFill>
                  <a:srgbClr val="000000"/>
                </a:solidFill>
                <a:latin typeface="Times New Roman" pitchFamily="18" charset="0"/>
                <a:cs typeface="Times New Roman" pitchFamily="18" charset="0"/>
              </a:rPr>
              <a:t> </a:t>
            </a:r>
            <a:r>
              <a:rPr sz="2200" spc="-32" dirty="0">
                <a:solidFill>
                  <a:srgbClr val="000000"/>
                </a:solidFill>
                <a:latin typeface="Times New Roman" pitchFamily="18" charset="0"/>
                <a:cs typeface="Times New Roman" pitchFamily="18" charset="0"/>
              </a:rPr>
              <a:t>án</a:t>
            </a:r>
            <a:r>
              <a:rPr sz="2200" spc="105" dirty="0">
                <a:solidFill>
                  <a:srgbClr val="000000"/>
                </a:solidFill>
                <a:latin typeface="Times New Roman" pitchFamily="18" charset="0"/>
                <a:cs typeface="Times New Roman" pitchFamily="18" charset="0"/>
              </a:rPr>
              <a:t> </a:t>
            </a:r>
            <a:r>
              <a:rPr sz="2200" spc="-31" dirty="0">
                <a:solidFill>
                  <a:srgbClr val="000000"/>
                </a:solidFill>
                <a:latin typeface="Times New Roman" pitchFamily="18" charset="0"/>
                <a:cs typeface="Times New Roman" pitchFamily="18" charset="0"/>
              </a:rPr>
              <a:t>đầu</a:t>
            </a:r>
            <a:r>
              <a:rPr sz="2200" spc="104" dirty="0">
                <a:solidFill>
                  <a:srgbClr val="000000"/>
                </a:solidFill>
                <a:latin typeface="Times New Roman" pitchFamily="18" charset="0"/>
                <a:cs typeface="Times New Roman" pitchFamily="18" charset="0"/>
              </a:rPr>
              <a:t> </a:t>
            </a:r>
            <a:r>
              <a:rPr sz="2200" spc="-32" dirty="0">
                <a:solidFill>
                  <a:srgbClr val="000000"/>
                </a:solidFill>
                <a:latin typeface="Times New Roman" pitchFamily="18" charset="0"/>
                <a:cs typeface="Times New Roman" pitchFamily="18" charset="0"/>
              </a:rPr>
              <a:t>tư,</a:t>
            </a:r>
            <a:r>
              <a:rPr sz="2200" spc="107" dirty="0">
                <a:solidFill>
                  <a:srgbClr val="000000"/>
                </a:solidFill>
                <a:latin typeface="Times New Roman" pitchFamily="18" charset="0"/>
                <a:cs typeface="Times New Roman" pitchFamily="18" charset="0"/>
              </a:rPr>
              <a:t> </a:t>
            </a:r>
            <a:r>
              <a:rPr sz="2200" spc="-32" dirty="0">
                <a:solidFill>
                  <a:srgbClr val="000000"/>
                </a:solidFill>
                <a:latin typeface="Times New Roman" pitchFamily="18" charset="0"/>
                <a:cs typeface="Times New Roman" pitchFamily="18" charset="0"/>
              </a:rPr>
              <a:t>cơ</a:t>
            </a:r>
            <a:r>
              <a:rPr sz="2200" spc="104" dirty="0">
                <a:solidFill>
                  <a:srgbClr val="000000"/>
                </a:solidFill>
                <a:latin typeface="Times New Roman" pitchFamily="18" charset="0"/>
                <a:cs typeface="Times New Roman" pitchFamily="18" charset="0"/>
              </a:rPr>
              <a:t> </a:t>
            </a:r>
            <a:r>
              <a:rPr sz="2200" spc="-36" dirty="0">
                <a:solidFill>
                  <a:srgbClr val="000000"/>
                </a:solidFill>
                <a:latin typeface="Times New Roman" pitchFamily="18" charset="0"/>
                <a:cs typeface="Times New Roman" pitchFamily="18" charset="0"/>
              </a:rPr>
              <a:t>sở</a:t>
            </a:r>
            <a:r>
              <a:rPr sz="2200" spc="109" dirty="0">
                <a:solidFill>
                  <a:srgbClr val="000000"/>
                </a:solidFill>
                <a:latin typeface="Times New Roman" pitchFamily="18" charset="0"/>
                <a:cs typeface="Times New Roman" pitchFamily="18" charset="0"/>
              </a:rPr>
              <a:t> </a:t>
            </a:r>
            <a:r>
              <a:rPr sz="2200" spc="-29" dirty="0">
                <a:solidFill>
                  <a:srgbClr val="000000"/>
                </a:solidFill>
                <a:latin typeface="Times New Roman" pitchFamily="18" charset="0"/>
                <a:cs typeface="Times New Roman" pitchFamily="18" charset="0"/>
              </a:rPr>
              <a:t>thuộc</a:t>
            </a:r>
            <a:r>
              <a:rPr sz="2200" spc="99"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nhóm</a:t>
            </a:r>
            <a:r>
              <a:rPr sz="2200" spc="104" dirty="0">
                <a:solidFill>
                  <a:srgbClr val="000000"/>
                </a:solidFill>
                <a:latin typeface="Times New Roman" pitchFamily="18" charset="0"/>
                <a:cs typeface="Times New Roman" pitchFamily="18" charset="0"/>
              </a:rPr>
              <a:t> </a:t>
            </a:r>
            <a:r>
              <a:rPr sz="2200" spc="-25" dirty="0">
                <a:solidFill>
                  <a:srgbClr val="000000"/>
                </a:solidFill>
                <a:latin typeface="Times New Roman" pitchFamily="18" charset="0"/>
                <a:cs typeface="Times New Roman" pitchFamily="18" charset="0"/>
              </a:rPr>
              <a:t>I,</a:t>
            </a:r>
            <a:r>
              <a:rPr sz="2200" spc="99"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nhóm</a:t>
            </a:r>
            <a:r>
              <a:rPr sz="2200" spc="104" dirty="0">
                <a:solidFill>
                  <a:srgbClr val="000000"/>
                </a:solidFill>
                <a:latin typeface="Times New Roman" pitchFamily="18" charset="0"/>
                <a:cs typeface="Times New Roman" pitchFamily="18" charset="0"/>
              </a:rPr>
              <a:t> </a:t>
            </a:r>
            <a:r>
              <a:rPr sz="2200" spc="-25" dirty="0">
                <a:solidFill>
                  <a:srgbClr val="000000"/>
                </a:solidFill>
                <a:latin typeface="Times New Roman" pitchFamily="18" charset="0"/>
                <a:cs typeface="Times New Roman" pitchFamily="18" charset="0"/>
              </a:rPr>
              <a:t>II,</a:t>
            </a:r>
            <a:r>
              <a:rPr sz="2200" spc="99"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nhóm</a:t>
            </a:r>
            <a:r>
              <a:rPr sz="2200" spc="104" dirty="0">
                <a:solidFill>
                  <a:srgbClr val="000000"/>
                </a:solidFill>
                <a:latin typeface="Times New Roman" pitchFamily="18" charset="0"/>
                <a:cs typeface="Times New Roman" pitchFamily="18" charset="0"/>
              </a:rPr>
              <a:t> </a:t>
            </a:r>
            <a:r>
              <a:rPr sz="2200" spc="-25" dirty="0">
                <a:solidFill>
                  <a:srgbClr val="000000"/>
                </a:solidFill>
                <a:latin typeface="Times New Roman" pitchFamily="18" charset="0"/>
                <a:cs typeface="Times New Roman" pitchFamily="18" charset="0"/>
              </a:rPr>
              <a:t>III</a:t>
            </a:r>
            <a:r>
              <a:rPr sz="2200" spc="104" dirty="0">
                <a:solidFill>
                  <a:srgbClr val="000000"/>
                </a:solidFill>
                <a:latin typeface="Times New Roman" pitchFamily="18" charset="0"/>
                <a:cs typeface="Times New Roman" pitchFamily="18" charset="0"/>
              </a:rPr>
              <a:t> </a:t>
            </a:r>
            <a:r>
              <a:rPr sz="2200" spc="-32" dirty="0">
                <a:solidFill>
                  <a:srgbClr val="000000"/>
                </a:solidFill>
                <a:latin typeface="Times New Roman" pitchFamily="18" charset="0"/>
                <a:cs typeface="Times New Roman" pitchFamily="18" charset="0"/>
              </a:rPr>
              <a:t>có</a:t>
            </a:r>
            <a:r>
              <a:rPr sz="2200" spc="105" dirty="0">
                <a:solidFill>
                  <a:srgbClr val="000000"/>
                </a:solidFill>
                <a:latin typeface="Times New Roman" pitchFamily="18" charset="0"/>
                <a:cs typeface="Times New Roman" pitchFamily="18" charset="0"/>
              </a:rPr>
              <a:t> </a:t>
            </a:r>
            <a:r>
              <a:rPr sz="2200" spc="-31" dirty="0">
                <a:solidFill>
                  <a:srgbClr val="000000"/>
                </a:solidFill>
                <a:latin typeface="Times New Roman" pitchFamily="18" charset="0"/>
                <a:cs typeface="Times New Roman" pitchFamily="18" charset="0"/>
              </a:rPr>
              <a:t>phát</a:t>
            </a:r>
            <a:r>
              <a:rPr sz="2200" spc="105" dirty="0">
                <a:solidFill>
                  <a:srgbClr val="000000"/>
                </a:solidFill>
                <a:latin typeface="Times New Roman" pitchFamily="18" charset="0"/>
                <a:cs typeface="Times New Roman" pitchFamily="18" charset="0"/>
              </a:rPr>
              <a:t> </a:t>
            </a:r>
            <a:r>
              <a:rPr sz="2200" spc="-31" dirty="0" err="1">
                <a:solidFill>
                  <a:srgbClr val="000000"/>
                </a:solidFill>
                <a:latin typeface="Times New Roman" pitchFamily="18" charset="0"/>
                <a:cs typeface="Times New Roman" pitchFamily="18" charset="0"/>
              </a:rPr>
              <a:t>sinh</a:t>
            </a:r>
            <a:r>
              <a:rPr sz="2200" spc="104" dirty="0">
                <a:solidFill>
                  <a:srgbClr val="000000"/>
                </a:solidFill>
                <a:latin typeface="Times New Roman" pitchFamily="18" charset="0"/>
                <a:cs typeface="Times New Roman" pitchFamily="18" charset="0"/>
              </a:rPr>
              <a:t> </a:t>
            </a:r>
            <a:r>
              <a:rPr sz="2200" spc="-31" dirty="0" err="1">
                <a:solidFill>
                  <a:srgbClr val="000000"/>
                </a:solidFill>
                <a:latin typeface="Times New Roman" pitchFamily="18" charset="0"/>
                <a:cs typeface="Times New Roman" pitchFamily="18" charset="0"/>
              </a:rPr>
              <a:t>chất</a:t>
            </a:r>
            <a:r>
              <a:rPr lang="vi-VN" sz="2200" spc="-31" dirty="0">
                <a:solidFill>
                  <a:srgbClr val="000000"/>
                </a:solidFill>
                <a:latin typeface="Times New Roman" pitchFamily="18" charset="0"/>
                <a:cs typeface="Times New Roman" pitchFamily="18" charset="0"/>
              </a:rPr>
              <a:t> </a:t>
            </a:r>
            <a:r>
              <a:rPr sz="2200" spc="-30" dirty="0" err="1">
                <a:solidFill>
                  <a:srgbClr val="000000"/>
                </a:solidFill>
                <a:latin typeface="Times New Roman" pitchFamily="18" charset="0"/>
                <a:cs typeface="Times New Roman" pitchFamily="18" charset="0"/>
              </a:rPr>
              <a:t>thải</a:t>
            </a:r>
            <a:r>
              <a:rPr sz="2200" spc="139"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nguy</a:t>
            </a:r>
            <a:r>
              <a:rPr sz="2200" spc="140" dirty="0">
                <a:solidFill>
                  <a:srgbClr val="000000"/>
                </a:solidFill>
                <a:latin typeface="Times New Roman" pitchFamily="18" charset="0"/>
                <a:cs typeface="Times New Roman" pitchFamily="18" charset="0"/>
              </a:rPr>
              <a:t> </a:t>
            </a:r>
            <a:r>
              <a:rPr sz="2200" spc="-31" dirty="0">
                <a:solidFill>
                  <a:srgbClr val="000000"/>
                </a:solidFill>
                <a:latin typeface="Times New Roman" pitchFamily="18" charset="0"/>
                <a:cs typeface="Times New Roman" pitchFamily="18" charset="0"/>
              </a:rPr>
              <a:t>hại</a:t>
            </a:r>
            <a:r>
              <a:rPr sz="2200" spc="142" dirty="0">
                <a:solidFill>
                  <a:srgbClr val="000000"/>
                </a:solidFill>
                <a:latin typeface="Times New Roman" pitchFamily="18" charset="0"/>
                <a:cs typeface="Times New Roman" pitchFamily="18" charset="0"/>
              </a:rPr>
              <a:t> </a:t>
            </a:r>
            <a:r>
              <a:rPr sz="2200" spc="-31" dirty="0">
                <a:solidFill>
                  <a:srgbClr val="000000"/>
                </a:solidFill>
                <a:latin typeface="Times New Roman" pitchFamily="18" charset="0"/>
                <a:cs typeface="Times New Roman" pitchFamily="18" charset="0"/>
              </a:rPr>
              <a:t>với</a:t>
            </a:r>
            <a:r>
              <a:rPr sz="2200" spc="143" dirty="0">
                <a:solidFill>
                  <a:srgbClr val="000000"/>
                </a:solidFill>
                <a:latin typeface="Times New Roman" pitchFamily="18" charset="0"/>
                <a:cs typeface="Times New Roman" pitchFamily="18" charset="0"/>
              </a:rPr>
              <a:t> </a:t>
            </a:r>
            <a:r>
              <a:rPr sz="2200" spc="-29" dirty="0">
                <a:solidFill>
                  <a:srgbClr val="000000"/>
                </a:solidFill>
                <a:latin typeface="Times New Roman" pitchFamily="18" charset="0"/>
                <a:cs typeface="Times New Roman" pitchFamily="18" charset="0"/>
              </a:rPr>
              <a:t>tổng</a:t>
            </a:r>
            <a:r>
              <a:rPr sz="2200" spc="137"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khối</a:t>
            </a:r>
            <a:r>
              <a:rPr sz="2200" spc="141" dirty="0">
                <a:solidFill>
                  <a:srgbClr val="000000"/>
                </a:solidFill>
                <a:latin typeface="Times New Roman" pitchFamily="18" charset="0"/>
                <a:cs typeface="Times New Roman" pitchFamily="18" charset="0"/>
              </a:rPr>
              <a:t> </a:t>
            </a:r>
            <a:r>
              <a:rPr sz="2200" spc="-31" dirty="0">
                <a:solidFill>
                  <a:srgbClr val="000000"/>
                </a:solidFill>
                <a:latin typeface="Times New Roman" pitchFamily="18" charset="0"/>
                <a:cs typeface="Times New Roman" pitchFamily="18" charset="0"/>
              </a:rPr>
              <a:t>lượng</a:t>
            </a:r>
            <a:r>
              <a:rPr sz="2200" spc="141" dirty="0">
                <a:solidFill>
                  <a:srgbClr val="000000"/>
                </a:solidFill>
                <a:latin typeface="Times New Roman" pitchFamily="18" charset="0"/>
                <a:cs typeface="Times New Roman" pitchFamily="18" charset="0"/>
              </a:rPr>
              <a:t> </a:t>
            </a:r>
            <a:r>
              <a:rPr sz="2200" spc="-29" dirty="0">
                <a:solidFill>
                  <a:srgbClr val="000000"/>
                </a:solidFill>
                <a:latin typeface="Times New Roman" pitchFamily="18" charset="0"/>
                <a:cs typeface="Times New Roman" pitchFamily="18" charset="0"/>
              </a:rPr>
              <a:t>từ</a:t>
            </a:r>
            <a:r>
              <a:rPr sz="2200" spc="134"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1.200</a:t>
            </a:r>
            <a:r>
              <a:rPr sz="2200" spc="140"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kg/năm</a:t>
            </a:r>
            <a:r>
              <a:rPr sz="2200" spc="142" dirty="0">
                <a:solidFill>
                  <a:srgbClr val="000000"/>
                </a:solidFill>
                <a:latin typeface="Times New Roman" pitchFamily="18" charset="0"/>
                <a:cs typeface="Times New Roman" pitchFamily="18" charset="0"/>
              </a:rPr>
              <a:t> </a:t>
            </a:r>
            <a:r>
              <a:rPr sz="2200" spc="-27" dirty="0">
                <a:solidFill>
                  <a:srgbClr val="000000"/>
                </a:solidFill>
                <a:latin typeface="Times New Roman" pitchFamily="18" charset="0"/>
                <a:cs typeface="Times New Roman" pitchFamily="18" charset="0"/>
              </a:rPr>
              <a:t>trở</a:t>
            </a:r>
            <a:r>
              <a:rPr sz="2200" spc="136"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lên</a:t>
            </a:r>
            <a:r>
              <a:rPr sz="2200" spc="140" dirty="0">
                <a:solidFill>
                  <a:srgbClr val="000000"/>
                </a:solidFill>
                <a:latin typeface="Times New Roman" pitchFamily="18" charset="0"/>
                <a:cs typeface="Times New Roman" pitchFamily="18" charset="0"/>
              </a:rPr>
              <a:t> </a:t>
            </a:r>
            <a:r>
              <a:rPr sz="2200" spc="-31" dirty="0">
                <a:solidFill>
                  <a:srgbClr val="000000"/>
                </a:solidFill>
                <a:latin typeface="Times New Roman" pitchFamily="18" charset="0"/>
                <a:cs typeface="Times New Roman" pitchFamily="18" charset="0"/>
              </a:rPr>
              <a:t>hoặc</a:t>
            </a:r>
            <a:r>
              <a:rPr sz="2200" spc="140" dirty="0">
                <a:solidFill>
                  <a:srgbClr val="000000"/>
                </a:solidFill>
                <a:latin typeface="Times New Roman" pitchFamily="18" charset="0"/>
                <a:cs typeface="Times New Roman" pitchFamily="18" charset="0"/>
              </a:rPr>
              <a:t> </a:t>
            </a:r>
            <a:r>
              <a:rPr sz="2200" spc="-29" dirty="0">
                <a:solidFill>
                  <a:srgbClr val="000000"/>
                </a:solidFill>
                <a:latin typeface="Times New Roman" pitchFamily="18" charset="0"/>
                <a:cs typeface="Times New Roman" pitchFamily="18" charset="0"/>
              </a:rPr>
              <a:t>từ</a:t>
            </a:r>
            <a:r>
              <a:rPr sz="2200" spc="134"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100</a:t>
            </a:r>
            <a:r>
              <a:rPr sz="2200" spc="140"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kg/</a:t>
            </a:r>
            <a:r>
              <a:rPr sz="2200" spc="-30" dirty="0" err="1">
                <a:solidFill>
                  <a:srgbClr val="000000"/>
                </a:solidFill>
                <a:latin typeface="Times New Roman" pitchFamily="18" charset="0"/>
                <a:cs typeface="Times New Roman" pitchFamily="18" charset="0"/>
              </a:rPr>
              <a:t>tháng</a:t>
            </a:r>
            <a:r>
              <a:rPr lang="en-GB" sz="2200" spc="-30" dirty="0">
                <a:solidFill>
                  <a:srgbClr val="000000"/>
                </a:solidFill>
                <a:latin typeface="Times New Roman" pitchFamily="18" charset="0"/>
                <a:cs typeface="Times New Roman" pitchFamily="18" charset="0"/>
              </a:rPr>
              <a:t> </a:t>
            </a:r>
            <a:r>
              <a:rPr lang="en-GB" sz="2200" spc="-30" dirty="0" err="1">
                <a:solidFill>
                  <a:srgbClr val="000000"/>
                </a:solidFill>
                <a:latin typeface="Times New Roman" pitchFamily="18" charset="0"/>
                <a:cs typeface="Times New Roman" pitchFamily="18" charset="0"/>
              </a:rPr>
              <a:t>trong</a:t>
            </a:r>
            <a:r>
              <a:rPr lang="en-GB" sz="2200" spc="-30" dirty="0">
                <a:solidFill>
                  <a:srgbClr val="000000"/>
                </a:solidFill>
                <a:latin typeface="Times New Roman" pitchFamily="18" charset="0"/>
                <a:cs typeface="Times New Roman" pitchFamily="18" charset="0"/>
              </a:rPr>
              <a:t> </a:t>
            </a:r>
            <a:r>
              <a:rPr lang="en-GB" sz="2200" spc="-30" dirty="0" err="1">
                <a:solidFill>
                  <a:srgbClr val="000000"/>
                </a:solidFill>
                <a:latin typeface="Times New Roman" pitchFamily="18" charset="0"/>
                <a:cs typeface="Times New Roman" pitchFamily="18" charset="0"/>
              </a:rPr>
              <a:t>quá</a:t>
            </a:r>
            <a:r>
              <a:rPr lang="en-GB" sz="2200" spc="-30" dirty="0">
                <a:solidFill>
                  <a:srgbClr val="000000"/>
                </a:solidFill>
                <a:latin typeface="Times New Roman" pitchFamily="18" charset="0"/>
                <a:cs typeface="Times New Roman" pitchFamily="18" charset="0"/>
              </a:rPr>
              <a:t> </a:t>
            </a:r>
            <a:r>
              <a:rPr lang="en-GB" sz="2200" spc="-30" dirty="0" err="1">
                <a:solidFill>
                  <a:srgbClr val="000000"/>
                </a:solidFill>
                <a:latin typeface="Times New Roman" pitchFamily="18" charset="0"/>
                <a:cs typeface="Times New Roman" pitchFamily="18" charset="0"/>
              </a:rPr>
              <a:t>trình</a:t>
            </a:r>
            <a:r>
              <a:rPr lang="en-GB" sz="2200" spc="-30" dirty="0">
                <a:solidFill>
                  <a:srgbClr val="000000"/>
                </a:solidFill>
                <a:latin typeface="Times New Roman" pitchFamily="18" charset="0"/>
                <a:cs typeface="Times New Roman" pitchFamily="18" charset="0"/>
              </a:rPr>
              <a:t> </a:t>
            </a:r>
            <a:r>
              <a:rPr lang="en-GB" sz="2200" spc="-30" dirty="0" err="1">
                <a:solidFill>
                  <a:srgbClr val="000000"/>
                </a:solidFill>
                <a:latin typeface="Times New Roman" pitchFamily="18" charset="0"/>
                <a:cs typeface="Times New Roman" pitchFamily="18" charset="0"/>
              </a:rPr>
              <a:t>vận</a:t>
            </a:r>
            <a:r>
              <a:rPr lang="en-GB" sz="2200" spc="-30" dirty="0">
                <a:solidFill>
                  <a:srgbClr val="000000"/>
                </a:solidFill>
                <a:latin typeface="Times New Roman" pitchFamily="18" charset="0"/>
                <a:cs typeface="Times New Roman" pitchFamily="18" charset="0"/>
              </a:rPr>
              <a:t> </a:t>
            </a:r>
            <a:r>
              <a:rPr lang="en-GB" sz="2200" spc="-30" dirty="0" err="1">
                <a:solidFill>
                  <a:srgbClr val="000000"/>
                </a:solidFill>
                <a:latin typeface="Times New Roman" pitchFamily="18" charset="0"/>
                <a:cs typeface="Times New Roman" pitchFamily="18" charset="0"/>
              </a:rPr>
              <a:t>hành</a:t>
            </a:r>
            <a:r>
              <a:rPr lang="en-GB" sz="2200" spc="-30" dirty="0">
                <a:solidFill>
                  <a:srgbClr val="000000"/>
                </a:solidFill>
                <a:latin typeface="Times New Roman" pitchFamily="18" charset="0"/>
                <a:cs typeface="Times New Roman" pitchFamily="18" charset="0"/>
              </a:rPr>
              <a:t> </a:t>
            </a:r>
            <a:r>
              <a:rPr lang="en-GB" sz="2200" spc="-30" dirty="0" err="1">
                <a:solidFill>
                  <a:srgbClr val="000000"/>
                </a:solidFill>
                <a:latin typeface="Times New Roman" pitchFamily="18" charset="0"/>
                <a:cs typeface="Times New Roman" pitchFamily="18" charset="0"/>
              </a:rPr>
              <a:t>thuộc</a:t>
            </a:r>
            <a:r>
              <a:rPr lang="en-GB" sz="2200" spc="-30" dirty="0">
                <a:solidFill>
                  <a:srgbClr val="000000"/>
                </a:solidFill>
                <a:latin typeface="Times New Roman" pitchFamily="18" charset="0"/>
                <a:cs typeface="Times New Roman" pitchFamily="18" charset="0"/>
              </a:rPr>
              <a:t> </a:t>
            </a:r>
            <a:r>
              <a:rPr lang="en-GB" sz="2200" spc="-30" dirty="0" err="1">
                <a:solidFill>
                  <a:srgbClr val="000000"/>
                </a:solidFill>
                <a:latin typeface="Times New Roman" pitchFamily="18" charset="0"/>
                <a:cs typeface="Times New Roman" pitchFamily="18" charset="0"/>
              </a:rPr>
              <a:t>đối</a:t>
            </a:r>
            <a:r>
              <a:rPr lang="en-GB" sz="2200" spc="-30" dirty="0">
                <a:solidFill>
                  <a:srgbClr val="000000"/>
                </a:solidFill>
                <a:latin typeface="Times New Roman" pitchFamily="18" charset="0"/>
                <a:cs typeface="Times New Roman" pitchFamily="18" charset="0"/>
              </a:rPr>
              <a:t> </a:t>
            </a:r>
            <a:r>
              <a:rPr lang="en-GB" sz="2200" spc="-30" dirty="0" err="1">
                <a:solidFill>
                  <a:srgbClr val="000000"/>
                </a:solidFill>
                <a:latin typeface="Times New Roman" pitchFamily="18" charset="0"/>
                <a:cs typeface="Times New Roman" pitchFamily="18" charset="0"/>
              </a:rPr>
              <a:t>tượng</a:t>
            </a:r>
            <a:r>
              <a:rPr lang="en-GB" sz="2200" spc="-30" dirty="0">
                <a:solidFill>
                  <a:srgbClr val="000000"/>
                </a:solidFill>
                <a:latin typeface="Times New Roman" pitchFamily="18" charset="0"/>
                <a:cs typeface="Times New Roman" pitchFamily="18" charset="0"/>
              </a:rPr>
              <a:t> </a:t>
            </a:r>
            <a:r>
              <a:rPr lang="en-GB" sz="2200" spc="-30" dirty="0" err="1">
                <a:solidFill>
                  <a:srgbClr val="000000"/>
                </a:solidFill>
                <a:latin typeface="Times New Roman" pitchFamily="18" charset="0"/>
                <a:cs typeface="Times New Roman" pitchFamily="18" charset="0"/>
              </a:rPr>
              <a:t>cấp</a:t>
            </a:r>
            <a:r>
              <a:rPr lang="en-GB" sz="2200" spc="-30" dirty="0">
                <a:solidFill>
                  <a:srgbClr val="000000"/>
                </a:solidFill>
                <a:latin typeface="Times New Roman" pitchFamily="18" charset="0"/>
                <a:cs typeface="Times New Roman" pitchFamily="18" charset="0"/>
              </a:rPr>
              <a:t> </a:t>
            </a:r>
            <a:r>
              <a:rPr lang="en-GB" sz="2200" spc="-30" dirty="0" err="1">
                <a:solidFill>
                  <a:srgbClr val="000000"/>
                </a:solidFill>
                <a:latin typeface="Times New Roman" pitchFamily="18" charset="0"/>
                <a:cs typeface="Times New Roman" pitchFamily="18" charset="0"/>
              </a:rPr>
              <a:t>phép</a:t>
            </a:r>
            <a:endParaRPr sz="2200" spc="-30" dirty="0">
              <a:solidFill>
                <a:srgbClr val="000000"/>
              </a:solidFill>
              <a:latin typeface="Times New Roman" pitchFamily="18" charset="0"/>
              <a:cs typeface="Times New Roman" pitchFamily="18" charset="0"/>
            </a:endParaRPr>
          </a:p>
        </p:txBody>
      </p:sp>
    </p:spTree>
    <p:extLst>
      <p:ext uri="{BB962C8B-B14F-4D97-AF65-F5344CB8AC3E}">
        <p14:creationId xmlns:p14="http://schemas.microsoft.com/office/powerpoint/2010/main" val="325989011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1"/>
            <a:ext cx="9144000" cy="276999"/>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967119" y="1143908"/>
            <a:ext cx="5994797" cy="988948"/>
          </a:xfrm>
          <a:prstGeom prst="rect">
            <a:avLst/>
          </a:prstGeom>
        </p:spPr>
        <p:txBody>
          <a:bodyPr vert="horz" wrap="square" lIns="0" tIns="0" rIns="0" bIns="0" rtlCol="0">
            <a:spAutoFit/>
          </a:bodyPr>
          <a:lstStyle/>
          <a:p>
            <a:pPr marL="0" marR="0">
              <a:lnSpc>
                <a:spcPts val="3574"/>
              </a:lnSpc>
              <a:spcBef>
                <a:spcPts val="0"/>
              </a:spcBef>
              <a:spcAft>
                <a:spcPts val="0"/>
              </a:spcAft>
            </a:pPr>
            <a:r>
              <a:rPr sz="3200" b="1" dirty="0">
                <a:solidFill>
                  <a:srgbClr val="000000"/>
                </a:solidFill>
                <a:latin typeface="Times New Roman" pitchFamily="18" charset="0"/>
                <a:cs typeface="Times New Roman" pitchFamily="18" charset="0"/>
              </a:rPr>
              <a:t>I.</a:t>
            </a:r>
            <a:r>
              <a:rPr sz="3200" b="1" spc="87"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PHÂN</a:t>
            </a:r>
            <a:r>
              <a:rPr sz="3200" b="1" spc="86"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LOẠI</a:t>
            </a:r>
            <a:r>
              <a:rPr sz="3200" b="1" spc="88"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DỰ</a:t>
            </a:r>
            <a:r>
              <a:rPr sz="3200" b="1" spc="83"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ÁN</a:t>
            </a:r>
            <a:r>
              <a:rPr sz="3200" b="1" spc="87"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ĐẦU</a:t>
            </a:r>
            <a:r>
              <a:rPr sz="3200" b="1" spc="87"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TƯ:</a:t>
            </a:r>
          </a:p>
          <a:p>
            <a:pPr marL="536575" marR="0">
              <a:lnSpc>
                <a:spcPts val="3574"/>
              </a:lnSpc>
              <a:spcBef>
                <a:spcPts val="337"/>
              </a:spcBef>
              <a:spcAft>
                <a:spcPts val="0"/>
              </a:spcAft>
            </a:pPr>
            <a:r>
              <a:rPr sz="3200" b="1" dirty="0">
                <a:solidFill>
                  <a:srgbClr val="000000"/>
                </a:solidFill>
                <a:latin typeface="Times New Roman" pitchFamily="18" charset="0"/>
                <a:cs typeface="Times New Roman" pitchFamily="18" charset="0"/>
              </a:rPr>
              <a:t>1.1.</a:t>
            </a:r>
            <a:r>
              <a:rPr sz="3200" b="1" spc="88" dirty="0">
                <a:solidFill>
                  <a:srgbClr val="000000"/>
                </a:solidFill>
                <a:latin typeface="Times New Roman" pitchFamily="18" charset="0"/>
                <a:cs typeface="Times New Roman" pitchFamily="18" charset="0"/>
              </a:rPr>
              <a:t> </a:t>
            </a:r>
            <a:r>
              <a:rPr sz="3200" b="1" spc="-20" dirty="0">
                <a:solidFill>
                  <a:srgbClr val="000000"/>
                </a:solidFill>
                <a:latin typeface="Times New Roman" pitchFamily="18" charset="0"/>
                <a:cs typeface="Times New Roman" pitchFamily="18" charset="0"/>
              </a:rPr>
              <a:t>Tiêu</a:t>
            </a:r>
            <a:r>
              <a:rPr sz="3200" b="1" spc="100"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chí</a:t>
            </a:r>
            <a:r>
              <a:rPr sz="3200" b="1" spc="89"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môi</a:t>
            </a:r>
            <a:r>
              <a:rPr sz="3200" b="1" spc="85"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trường:</a:t>
            </a:r>
          </a:p>
        </p:txBody>
      </p:sp>
      <p:sp>
        <p:nvSpPr>
          <p:cNvPr id="4" name="object 4"/>
          <p:cNvSpPr txBox="1"/>
          <p:nvPr/>
        </p:nvSpPr>
        <p:spPr>
          <a:xfrm>
            <a:off x="199391" y="2479661"/>
            <a:ext cx="8986904" cy="877331"/>
          </a:xfrm>
          <a:prstGeom prst="rect">
            <a:avLst/>
          </a:prstGeom>
        </p:spPr>
        <p:txBody>
          <a:bodyPr vert="horz" wrap="square" lIns="0" tIns="0" rIns="0" bIns="0" rtlCol="0">
            <a:spAutoFit/>
          </a:bodyPr>
          <a:lstStyle/>
          <a:p>
            <a:pPr marL="225425" marR="0">
              <a:lnSpc>
                <a:spcPts val="3128"/>
              </a:lnSpc>
              <a:spcBef>
                <a:spcPts val="0"/>
              </a:spcBef>
              <a:spcAft>
                <a:spcPts val="0"/>
              </a:spcAft>
            </a:pPr>
            <a:r>
              <a:rPr sz="2800" dirty="0">
                <a:solidFill>
                  <a:srgbClr val="000000"/>
                </a:solidFill>
                <a:latin typeface="Times New Roman" pitchFamily="18" charset="0"/>
                <a:cs typeface="Times New Roman" pitchFamily="18" charset="0"/>
              </a:rPr>
              <a:t>Khoản 1 Điều 28 Luật</a:t>
            </a:r>
            <a:r>
              <a:rPr sz="2800" spc="-10"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Bảo vệ môi trường quy định các</a:t>
            </a:r>
          </a:p>
          <a:p>
            <a:pPr marL="0" marR="0" algn="just">
              <a:lnSpc>
                <a:spcPts val="3128"/>
              </a:lnSpc>
              <a:spcBef>
                <a:spcPts val="351"/>
              </a:spcBef>
              <a:spcAft>
                <a:spcPts val="0"/>
              </a:spcAft>
            </a:pPr>
            <a:r>
              <a:rPr sz="2800" dirty="0">
                <a:solidFill>
                  <a:srgbClr val="000000"/>
                </a:solidFill>
                <a:latin typeface="Times New Roman" pitchFamily="18" charset="0"/>
                <a:cs typeface="Times New Roman" pitchFamily="18" charset="0"/>
              </a:rPr>
              <a:t>tiêu chí về môi trường để phân loại dự án đầu tư gồm:</a:t>
            </a:r>
          </a:p>
        </p:txBody>
      </p:sp>
      <p:sp>
        <p:nvSpPr>
          <p:cNvPr id="5" name="object 5"/>
          <p:cNvSpPr txBox="1"/>
          <p:nvPr/>
        </p:nvSpPr>
        <p:spPr>
          <a:xfrm>
            <a:off x="396240" y="3342516"/>
            <a:ext cx="6445965" cy="397545"/>
          </a:xfrm>
          <a:prstGeom prst="rect">
            <a:avLst/>
          </a:prstGeom>
        </p:spPr>
        <p:txBody>
          <a:bodyPr vert="horz" wrap="square" lIns="0" tIns="0" rIns="0" bIns="0" rtlCol="0">
            <a:spAutoFit/>
          </a:bodyPr>
          <a:lstStyle/>
          <a:p>
            <a:pPr marL="0" marR="0" algn="just">
              <a:lnSpc>
                <a:spcPts val="3128"/>
              </a:lnSpc>
              <a:spcBef>
                <a:spcPts val="0"/>
              </a:spcBef>
              <a:spcAft>
                <a:spcPts val="0"/>
              </a:spcAft>
            </a:pPr>
            <a:r>
              <a:rPr sz="2800" dirty="0">
                <a:solidFill>
                  <a:srgbClr val="FF0000"/>
                </a:solidFill>
                <a:latin typeface="Times New Roman" pitchFamily="18" charset="0"/>
                <a:cs typeface="Times New Roman" pitchFamily="18" charset="0"/>
              </a:rPr>
              <a:t>- Quy mô, công suất, loại hình sản xuất;</a:t>
            </a:r>
          </a:p>
        </p:txBody>
      </p:sp>
      <p:sp>
        <p:nvSpPr>
          <p:cNvPr id="6" name="object 6"/>
          <p:cNvSpPr txBox="1"/>
          <p:nvPr/>
        </p:nvSpPr>
        <p:spPr>
          <a:xfrm>
            <a:off x="199390" y="3939653"/>
            <a:ext cx="8840544" cy="865139"/>
          </a:xfrm>
          <a:prstGeom prst="rect">
            <a:avLst/>
          </a:prstGeom>
        </p:spPr>
        <p:txBody>
          <a:bodyPr vert="horz" wrap="square" lIns="0" tIns="0" rIns="0" bIns="0" rtlCol="0">
            <a:spAutoFit/>
          </a:bodyPr>
          <a:lstStyle/>
          <a:p>
            <a:pPr marL="196850" marR="0">
              <a:lnSpc>
                <a:spcPts val="3128"/>
              </a:lnSpc>
              <a:spcBef>
                <a:spcPts val="0"/>
              </a:spcBef>
              <a:spcAft>
                <a:spcPts val="0"/>
              </a:spcAft>
            </a:pPr>
            <a:r>
              <a:rPr sz="2800" dirty="0">
                <a:solidFill>
                  <a:srgbClr val="000000"/>
                </a:solidFill>
                <a:latin typeface="Times New Roman" pitchFamily="18" charset="0"/>
                <a:cs typeface="Times New Roman" pitchFamily="18" charset="0"/>
              </a:rPr>
              <a:t>- </a:t>
            </a:r>
            <a:r>
              <a:rPr sz="2800" dirty="0">
                <a:solidFill>
                  <a:srgbClr val="008000"/>
                </a:solidFill>
                <a:latin typeface="Times New Roman" pitchFamily="18" charset="0"/>
                <a:cs typeface="Times New Roman" pitchFamily="18" charset="0"/>
              </a:rPr>
              <a:t>Diện tích sử dụng đất, quy mô khai thác, sử dụng tài</a:t>
            </a:r>
          </a:p>
          <a:p>
            <a:pPr marL="0" marR="0" algn="just">
              <a:lnSpc>
                <a:spcPts val="3128"/>
              </a:lnSpc>
              <a:spcBef>
                <a:spcPts val="255"/>
              </a:spcBef>
              <a:spcAft>
                <a:spcPts val="0"/>
              </a:spcAft>
            </a:pPr>
            <a:r>
              <a:rPr sz="2800" dirty="0">
                <a:solidFill>
                  <a:srgbClr val="008000"/>
                </a:solidFill>
                <a:latin typeface="Times New Roman" pitchFamily="18" charset="0"/>
                <a:cs typeface="Times New Roman" pitchFamily="18" charset="0"/>
              </a:rPr>
              <a:t>nguyên nước, khoáng sản, giao khu vực biển.</a:t>
            </a:r>
          </a:p>
        </p:txBody>
      </p:sp>
      <p:sp>
        <p:nvSpPr>
          <p:cNvPr id="7" name="object 7"/>
          <p:cNvSpPr txBox="1"/>
          <p:nvPr/>
        </p:nvSpPr>
        <p:spPr>
          <a:xfrm>
            <a:off x="494666" y="4890428"/>
            <a:ext cx="5366173" cy="397545"/>
          </a:xfrm>
          <a:prstGeom prst="rect">
            <a:avLst/>
          </a:prstGeom>
        </p:spPr>
        <p:txBody>
          <a:bodyPr vert="horz" wrap="square" lIns="0" tIns="0" rIns="0" bIns="0" rtlCol="0">
            <a:spAutoFit/>
          </a:bodyPr>
          <a:lstStyle/>
          <a:p>
            <a:pPr marL="0" marR="0" algn="just">
              <a:lnSpc>
                <a:spcPts val="3128"/>
              </a:lnSpc>
              <a:spcBef>
                <a:spcPts val="0"/>
              </a:spcBef>
              <a:spcAft>
                <a:spcPts val="0"/>
              </a:spcAft>
            </a:pPr>
            <a:r>
              <a:rPr sz="2800" dirty="0">
                <a:solidFill>
                  <a:srgbClr val="000000"/>
                </a:solidFill>
                <a:latin typeface="Times New Roman" pitchFamily="18" charset="0"/>
                <a:cs typeface="Times New Roman" pitchFamily="18" charset="0"/>
              </a:rPr>
              <a:t>-</a:t>
            </a:r>
            <a:r>
              <a:rPr sz="2800" spc="-48"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Yếu tố nhạy cảm về môi trường</a:t>
            </a:r>
          </a:p>
        </p:txBody>
      </p:sp>
      <p:sp>
        <p:nvSpPr>
          <p:cNvPr id="8" name="object 8"/>
          <p:cNvSpPr txBox="1"/>
          <p:nvPr/>
        </p:nvSpPr>
        <p:spPr>
          <a:xfrm>
            <a:off x="185631" y="5359981"/>
            <a:ext cx="8560909" cy="795089"/>
          </a:xfrm>
          <a:prstGeom prst="rect">
            <a:avLst/>
          </a:prstGeom>
        </p:spPr>
        <p:txBody>
          <a:bodyPr vert="horz" wrap="square" lIns="0" tIns="0" rIns="0" bIns="0" rtlCol="0">
            <a:spAutoFit/>
          </a:bodyPr>
          <a:lstStyle/>
          <a:p>
            <a:pPr marL="338137" marR="0" algn="just">
              <a:lnSpc>
                <a:spcPts val="3128"/>
              </a:lnSpc>
              <a:spcBef>
                <a:spcPts val="0"/>
              </a:spcBef>
              <a:spcAft>
                <a:spcPts val="0"/>
              </a:spcAft>
            </a:pPr>
            <a:r>
              <a:rPr sz="2800" b="1" spc="-30" dirty="0">
                <a:solidFill>
                  <a:srgbClr val="000000"/>
                </a:solidFill>
                <a:latin typeface="Times New Roman" pitchFamily="18" charset="0"/>
                <a:cs typeface="Times New Roman" pitchFamily="18" charset="0"/>
              </a:rPr>
              <a:t>Trên</a:t>
            </a:r>
            <a:r>
              <a:rPr sz="2800" b="1" spc="33"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cơ sở này Nghị định 08/2022/NĐ-CP</a:t>
            </a:r>
            <a:r>
              <a:rPr sz="2800" b="1" spc="-58" dirty="0">
                <a:solidFill>
                  <a:srgbClr val="000000"/>
                </a:solidFill>
                <a:latin typeface="Times New Roman" pitchFamily="18" charset="0"/>
                <a:cs typeface="Times New Roman" pitchFamily="18" charset="0"/>
              </a:rPr>
              <a:t> </a:t>
            </a:r>
            <a:r>
              <a:rPr sz="2800" b="1" dirty="0" err="1">
                <a:solidFill>
                  <a:srgbClr val="000000"/>
                </a:solidFill>
                <a:latin typeface="Times New Roman" pitchFamily="18" charset="0"/>
                <a:cs typeface="Times New Roman" pitchFamily="18" charset="0"/>
              </a:rPr>
              <a:t>quy</a:t>
            </a:r>
            <a:r>
              <a:rPr sz="2800" b="1" dirty="0">
                <a:solidFill>
                  <a:srgbClr val="000000"/>
                </a:solidFill>
                <a:latin typeface="Times New Roman" pitchFamily="18" charset="0"/>
                <a:cs typeface="Times New Roman" pitchFamily="18" charset="0"/>
              </a:rPr>
              <a:t> </a:t>
            </a:r>
            <a:r>
              <a:rPr sz="2800" b="1" dirty="0" err="1">
                <a:solidFill>
                  <a:srgbClr val="000000"/>
                </a:solidFill>
                <a:latin typeface="Times New Roman" pitchFamily="18" charset="0"/>
                <a:cs typeface="Times New Roman" pitchFamily="18" charset="0"/>
              </a:rPr>
              <a:t>định</a:t>
            </a:r>
            <a:r>
              <a:rPr lang="en-US" sz="2800" b="1" dirty="0">
                <a:solidFill>
                  <a:srgbClr val="000000"/>
                </a:solidFill>
                <a:latin typeface="Times New Roman" pitchFamily="18" charset="0"/>
                <a:cs typeface="Times New Roman" pitchFamily="18" charset="0"/>
              </a:rPr>
              <a:t> </a:t>
            </a:r>
            <a:r>
              <a:rPr sz="2800" b="1" dirty="0" err="1">
                <a:solidFill>
                  <a:srgbClr val="000000"/>
                </a:solidFill>
                <a:latin typeface="Times New Roman" pitchFamily="18" charset="0"/>
                <a:cs typeface="Times New Roman" pitchFamily="18" charset="0"/>
              </a:rPr>
              <a:t>cụ</a:t>
            </a:r>
            <a:r>
              <a:rPr sz="2800" b="1" dirty="0">
                <a:solidFill>
                  <a:srgbClr val="000000"/>
                </a:solidFill>
                <a:latin typeface="Times New Roman" pitchFamily="18" charset="0"/>
                <a:cs typeface="Times New Roman" pitchFamily="18" charset="0"/>
              </a:rPr>
              <a:t> thể hơn</a:t>
            </a:r>
            <a:r>
              <a:rPr sz="2800" dirty="0">
                <a:solidFill>
                  <a:srgbClr val="000000"/>
                </a:solidFill>
                <a:latin typeface="Times New Roman" pitchFamily="18" charset="0"/>
                <a:cs typeface="Times New Roman" pitchFamily="18" charset="0"/>
              </a:rPr>
              <a:t>, cụ thể:</a:t>
            </a:r>
          </a:p>
        </p:txBody>
      </p:sp>
      <p:sp>
        <p:nvSpPr>
          <p:cNvPr id="9" name="object 9"/>
          <p:cNvSpPr txBox="1"/>
          <p:nvPr/>
        </p:nvSpPr>
        <p:spPr>
          <a:xfrm>
            <a:off x="8492491" y="6263551"/>
            <a:ext cx="254049" cy="218008"/>
          </a:xfrm>
          <a:prstGeom prst="rect">
            <a:avLst/>
          </a:prstGeom>
        </p:spPr>
        <p:txBody>
          <a:bodyPr vert="horz" wrap="square" lIns="0" tIns="0" rIns="0" bIns="0" rtlCol="0">
            <a:spAutoFit/>
          </a:bodyPr>
          <a:lstStyle/>
          <a:p>
            <a:pPr marL="0" marR="0">
              <a:lnSpc>
                <a:spcPts val="1692"/>
              </a:lnSpc>
              <a:spcBef>
                <a:spcPts val="0"/>
              </a:spcBef>
              <a:spcAft>
                <a:spcPts val="0"/>
              </a:spcAft>
            </a:pPr>
            <a:r>
              <a:rPr sz="1200" dirty="0">
                <a:solidFill>
                  <a:srgbClr val="000000"/>
                </a:solidFill>
                <a:latin typeface="RESDGO+Arial-Black"/>
                <a:cs typeface="RESDGO+Arial-Black"/>
              </a:rPr>
              <a:t>5</a:t>
            </a:r>
          </a:p>
        </p:txBody>
      </p:sp>
      <p:pic>
        <p:nvPicPr>
          <p:cNvPr id="13" name="Picture 8" descr="C:\Users\lqtrung\Desktop\tnm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4" name="Title 1"/>
          <p:cNvSpPr>
            <a:spLocks noGrp="1"/>
          </p:cNvSpPr>
          <p:nvPr>
            <p:ph type="title"/>
          </p:nvPr>
        </p:nvSpPr>
        <p:spPr>
          <a:xfrm>
            <a:off x="1182084" y="440668"/>
            <a:ext cx="7857849"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Tree>
    <p:extLst>
      <p:ext uri="{BB962C8B-B14F-4D97-AF65-F5344CB8AC3E}">
        <p14:creationId xmlns:p14="http://schemas.microsoft.com/office/powerpoint/2010/main" val="253195541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1"/>
            <a:ext cx="9144000" cy="276999"/>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495550" y="799208"/>
            <a:ext cx="4305752" cy="397545"/>
          </a:xfrm>
          <a:prstGeom prst="rect">
            <a:avLst/>
          </a:prstGeom>
        </p:spPr>
        <p:txBody>
          <a:bodyPr vert="horz" wrap="square" lIns="0" tIns="0" rIns="0" bIns="0" rtlCol="0">
            <a:spAutoFit/>
          </a:bodyPr>
          <a:lstStyle/>
          <a:p>
            <a:pPr marL="0" marR="0">
              <a:lnSpc>
                <a:spcPts val="3128"/>
              </a:lnSpc>
              <a:spcBef>
                <a:spcPts val="0"/>
              </a:spcBef>
              <a:spcAft>
                <a:spcPts val="0"/>
              </a:spcAft>
            </a:pPr>
            <a:r>
              <a:rPr sz="2800" dirty="0">
                <a:solidFill>
                  <a:srgbClr val="000000"/>
                </a:solidFill>
                <a:latin typeface="Times New Roman" pitchFamily="18" charset="0"/>
                <a:cs typeface="Times New Roman" pitchFamily="18" charset="0"/>
              </a:rPr>
              <a:t>1.1.1.</a:t>
            </a:r>
            <a:r>
              <a:rPr sz="2800" spc="70"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Quy</a:t>
            </a:r>
            <a:r>
              <a:rPr sz="2800" spc="79"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mô</a:t>
            </a:r>
            <a:r>
              <a:rPr sz="2800" spc="81"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của</a:t>
            </a:r>
            <a:r>
              <a:rPr sz="2800" spc="76"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Dự</a:t>
            </a:r>
            <a:r>
              <a:rPr sz="2800" spc="69"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án</a:t>
            </a:r>
          </a:p>
        </p:txBody>
      </p:sp>
      <p:sp>
        <p:nvSpPr>
          <p:cNvPr id="4" name="object 4"/>
          <p:cNvSpPr txBox="1"/>
          <p:nvPr/>
        </p:nvSpPr>
        <p:spPr>
          <a:xfrm>
            <a:off x="342266" y="1282552"/>
            <a:ext cx="8478206" cy="346249"/>
          </a:xfrm>
          <a:prstGeom prst="rect">
            <a:avLst/>
          </a:prstGeom>
        </p:spPr>
        <p:txBody>
          <a:bodyPr vert="horz" wrap="square" lIns="0" tIns="0" rIns="0" bIns="0" rtlCol="0">
            <a:spAutoFit/>
          </a:bodyPr>
          <a:lstStyle/>
          <a:p>
            <a:pPr marL="0" marR="0" algn="just">
              <a:lnSpc>
                <a:spcPts val="2681"/>
              </a:lnSpc>
              <a:spcBef>
                <a:spcPts val="0"/>
              </a:spcBef>
              <a:spcAft>
                <a:spcPts val="0"/>
              </a:spcAft>
            </a:pPr>
            <a:r>
              <a:rPr sz="2400" b="1" dirty="0">
                <a:solidFill>
                  <a:srgbClr val="008000"/>
                </a:solidFill>
                <a:latin typeface="Times New Roman" pitchFamily="18" charset="0"/>
                <a:cs typeface="Times New Roman" pitchFamily="18" charset="0"/>
              </a:rPr>
              <a:t>Quy mô Dự án </a:t>
            </a:r>
            <a:r>
              <a:rPr sz="2400" dirty="0">
                <a:solidFill>
                  <a:srgbClr val="000000"/>
                </a:solidFill>
                <a:latin typeface="Times New Roman" pitchFamily="18" charset="0"/>
                <a:cs typeface="Times New Roman" pitchFamily="18" charset="0"/>
              </a:rPr>
              <a:t>(Quy định tại Khoản 1 Điều 25 </a:t>
            </a:r>
            <a:r>
              <a:rPr sz="2400" dirty="0" err="1">
                <a:solidFill>
                  <a:srgbClr val="000000"/>
                </a:solidFill>
                <a:latin typeface="Times New Roman" pitchFamily="18" charset="0"/>
                <a:cs typeface="Times New Roman" pitchFamily="18" charset="0"/>
              </a:rPr>
              <a:t>Nghị</a:t>
            </a:r>
            <a:r>
              <a:rPr sz="240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định</a:t>
            </a:r>
            <a:r>
              <a:rPr lang="en-US" sz="2400"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08/2022</a:t>
            </a:r>
            <a:r>
              <a:rPr lang="en-GB" sz="2400" dirty="0">
                <a:solidFill>
                  <a:srgbClr val="000000"/>
                </a:solidFill>
                <a:latin typeface="Times New Roman" pitchFamily="18" charset="0"/>
                <a:cs typeface="Times New Roman" pitchFamily="18" charset="0"/>
              </a:rPr>
              <a:t>)</a:t>
            </a:r>
            <a:endParaRPr sz="2400" dirty="0">
              <a:solidFill>
                <a:srgbClr val="000000"/>
              </a:solidFill>
              <a:latin typeface="Times New Roman" pitchFamily="18" charset="0"/>
              <a:cs typeface="Times New Roman" pitchFamily="18" charset="0"/>
            </a:endParaRPr>
          </a:p>
        </p:txBody>
      </p:sp>
      <p:sp>
        <p:nvSpPr>
          <p:cNvPr id="5" name="object 5"/>
          <p:cNvSpPr txBox="1"/>
          <p:nvPr/>
        </p:nvSpPr>
        <p:spPr>
          <a:xfrm>
            <a:off x="342265" y="1781472"/>
            <a:ext cx="8753856" cy="1104042"/>
          </a:xfrm>
          <a:prstGeom prst="rect">
            <a:avLst/>
          </a:prstGeom>
        </p:spPr>
        <p:txBody>
          <a:bodyPr vert="horz" wrap="square" lIns="0" tIns="0" rIns="0" bIns="0" rtlCol="0">
            <a:spAutoFit/>
          </a:bodyPr>
          <a:lstStyle/>
          <a:p>
            <a:pPr marL="0" marR="0" algn="just">
              <a:lnSpc>
                <a:spcPts val="2681"/>
              </a:lnSpc>
              <a:spcBef>
                <a:spcPts val="0"/>
              </a:spcBef>
              <a:spcAft>
                <a:spcPts val="0"/>
              </a:spcAft>
            </a:pPr>
            <a:r>
              <a:rPr sz="2400" dirty="0">
                <a:solidFill>
                  <a:srgbClr val="000000"/>
                </a:solidFill>
                <a:latin typeface="Times New Roman" pitchFamily="18" charset="0"/>
                <a:cs typeface="Times New Roman" pitchFamily="18" charset="0"/>
              </a:rPr>
              <a:t>-</a:t>
            </a:r>
            <a:r>
              <a:rPr sz="2400" spc="68"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Quy</a:t>
            </a:r>
            <a:r>
              <a:rPr sz="2400" spc="70"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mô</a:t>
            </a:r>
            <a:r>
              <a:rPr sz="2400" spc="70"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được</a:t>
            </a:r>
            <a:r>
              <a:rPr sz="2400" spc="63"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phân</a:t>
            </a:r>
            <a:r>
              <a:rPr sz="2400" spc="68"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loại</a:t>
            </a:r>
            <a:r>
              <a:rPr sz="2400" spc="70"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theo</a:t>
            </a:r>
            <a:r>
              <a:rPr sz="2400" spc="72"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tiêu</a:t>
            </a:r>
            <a:r>
              <a:rPr sz="2400" spc="131"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chí</a:t>
            </a:r>
            <a:r>
              <a:rPr sz="2400" spc="131"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quy</a:t>
            </a:r>
            <a:r>
              <a:rPr sz="2400" spc="141"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định</a:t>
            </a:r>
            <a:r>
              <a:rPr sz="2400" spc="134"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của</a:t>
            </a:r>
            <a:r>
              <a:rPr sz="2400" spc="71"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pháp</a:t>
            </a:r>
            <a:r>
              <a:rPr sz="2400" spc="68"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luật</a:t>
            </a:r>
          </a:p>
          <a:p>
            <a:pPr marL="0" marR="0">
              <a:lnSpc>
                <a:spcPts val="2681"/>
              </a:lnSpc>
              <a:spcBef>
                <a:spcPts val="222"/>
              </a:spcBef>
              <a:spcAft>
                <a:spcPts val="0"/>
              </a:spcAft>
            </a:pPr>
            <a:r>
              <a:rPr sz="2400" dirty="0">
                <a:solidFill>
                  <a:srgbClr val="000000"/>
                </a:solidFill>
                <a:latin typeface="Times New Roman" pitchFamily="18" charset="0"/>
                <a:cs typeface="Times New Roman" pitchFamily="18" charset="0"/>
              </a:rPr>
              <a:t>về đầu tư công,</a:t>
            </a:r>
            <a:r>
              <a:rPr sz="2400" spc="-10"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gồm dự án quan trọng quốc gia,</a:t>
            </a:r>
            <a:r>
              <a:rPr sz="2400" spc="-15" dirty="0">
                <a:solidFill>
                  <a:srgbClr val="000000"/>
                </a:solidFill>
                <a:latin typeface="Times New Roman" pitchFamily="18" charset="0"/>
                <a:cs typeface="Times New Roman" pitchFamily="18" charset="0"/>
              </a:rPr>
              <a:t> </a:t>
            </a:r>
            <a:r>
              <a:rPr sz="2400" dirty="0">
                <a:solidFill>
                  <a:srgbClr val="FF0000"/>
                </a:solidFill>
                <a:latin typeface="Times New Roman" pitchFamily="18" charset="0"/>
                <a:cs typeface="Times New Roman" pitchFamily="18" charset="0"/>
              </a:rPr>
              <a:t>nhóm</a:t>
            </a:r>
            <a:r>
              <a:rPr sz="2400" spc="-15" dirty="0">
                <a:solidFill>
                  <a:srgbClr val="FF0000"/>
                </a:solidFill>
                <a:latin typeface="Times New Roman" pitchFamily="18" charset="0"/>
                <a:cs typeface="Times New Roman" pitchFamily="18" charset="0"/>
              </a:rPr>
              <a:t> </a:t>
            </a:r>
            <a:r>
              <a:rPr sz="2400" dirty="0">
                <a:solidFill>
                  <a:srgbClr val="FF0000"/>
                </a:solidFill>
                <a:latin typeface="Times New Roman" pitchFamily="18" charset="0"/>
                <a:cs typeface="Times New Roman" pitchFamily="18" charset="0"/>
              </a:rPr>
              <a:t>A, nhóm</a:t>
            </a:r>
          </a:p>
          <a:p>
            <a:pPr marL="0" marR="0">
              <a:lnSpc>
                <a:spcPts val="2681"/>
              </a:lnSpc>
              <a:spcBef>
                <a:spcPts val="126"/>
              </a:spcBef>
              <a:spcAft>
                <a:spcPts val="0"/>
              </a:spcAft>
            </a:pPr>
            <a:r>
              <a:rPr sz="2400" dirty="0">
                <a:solidFill>
                  <a:srgbClr val="FF0000"/>
                </a:solidFill>
                <a:latin typeface="Times New Roman" pitchFamily="18" charset="0"/>
                <a:cs typeface="Times New Roman" pitchFamily="18" charset="0"/>
              </a:rPr>
              <a:t>B và nhóm C.</a:t>
            </a:r>
          </a:p>
        </p:txBody>
      </p:sp>
      <p:sp>
        <p:nvSpPr>
          <p:cNvPr id="6" name="object 6"/>
          <p:cNvSpPr txBox="1"/>
          <p:nvPr/>
        </p:nvSpPr>
        <p:spPr>
          <a:xfrm>
            <a:off x="342266" y="2951904"/>
            <a:ext cx="8753375" cy="1100994"/>
          </a:xfrm>
          <a:prstGeom prst="rect">
            <a:avLst/>
          </a:prstGeom>
        </p:spPr>
        <p:txBody>
          <a:bodyPr vert="horz" wrap="square" lIns="0" tIns="0" rIns="0" bIns="0" rtlCol="0">
            <a:spAutoFit/>
          </a:bodyPr>
          <a:lstStyle/>
          <a:p>
            <a:pPr marL="0" marR="0" algn="just">
              <a:lnSpc>
                <a:spcPts val="2681"/>
              </a:lnSpc>
              <a:spcBef>
                <a:spcPts val="0"/>
              </a:spcBef>
              <a:spcAft>
                <a:spcPts val="0"/>
              </a:spcAft>
            </a:pPr>
            <a:r>
              <a:rPr sz="2400" dirty="0">
                <a:solidFill>
                  <a:srgbClr val="000000"/>
                </a:solidFill>
                <a:latin typeface="Times New Roman" pitchFamily="18" charset="0"/>
                <a:cs typeface="Times New Roman" pitchFamily="18" charset="0"/>
              </a:rPr>
              <a:t>-</a:t>
            </a:r>
            <a:r>
              <a:rPr sz="2400" spc="299"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Quy</a:t>
            </a:r>
            <a:r>
              <a:rPr sz="2400" spc="300"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mô</a:t>
            </a:r>
            <a:r>
              <a:rPr sz="2400" spc="300"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diện</a:t>
            </a:r>
            <a:r>
              <a:rPr sz="2400" spc="297"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tích</a:t>
            </a:r>
            <a:r>
              <a:rPr sz="2400" spc="304" dirty="0">
                <a:solidFill>
                  <a:srgbClr val="000000"/>
                </a:solidFill>
                <a:latin typeface="Times New Roman" pitchFamily="18" charset="0"/>
                <a:cs typeface="Times New Roman" pitchFamily="18" charset="0"/>
              </a:rPr>
              <a:t> </a:t>
            </a:r>
            <a:r>
              <a:rPr sz="2400" dirty="0">
                <a:solidFill>
                  <a:srgbClr val="FF0000"/>
                </a:solidFill>
                <a:latin typeface="Times New Roman" pitchFamily="18" charset="0"/>
                <a:cs typeface="Times New Roman" pitchFamily="18" charset="0"/>
              </a:rPr>
              <a:t>sử</a:t>
            </a:r>
            <a:r>
              <a:rPr sz="2400" spc="304" dirty="0">
                <a:solidFill>
                  <a:srgbClr val="FF0000"/>
                </a:solidFill>
                <a:latin typeface="Times New Roman" pitchFamily="18" charset="0"/>
                <a:cs typeface="Times New Roman" pitchFamily="18" charset="0"/>
              </a:rPr>
              <a:t> </a:t>
            </a:r>
            <a:r>
              <a:rPr sz="2400" dirty="0">
                <a:solidFill>
                  <a:srgbClr val="FF0000"/>
                </a:solidFill>
                <a:latin typeface="Times New Roman" pitchFamily="18" charset="0"/>
                <a:cs typeface="Times New Roman" pitchFamily="18" charset="0"/>
              </a:rPr>
              <a:t>dụng</a:t>
            </a:r>
            <a:r>
              <a:rPr sz="2400" spc="298" dirty="0">
                <a:solidFill>
                  <a:srgbClr val="FF0000"/>
                </a:solidFill>
                <a:latin typeface="Times New Roman" pitchFamily="18" charset="0"/>
                <a:cs typeface="Times New Roman" pitchFamily="18" charset="0"/>
              </a:rPr>
              <a:t> </a:t>
            </a:r>
            <a:r>
              <a:rPr sz="2400" dirty="0">
                <a:solidFill>
                  <a:srgbClr val="FF0000"/>
                </a:solidFill>
                <a:latin typeface="Times New Roman" pitchFamily="18" charset="0"/>
                <a:cs typeface="Times New Roman" pitchFamily="18" charset="0"/>
              </a:rPr>
              <a:t>đất,</a:t>
            </a:r>
            <a:r>
              <a:rPr sz="2400" spc="293" dirty="0">
                <a:solidFill>
                  <a:srgbClr val="FF0000"/>
                </a:solidFill>
                <a:latin typeface="Times New Roman" pitchFamily="18" charset="0"/>
                <a:cs typeface="Times New Roman" pitchFamily="18" charset="0"/>
              </a:rPr>
              <a:t> </a:t>
            </a:r>
            <a:r>
              <a:rPr sz="2400" dirty="0">
                <a:solidFill>
                  <a:srgbClr val="FF0000"/>
                </a:solidFill>
                <a:latin typeface="Times New Roman" pitchFamily="18" charset="0"/>
                <a:cs typeface="Times New Roman" pitchFamily="18" charset="0"/>
              </a:rPr>
              <a:t>đất</a:t>
            </a:r>
            <a:r>
              <a:rPr sz="2400" spc="291" dirty="0">
                <a:solidFill>
                  <a:srgbClr val="FF0000"/>
                </a:solidFill>
                <a:latin typeface="Times New Roman" pitchFamily="18" charset="0"/>
                <a:cs typeface="Times New Roman" pitchFamily="18" charset="0"/>
              </a:rPr>
              <a:t> </a:t>
            </a:r>
            <a:r>
              <a:rPr sz="2400" dirty="0">
                <a:solidFill>
                  <a:srgbClr val="FF0000"/>
                </a:solidFill>
                <a:latin typeface="Times New Roman" pitchFamily="18" charset="0"/>
                <a:cs typeface="Times New Roman" pitchFamily="18" charset="0"/>
              </a:rPr>
              <a:t>có</a:t>
            </a:r>
            <a:r>
              <a:rPr sz="2400" spc="301" dirty="0">
                <a:solidFill>
                  <a:srgbClr val="FF0000"/>
                </a:solidFill>
                <a:latin typeface="Times New Roman" pitchFamily="18" charset="0"/>
                <a:cs typeface="Times New Roman" pitchFamily="18" charset="0"/>
              </a:rPr>
              <a:t> </a:t>
            </a:r>
            <a:r>
              <a:rPr sz="2400" dirty="0">
                <a:solidFill>
                  <a:srgbClr val="FF0000"/>
                </a:solidFill>
                <a:latin typeface="Times New Roman" pitchFamily="18" charset="0"/>
                <a:cs typeface="Times New Roman" pitchFamily="18" charset="0"/>
              </a:rPr>
              <a:t>mặt</a:t>
            </a:r>
            <a:r>
              <a:rPr sz="2400" spc="293" dirty="0">
                <a:solidFill>
                  <a:srgbClr val="FF0000"/>
                </a:solidFill>
                <a:latin typeface="Times New Roman" pitchFamily="18" charset="0"/>
                <a:cs typeface="Times New Roman" pitchFamily="18" charset="0"/>
              </a:rPr>
              <a:t> </a:t>
            </a:r>
            <a:r>
              <a:rPr sz="2400" dirty="0">
                <a:solidFill>
                  <a:srgbClr val="FF0000"/>
                </a:solidFill>
                <a:latin typeface="Times New Roman" pitchFamily="18" charset="0"/>
                <a:cs typeface="Times New Roman" pitchFamily="18" charset="0"/>
              </a:rPr>
              <a:t>nước</a:t>
            </a:r>
            <a:r>
              <a:rPr sz="2400" spc="294" dirty="0">
                <a:solidFill>
                  <a:srgbClr val="FF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của</a:t>
            </a:r>
            <a:r>
              <a:rPr sz="2400" spc="301"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dự</a:t>
            </a:r>
            <a:r>
              <a:rPr sz="2400" spc="302"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án</a:t>
            </a:r>
          </a:p>
          <a:p>
            <a:pPr marL="0" marR="0">
              <a:lnSpc>
                <a:spcPts val="2681"/>
              </a:lnSpc>
              <a:spcBef>
                <a:spcPts val="222"/>
              </a:spcBef>
              <a:spcAft>
                <a:spcPts val="0"/>
              </a:spcAft>
            </a:pPr>
            <a:r>
              <a:rPr sz="2400" dirty="0">
                <a:solidFill>
                  <a:srgbClr val="000000"/>
                </a:solidFill>
                <a:latin typeface="Times New Roman" pitchFamily="18" charset="0"/>
                <a:cs typeface="Times New Roman" pitchFamily="18" charset="0"/>
              </a:rPr>
              <a:t>được</a:t>
            </a:r>
            <a:r>
              <a:rPr sz="2400" spc="82"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phân</a:t>
            </a:r>
            <a:r>
              <a:rPr sz="2400" spc="87"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thành</a:t>
            </a:r>
            <a:r>
              <a:rPr sz="2400" spc="92"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03</a:t>
            </a:r>
            <a:r>
              <a:rPr sz="2400" spc="87"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loại:</a:t>
            </a:r>
            <a:r>
              <a:rPr sz="2400" spc="79"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lớn,</a:t>
            </a:r>
            <a:r>
              <a:rPr sz="2400" spc="82"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trung</a:t>
            </a:r>
            <a:r>
              <a:rPr sz="2400" spc="92"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bình</a:t>
            </a:r>
            <a:r>
              <a:rPr sz="2400" spc="89"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và</a:t>
            </a:r>
            <a:r>
              <a:rPr sz="2400" spc="90"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nhỏ.</a:t>
            </a:r>
            <a:r>
              <a:rPr sz="2400" spc="81"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(&gt;100</a:t>
            </a:r>
            <a:r>
              <a:rPr sz="2400" spc="89"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ha;</a:t>
            </a:r>
            <a:r>
              <a:rPr sz="2400" spc="81"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50-</a:t>
            </a:r>
          </a:p>
          <a:p>
            <a:pPr marL="0" marR="0">
              <a:lnSpc>
                <a:spcPts val="2681"/>
              </a:lnSpc>
              <a:spcBef>
                <a:spcPts val="102"/>
              </a:spcBef>
              <a:spcAft>
                <a:spcPts val="0"/>
              </a:spcAft>
            </a:pPr>
            <a:r>
              <a:rPr sz="2400" dirty="0">
                <a:solidFill>
                  <a:srgbClr val="000000"/>
                </a:solidFill>
                <a:latin typeface="Times New Roman" pitchFamily="18" charset="0"/>
                <a:cs typeface="Times New Roman" pitchFamily="18" charset="0"/>
              </a:rPr>
              <a:t>100 ha;</a:t>
            </a:r>
            <a:r>
              <a:rPr sz="2400" spc="-11"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&lt;50 ha).</a:t>
            </a:r>
          </a:p>
        </p:txBody>
      </p:sp>
      <p:sp>
        <p:nvSpPr>
          <p:cNvPr id="7" name="object 7"/>
          <p:cNvSpPr txBox="1"/>
          <p:nvPr/>
        </p:nvSpPr>
        <p:spPr>
          <a:xfrm>
            <a:off x="342266" y="4119290"/>
            <a:ext cx="8753384" cy="1116235"/>
          </a:xfrm>
          <a:prstGeom prst="rect">
            <a:avLst/>
          </a:prstGeom>
        </p:spPr>
        <p:txBody>
          <a:bodyPr vert="horz" wrap="square" lIns="0" tIns="0" rIns="0" bIns="0" rtlCol="0">
            <a:spAutoFit/>
          </a:bodyPr>
          <a:lstStyle/>
          <a:p>
            <a:pPr marL="0" marR="0">
              <a:lnSpc>
                <a:spcPts val="2681"/>
              </a:lnSpc>
              <a:spcBef>
                <a:spcPts val="0"/>
              </a:spcBef>
              <a:spcAft>
                <a:spcPts val="0"/>
              </a:spcAft>
            </a:pPr>
            <a:r>
              <a:rPr sz="2400" dirty="0">
                <a:solidFill>
                  <a:srgbClr val="000000"/>
                </a:solidFill>
                <a:latin typeface="Times New Roman" pitchFamily="18" charset="0"/>
                <a:cs typeface="Times New Roman" pitchFamily="18" charset="0"/>
              </a:rPr>
              <a:t>-</a:t>
            </a:r>
            <a:r>
              <a:rPr sz="2400" spc="401"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Quy</a:t>
            </a:r>
            <a:r>
              <a:rPr sz="2400" spc="403"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mô</a:t>
            </a:r>
            <a:r>
              <a:rPr sz="2400" spc="403"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sử</a:t>
            </a:r>
            <a:r>
              <a:rPr sz="2400" spc="407"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dụng</a:t>
            </a:r>
            <a:r>
              <a:rPr sz="2400" spc="401" dirty="0">
                <a:solidFill>
                  <a:srgbClr val="000000"/>
                </a:solidFill>
                <a:latin typeface="Times New Roman" pitchFamily="18" charset="0"/>
                <a:cs typeface="Times New Roman" pitchFamily="18" charset="0"/>
              </a:rPr>
              <a:t> </a:t>
            </a:r>
            <a:r>
              <a:rPr sz="2400" dirty="0">
                <a:solidFill>
                  <a:srgbClr val="FF0000"/>
                </a:solidFill>
                <a:latin typeface="Times New Roman" pitchFamily="18" charset="0"/>
                <a:cs typeface="Times New Roman" pitchFamily="18" charset="0"/>
              </a:rPr>
              <a:t>khu</a:t>
            </a:r>
            <a:r>
              <a:rPr sz="2400" spc="403" dirty="0">
                <a:solidFill>
                  <a:srgbClr val="FF0000"/>
                </a:solidFill>
                <a:latin typeface="Times New Roman" pitchFamily="18" charset="0"/>
                <a:cs typeface="Times New Roman" pitchFamily="18" charset="0"/>
              </a:rPr>
              <a:t> </a:t>
            </a:r>
            <a:r>
              <a:rPr sz="2400" dirty="0">
                <a:solidFill>
                  <a:srgbClr val="FF0000"/>
                </a:solidFill>
                <a:latin typeface="Times New Roman" pitchFamily="18" charset="0"/>
                <a:cs typeface="Times New Roman" pitchFamily="18" charset="0"/>
              </a:rPr>
              <a:t>vực</a:t>
            </a:r>
            <a:r>
              <a:rPr sz="2400" spc="401" dirty="0">
                <a:solidFill>
                  <a:srgbClr val="FF0000"/>
                </a:solidFill>
                <a:latin typeface="Times New Roman" pitchFamily="18" charset="0"/>
                <a:cs typeface="Times New Roman" pitchFamily="18" charset="0"/>
              </a:rPr>
              <a:t> </a:t>
            </a:r>
            <a:r>
              <a:rPr sz="2400" dirty="0">
                <a:solidFill>
                  <a:srgbClr val="FF0000"/>
                </a:solidFill>
                <a:latin typeface="Times New Roman" pitchFamily="18" charset="0"/>
                <a:cs typeface="Times New Roman" pitchFamily="18" charset="0"/>
              </a:rPr>
              <a:t>biển</a:t>
            </a:r>
            <a:r>
              <a:rPr sz="2400" spc="400" dirty="0">
                <a:solidFill>
                  <a:srgbClr val="FF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được</a:t>
            </a:r>
            <a:r>
              <a:rPr sz="2400" spc="396"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phân</a:t>
            </a:r>
            <a:r>
              <a:rPr sz="2400" spc="401"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thành</a:t>
            </a:r>
            <a:r>
              <a:rPr sz="2400" spc="406"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02</a:t>
            </a:r>
            <a:r>
              <a:rPr sz="2400" spc="401"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nhóm</a:t>
            </a:r>
          </a:p>
          <a:p>
            <a:pPr marL="0" marR="0">
              <a:lnSpc>
                <a:spcPts val="2681"/>
              </a:lnSpc>
              <a:spcBef>
                <a:spcPts val="222"/>
              </a:spcBef>
              <a:spcAft>
                <a:spcPts val="0"/>
              </a:spcAft>
            </a:pPr>
            <a:r>
              <a:rPr sz="2400" dirty="0">
                <a:solidFill>
                  <a:srgbClr val="000000"/>
                </a:solidFill>
                <a:latin typeface="Times New Roman" pitchFamily="18" charset="0"/>
                <a:cs typeface="Times New Roman" pitchFamily="18" charset="0"/>
              </a:rPr>
              <a:t>theo</a:t>
            </a:r>
            <a:r>
              <a:rPr sz="2400" spc="407"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thẩm</a:t>
            </a:r>
            <a:r>
              <a:rPr sz="2400" spc="405"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quyền</a:t>
            </a:r>
            <a:r>
              <a:rPr sz="2400" spc="406"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cấp</a:t>
            </a:r>
            <a:r>
              <a:rPr sz="2400" spc="405"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giấy</a:t>
            </a:r>
            <a:r>
              <a:rPr sz="2400" spc="398"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phép</a:t>
            </a:r>
            <a:r>
              <a:rPr sz="2400" spc="403" dirty="0">
                <a:solidFill>
                  <a:srgbClr val="000000"/>
                </a:solidFill>
                <a:latin typeface="Times New Roman" pitchFamily="18" charset="0"/>
                <a:cs typeface="Times New Roman" pitchFamily="18" charset="0"/>
              </a:rPr>
              <a:t> </a:t>
            </a:r>
            <a:r>
              <a:rPr sz="2400" dirty="0">
                <a:solidFill>
                  <a:srgbClr val="FF0000"/>
                </a:solidFill>
                <a:latin typeface="Times New Roman" pitchFamily="18" charset="0"/>
                <a:cs typeface="Times New Roman" pitchFamily="18" charset="0"/>
              </a:rPr>
              <a:t>nhận</a:t>
            </a:r>
            <a:r>
              <a:rPr sz="2400" spc="403" dirty="0">
                <a:solidFill>
                  <a:srgbClr val="FF0000"/>
                </a:solidFill>
                <a:latin typeface="Times New Roman" pitchFamily="18" charset="0"/>
                <a:cs typeface="Times New Roman" pitchFamily="18" charset="0"/>
              </a:rPr>
              <a:t> </a:t>
            </a:r>
            <a:r>
              <a:rPr sz="2400" dirty="0">
                <a:solidFill>
                  <a:srgbClr val="FF0000"/>
                </a:solidFill>
                <a:latin typeface="Times New Roman" pitchFamily="18" charset="0"/>
                <a:cs typeface="Times New Roman" pitchFamily="18" charset="0"/>
              </a:rPr>
              <a:t>chìm</a:t>
            </a:r>
            <a:r>
              <a:rPr sz="2400" spc="405" dirty="0">
                <a:solidFill>
                  <a:srgbClr val="FF0000"/>
                </a:solidFill>
                <a:latin typeface="Times New Roman" pitchFamily="18" charset="0"/>
                <a:cs typeface="Times New Roman" pitchFamily="18" charset="0"/>
              </a:rPr>
              <a:t> </a:t>
            </a:r>
            <a:r>
              <a:rPr sz="2400" dirty="0">
                <a:solidFill>
                  <a:srgbClr val="FF0000"/>
                </a:solidFill>
                <a:latin typeface="Times New Roman" pitchFamily="18" charset="0"/>
                <a:cs typeface="Times New Roman" pitchFamily="18" charset="0"/>
              </a:rPr>
              <a:t>ở</a:t>
            </a:r>
            <a:r>
              <a:rPr sz="2400" spc="404" dirty="0">
                <a:solidFill>
                  <a:srgbClr val="FF0000"/>
                </a:solidFill>
                <a:latin typeface="Times New Roman" pitchFamily="18" charset="0"/>
                <a:cs typeface="Times New Roman" pitchFamily="18" charset="0"/>
              </a:rPr>
              <a:t> </a:t>
            </a:r>
            <a:r>
              <a:rPr sz="2400" dirty="0">
                <a:solidFill>
                  <a:srgbClr val="FF0000"/>
                </a:solidFill>
                <a:latin typeface="Times New Roman" pitchFamily="18" charset="0"/>
                <a:cs typeface="Times New Roman" pitchFamily="18" charset="0"/>
              </a:rPr>
              <a:t>biển</a:t>
            </a:r>
            <a:r>
              <a:rPr sz="2400" dirty="0">
                <a:solidFill>
                  <a:srgbClr val="000000"/>
                </a:solidFill>
                <a:latin typeface="Times New Roman" pitchFamily="18" charset="0"/>
                <a:cs typeface="Times New Roman" pitchFamily="18" charset="0"/>
              </a:rPr>
              <a:t>,</a:t>
            </a:r>
            <a:r>
              <a:rPr sz="2400" spc="394"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giao</a:t>
            </a:r>
            <a:r>
              <a:rPr sz="2400" spc="401"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khu</a:t>
            </a:r>
          </a:p>
          <a:p>
            <a:pPr marL="0" marR="0">
              <a:lnSpc>
                <a:spcPts val="2681"/>
              </a:lnSpc>
              <a:spcBef>
                <a:spcPts val="222"/>
              </a:spcBef>
              <a:spcAft>
                <a:spcPts val="0"/>
              </a:spcAft>
            </a:pPr>
            <a:r>
              <a:rPr sz="2400" dirty="0">
                <a:solidFill>
                  <a:srgbClr val="000000"/>
                </a:solidFill>
                <a:latin typeface="Times New Roman" pitchFamily="18" charset="0"/>
                <a:cs typeface="Times New Roman" pitchFamily="18" charset="0"/>
              </a:rPr>
              <a:t>vực biển và giao khu vực biển để lấn biển.</a:t>
            </a:r>
          </a:p>
        </p:txBody>
      </p:sp>
      <p:sp>
        <p:nvSpPr>
          <p:cNvPr id="8" name="object 8"/>
          <p:cNvSpPr txBox="1"/>
          <p:nvPr/>
        </p:nvSpPr>
        <p:spPr>
          <a:xfrm>
            <a:off x="342265" y="5286672"/>
            <a:ext cx="8478207" cy="1116234"/>
          </a:xfrm>
          <a:prstGeom prst="rect">
            <a:avLst/>
          </a:prstGeom>
        </p:spPr>
        <p:txBody>
          <a:bodyPr vert="horz" wrap="square" lIns="0" tIns="0" rIns="0" bIns="0" rtlCol="0">
            <a:spAutoFit/>
          </a:bodyPr>
          <a:lstStyle/>
          <a:p>
            <a:pPr marL="0" marR="0" algn="just">
              <a:lnSpc>
                <a:spcPts val="2681"/>
              </a:lnSpc>
              <a:spcBef>
                <a:spcPts val="0"/>
              </a:spcBef>
              <a:spcAft>
                <a:spcPts val="0"/>
              </a:spcAft>
            </a:pPr>
            <a:r>
              <a:rPr sz="2400" dirty="0">
                <a:solidFill>
                  <a:srgbClr val="000000"/>
                </a:solidFill>
                <a:latin typeface="Times New Roman" pitchFamily="18" charset="0"/>
                <a:cs typeface="Times New Roman" pitchFamily="18" charset="0"/>
              </a:rPr>
              <a:t>-</a:t>
            </a:r>
            <a:r>
              <a:rPr sz="2400" spc="79"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Quy</a:t>
            </a:r>
            <a:r>
              <a:rPr sz="2400" spc="81"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mô</a:t>
            </a:r>
            <a:r>
              <a:rPr sz="2400" spc="81"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khai</a:t>
            </a:r>
            <a:r>
              <a:rPr sz="2400" spc="83"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thác</a:t>
            </a:r>
            <a:r>
              <a:rPr sz="2400" spc="81"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tài</a:t>
            </a:r>
            <a:r>
              <a:rPr sz="2400" spc="85"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nguyên</a:t>
            </a:r>
            <a:r>
              <a:rPr sz="2400" spc="83"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thiên</a:t>
            </a:r>
            <a:r>
              <a:rPr sz="2400" spc="82"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nhiên</a:t>
            </a:r>
            <a:r>
              <a:rPr sz="2400" spc="78"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được</a:t>
            </a:r>
            <a:r>
              <a:rPr sz="2400" spc="74"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phân</a:t>
            </a:r>
            <a:r>
              <a:rPr sz="2400" spc="79"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thành</a:t>
            </a:r>
            <a:r>
              <a:rPr sz="2400" spc="84"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02</a:t>
            </a:r>
          </a:p>
          <a:p>
            <a:pPr marL="0" marR="0" algn="just">
              <a:lnSpc>
                <a:spcPts val="2681"/>
              </a:lnSpc>
              <a:spcBef>
                <a:spcPts val="222"/>
              </a:spcBef>
              <a:spcAft>
                <a:spcPts val="0"/>
              </a:spcAft>
            </a:pPr>
            <a:r>
              <a:rPr sz="2400" dirty="0">
                <a:solidFill>
                  <a:srgbClr val="000000"/>
                </a:solidFill>
                <a:latin typeface="Times New Roman" pitchFamily="18" charset="0"/>
                <a:cs typeface="Times New Roman" pitchFamily="18" charset="0"/>
              </a:rPr>
              <a:t>nhóm</a:t>
            </a:r>
            <a:r>
              <a:rPr sz="2400" spc="345"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theo</a:t>
            </a:r>
            <a:r>
              <a:rPr sz="2400" spc="351"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thẩm</a:t>
            </a:r>
            <a:r>
              <a:rPr sz="2400" spc="349"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quyền</a:t>
            </a:r>
            <a:r>
              <a:rPr sz="2400" spc="350" dirty="0">
                <a:solidFill>
                  <a:srgbClr val="000000"/>
                </a:solidFill>
                <a:latin typeface="Times New Roman" pitchFamily="18" charset="0"/>
                <a:cs typeface="Times New Roman" pitchFamily="18" charset="0"/>
              </a:rPr>
              <a:t> </a:t>
            </a:r>
            <a:r>
              <a:rPr sz="2400" dirty="0">
                <a:solidFill>
                  <a:srgbClr val="0070C0"/>
                </a:solidFill>
                <a:latin typeface="Times New Roman" pitchFamily="18" charset="0"/>
                <a:cs typeface="Times New Roman" pitchFamily="18" charset="0"/>
              </a:rPr>
              <a:t>cấp</a:t>
            </a:r>
            <a:r>
              <a:rPr sz="2400" spc="349" dirty="0">
                <a:solidFill>
                  <a:srgbClr val="0070C0"/>
                </a:solidFill>
                <a:latin typeface="Times New Roman" pitchFamily="18" charset="0"/>
                <a:cs typeface="Times New Roman" pitchFamily="18" charset="0"/>
              </a:rPr>
              <a:t> </a:t>
            </a:r>
            <a:r>
              <a:rPr sz="2400" dirty="0">
                <a:solidFill>
                  <a:srgbClr val="0070C0"/>
                </a:solidFill>
                <a:latin typeface="Times New Roman" pitchFamily="18" charset="0"/>
                <a:cs typeface="Times New Roman" pitchFamily="18" charset="0"/>
              </a:rPr>
              <a:t>giấy</a:t>
            </a:r>
            <a:r>
              <a:rPr sz="2400" spc="343" dirty="0">
                <a:solidFill>
                  <a:srgbClr val="0070C0"/>
                </a:solidFill>
                <a:latin typeface="Times New Roman" pitchFamily="18" charset="0"/>
                <a:cs typeface="Times New Roman" pitchFamily="18" charset="0"/>
              </a:rPr>
              <a:t> </a:t>
            </a:r>
            <a:r>
              <a:rPr sz="2400" dirty="0">
                <a:solidFill>
                  <a:srgbClr val="0070C0"/>
                </a:solidFill>
                <a:latin typeface="Times New Roman" pitchFamily="18" charset="0"/>
                <a:cs typeface="Times New Roman" pitchFamily="18" charset="0"/>
              </a:rPr>
              <a:t>phép</a:t>
            </a:r>
            <a:r>
              <a:rPr sz="2400" spc="347" dirty="0">
                <a:solidFill>
                  <a:srgbClr val="0070C0"/>
                </a:solidFill>
                <a:latin typeface="Times New Roman" pitchFamily="18" charset="0"/>
                <a:cs typeface="Times New Roman" pitchFamily="18" charset="0"/>
              </a:rPr>
              <a:t> </a:t>
            </a:r>
            <a:r>
              <a:rPr sz="2400" dirty="0">
                <a:solidFill>
                  <a:srgbClr val="0070C0"/>
                </a:solidFill>
                <a:latin typeface="Times New Roman" pitchFamily="18" charset="0"/>
                <a:cs typeface="Times New Roman" pitchFamily="18" charset="0"/>
              </a:rPr>
              <a:t>khai</a:t>
            </a:r>
            <a:r>
              <a:rPr sz="2400" spc="352" dirty="0">
                <a:solidFill>
                  <a:srgbClr val="0070C0"/>
                </a:solidFill>
                <a:latin typeface="Times New Roman" pitchFamily="18" charset="0"/>
                <a:cs typeface="Times New Roman" pitchFamily="18" charset="0"/>
              </a:rPr>
              <a:t> </a:t>
            </a:r>
            <a:r>
              <a:rPr sz="2400" dirty="0">
                <a:solidFill>
                  <a:srgbClr val="0070C0"/>
                </a:solidFill>
                <a:latin typeface="Times New Roman" pitchFamily="18" charset="0"/>
                <a:cs typeface="Times New Roman" pitchFamily="18" charset="0"/>
              </a:rPr>
              <a:t>thác</a:t>
            </a:r>
            <a:r>
              <a:rPr sz="2400" spc="349" dirty="0">
                <a:solidFill>
                  <a:srgbClr val="0070C0"/>
                </a:solidFill>
                <a:latin typeface="Times New Roman" pitchFamily="18" charset="0"/>
                <a:cs typeface="Times New Roman" pitchFamily="18" charset="0"/>
              </a:rPr>
              <a:t> </a:t>
            </a:r>
            <a:r>
              <a:rPr sz="2400" dirty="0">
                <a:solidFill>
                  <a:srgbClr val="0070C0"/>
                </a:solidFill>
                <a:latin typeface="Times New Roman" pitchFamily="18" charset="0"/>
                <a:cs typeface="Times New Roman" pitchFamily="18" charset="0"/>
              </a:rPr>
              <a:t>khoáng</a:t>
            </a:r>
            <a:r>
              <a:rPr sz="2400" spc="351" dirty="0">
                <a:solidFill>
                  <a:srgbClr val="0070C0"/>
                </a:solidFill>
                <a:latin typeface="Times New Roman" pitchFamily="18" charset="0"/>
                <a:cs typeface="Times New Roman" pitchFamily="18" charset="0"/>
              </a:rPr>
              <a:t> </a:t>
            </a:r>
            <a:r>
              <a:rPr sz="2400" dirty="0">
                <a:solidFill>
                  <a:srgbClr val="0070C0"/>
                </a:solidFill>
                <a:latin typeface="Times New Roman" pitchFamily="18" charset="0"/>
                <a:cs typeface="Times New Roman" pitchFamily="18" charset="0"/>
              </a:rPr>
              <a:t>sản,</a:t>
            </a:r>
          </a:p>
          <a:p>
            <a:pPr marL="0" marR="0" algn="just">
              <a:lnSpc>
                <a:spcPts val="2681"/>
              </a:lnSpc>
              <a:spcBef>
                <a:spcPts val="222"/>
              </a:spcBef>
              <a:spcAft>
                <a:spcPts val="0"/>
              </a:spcAft>
            </a:pPr>
            <a:r>
              <a:rPr sz="2400" dirty="0">
                <a:solidFill>
                  <a:srgbClr val="0070C0"/>
                </a:solidFill>
                <a:latin typeface="Times New Roman" pitchFamily="18" charset="0"/>
                <a:cs typeface="Times New Roman" pitchFamily="18" charset="0"/>
              </a:rPr>
              <a:t>khai</a:t>
            </a:r>
            <a:r>
              <a:rPr sz="2400" spc="51" dirty="0">
                <a:solidFill>
                  <a:srgbClr val="0070C0"/>
                </a:solidFill>
                <a:latin typeface="Times New Roman" pitchFamily="18" charset="0"/>
                <a:cs typeface="Times New Roman" pitchFamily="18" charset="0"/>
              </a:rPr>
              <a:t> </a:t>
            </a:r>
            <a:r>
              <a:rPr sz="2400" dirty="0">
                <a:solidFill>
                  <a:srgbClr val="0070C0"/>
                </a:solidFill>
                <a:latin typeface="Times New Roman" pitchFamily="18" charset="0"/>
                <a:cs typeface="Times New Roman" pitchFamily="18" charset="0"/>
              </a:rPr>
              <a:t>thác</a:t>
            </a:r>
            <a:r>
              <a:rPr sz="2400" spc="48" dirty="0">
                <a:solidFill>
                  <a:srgbClr val="0070C0"/>
                </a:solidFill>
                <a:latin typeface="Times New Roman" pitchFamily="18" charset="0"/>
                <a:cs typeface="Times New Roman" pitchFamily="18" charset="0"/>
              </a:rPr>
              <a:t> </a:t>
            </a:r>
            <a:r>
              <a:rPr sz="2400" dirty="0">
                <a:solidFill>
                  <a:srgbClr val="0070C0"/>
                </a:solidFill>
                <a:latin typeface="Times New Roman" pitchFamily="18" charset="0"/>
                <a:cs typeface="Times New Roman" pitchFamily="18" charset="0"/>
              </a:rPr>
              <a:t>và</a:t>
            </a:r>
            <a:r>
              <a:rPr sz="2400" spc="49" dirty="0">
                <a:solidFill>
                  <a:srgbClr val="0070C0"/>
                </a:solidFill>
                <a:latin typeface="Times New Roman" pitchFamily="18" charset="0"/>
                <a:cs typeface="Times New Roman" pitchFamily="18" charset="0"/>
              </a:rPr>
              <a:t> </a:t>
            </a:r>
            <a:r>
              <a:rPr sz="2400" dirty="0">
                <a:solidFill>
                  <a:srgbClr val="0070C0"/>
                </a:solidFill>
                <a:latin typeface="Times New Roman" pitchFamily="18" charset="0"/>
                <a:cs typeface="Times New Roman" pitchFamily="18" charset="0"/>
              </a:rPr>
              <a:t>sử</a:t>
            </a:r>
            <a:r>
              <a:rPr sz="2400" spc="52" dirty="0">
                <a:solidFill>
                  <a:srgbClr val="0070C0"/>
                </a:solidFill>
                <a:latin typeface="Times New Roman" pitchFamily="18" charset="0"/>
                <a:cs typeface="Times New Roman" pitchFamily="18" charset="0"/>
              </a:rPr>
              <a:t> </a:t>
            </a:r>
            <a:r>
              <a:rPr sz="2400" dirty="0">
                <a:solidFill>
                  <a:srgbClr val="0070C0"/>
                </a:solidFill>
                <a:latin typeface="Times New Roman" pitchFamily="18" charset="0"/>
                <a:cs typeface="Times New Roman" pitchFamily="18" charset="0"/>
              </a:rPr>
              <a:t>dụng</a:t>
            </a:r>
            <a:r>
              <a:rPr sz="2400" spc="47" dirty="0">
                <a:solidFill>
                  <a:srgbClr val="0070C0"/>
                </a:solidFill>
                <a:latin typeface="Times New Roman" pitchFamily="18" charset="0"/>
                <a:cs typeface="Times New Roman" pitchFamily="18" charset="0"/>
              </a:rPr>
              <a:t> </a:t>
            </a:r>
            <a:r>
              <a:rPr sz="2400" dirty="0">
                <a:solidFill>
                  <a:srgbClr val="0070C0"/>
                </a:solidFill>
                <a:latin typeface="Times New Roman" pitchFamily="18" charset="0"/>
                <a:cs typeface="Times New Roman" pitchFamily="18" charset="0"/>
              </a:rPr>
              <a:t>tài</a:t>
            </a:r>
            <a:r>
              <a:rPr sz="2400" spc="52" dirty="0">
                <a:solidFill>
                  <a:srgbClr val="0070C0"/>
                </a:solidFill>
                <a:latin typeface="Times New Roman" pitchFamily="18" charset="0"/>
                <a:cs typeface="Times New Roman" pitchFamily="18" charset="0"/>
              </a:rPr>
              <a:t> </a:t>
            </a:r>
            <a:r>
              <a:rPr sz="2400" dirty="0">
                <a:solidFill>
                  <a:srgbClr val="0070C0"/>
                </a:solidFill>
                <a:latin typeface="Times New Roman" pitchFamily="18" charset="0"/>
                <a:cs typeface="Times New Roman" pitchFamily="18" charset="0"/>
              </a:rPr>
              <a:t>nguyên</a:t>
            </a:r>
            <a:r>
              <a:rPr sz="2400" spc="51" dirty="0">
                <a:solidFill>
                  <a:srgbClr val="0070C0"/>
                </a:solidFill>
                <a:latin typeface="Times New Roman" pitchFamily="18" charset="0"/>
                <a:cs typeface="Times New Roman" pitchFamily="18" charset="0"/>
              </a:rPr>
              <a:t> </a:t>
            </a:r>
            <a:r>
              <a:rPr sz="2400" dirty="0">
                <a:solidFill>
                  <a:srgbClr val="0070C0"/>
                </a:solidFill>
                <a:latin typeface="Times New Roman" pitchFamily="18" charset="0"/>
                <a:cs typeface="Times New Roman" pitchFamily="18" charset="0"/>
              </a:rPr>
              <a:t>nước;</a:t>
            </a:r>
            <a:r>
              <a:rPr sz="2400" spc="40" dirty="0">
                <a:solidFill>
                  <a:srgbClr val="0070C0"/>
                </a:solidFill>
                <a:latin typeface="Times New Roman" pitchFamily="18" charset="0"/>
                <a:cs typeface="Times New Roman" pitchFamily="18" charset="0"/>
              </a:rPr>
              <a:t> </a:t>
            </a:r>
            <a:r>
              <a:rPr sz="2400" dirty="0">
                <a:solidFill>
                  <a:srgbClr val="0070C0"/>
                </a:solidFill>
                <a:latin typeface="Times New Roman" pitchFamily="18" charset="0"/>
                <a:cs typeface="Times New Roman" pitchFamily="18" charset="0"/>
              </a:rPr>
              <a:t>xả</a:t>
            </a:r>
            <a:r>
              <a:rPr sz="2400" spc="49" dirty="0">
                <a:solidFill>
                  <a:srgbClr val="0070C0"/>
                </a:solidFill>
                <a:latin typeface="Times New Roman" pitchFamily="18" charset="0"/>
                <a:cs typeface="Times New Roman" pitchFamily="18" charset="0"/>
              </a:rPr>
              <a:t> </a:t>
            </a:r>
            <a:r>
              <a:rPr sz="2400" dirty="0">
                <a:solidFill>
                  <a:srgbClr val="0070C0"/>
                </a:solidFill>
                <a:latin typeface="Times New Roman" pitchFamily="18" charset="0"/>
                <a:cs typeface="Times New Roman" pitchFamily="18" charset="0"/>
              </a:rPr>
              <a:t>nước</a:t>
            </a:r>
            <a:r>
              <a:rPr sz="2400" spc="42" dirty="0">
                <a:solidFill>
                  <a:srgbClr val="0070C0"/>
                </a:solidFill>
                <a:latin typeface="Times New Roman" pitchFamily="18" charset="0"/>
                <a:cs typeface="Times New Roman" pitchFamily="18" charset="0"/>
              </a:rPr>
              <a:t> </a:t>
            </a:r>
            <a:r>
              <a:rPr sz="2400" dirty="0">
                <a:solidFill>
                  <a:srgbClr val="0070C0"/>
                </a:solidFill>
                <a:latin typeface="Times New Roman" pitchFamily="18" charset="0"/>
                <a:cs typeface="Times New Roman" pitchFamily="18" charset="0"/>
              </a:rPr>
              <a:t>thải</a:t>
            </a:r>
            <a:r>
              <a:rPr sz="2400" spc="52" dirty="0">
                <a:solidFill>
                  <a:srgbClr val="0070C0"/>
                </a:solidFill>
                <a:latin typeface="Times New Roman" pitchFamily="18" charset="0"/>
                <a:cs typeface="Times New Roman" pitchFamily="18" charset="0"/>
              </a:rPr>
              <a:t> </a:t>
            </a:r>
            <a:r>
              <a:rPr sz="2400" dirty="0" err="1">
                <a:solidFill>
                  <a:srgbClr val="0070C0"/>
                </a:solidFill>
                <a:latin typeface="Times New Roman" pitchFamily="18" charset="0"/>
                <a:cs typeface="Times New Roman" pitchFamily="18" charset="0"/>
              </a:rPr>
              <a:t>vào</a:t>
            </a:r>
            <a:r>
              <a:rPr sz="2400" spc="50" dirty="0">
                <a:solidFill>
                  <a:srgbClr val="0070C0"/>
                </a:solidFill>
                <a:latin typeface="Times New Roman" pitchFamily="18" charset="0"/>
                <a:cs typeface="Times New Roman" pitchFamily="18" charset="0"/>
              </a:rPr>
              <a:t> </a:t>
            </a:r>
            <a:r>
              <a:rPr sz="2400" dirty="0" err="1">
                <a:solidFill>
                  <a:srgbClr val="0070C0"/>
                </a:solidFill>
                <a:latin typeface="Times New Roman" pitchFamily="18" charset="0"/>
                <a:cs typeface="Times New Roman" pitchFamily="18" charset="0"/>
              </a:rPr>
              <a:t>nguồn</a:t>
            </a:r>
            <a:r>
              <a:rPr lang="en-US" sz="2400" dirty="0">
                <a:solidFill>
                  <a:srgbClr val="0070C0"/>
                </a:solidFill>
                <a:latin typeface="Times New Roman" pitchFamily="18" charset="0"/>
                <a:cs typeface="Times New Roman" pitchFamily="18" charset="0"/>
              </a:rPr>
              <a:t> </a:t>
            </a:r>
            <a:r>
              <a:rPr lang="en-US" sz="2400" dirty="0" err="1">
                <a:solidFill>
                  <a:srgbClr val="0070C0"/>
                </a:solidFill>
                <a:latin typeface="Times New Roman" pitchFamily="18" charset="0"/>
                <a:cs typeface="Times New Roman" pitchFamily="18" charset="0"/>
              </a:rPr>
              <a:t>nước</a:t>
            </a:r>
            <a:endParaRPr sz="2400" dirty="0">
              <a:solidFill>
                <a:srgbClr val="0070C0"/>
              </a:solidFill>
              <a:latin typeface="Times New Roman" pitchFamily="18" charset="0"/>
              <a:cs typeface="Times New Roman" pitchFamily="18" charset="0"/>
            </a:endParaRPr>
          </a:p>
        </p:txBody>
      </p:sp>
      <p:sp>
        <p:nvSpPr>
          <p:cNvPr id="9" name="object 9"/>
          <p:cNvSpPr txBox="1"/>
          <p:nvPr/>
        </p:nvSpPr>
        <p:spPr>
          <a:xfrm>
            <a:off x="8492491" y="6263551"/>
            <a:ext cx="254049" cy="218008"/>
          </a:xfrm>
          <a:prstGeom prst="rect">
            <a:avLst/>
          </a:prstGeom>
        </p:spPr>
        <p:txBody>
          <a:bodyPr vert="horz" wrap="square" lIns="0" tIns="0" rIns="0" bIns="0" rtlCol="0">
            <a:spAutoFit/>
          </a:bodyPr>
          <a:lstStyle/>
          <a:p>
            <a:pPr marL="0" marR="0">
              <a:lnSpc>
                <a:spcPts val="1692"/>
              </a:lnSpc>
              <a:spcBef>
                <a:spcPts val="0"/>
              </a:spcBef>
              <a:spcAft>
                <a:spcPts val="0"/>
              </a:spcAft>
            </a:pPr>
            <a:r>
              <a:rPr sz="1200" dirty="0">
                <a:solidFill>
                  <a:srgbClr val="000000"/>
                </a:solidFill>
                <a:latin typeface="RESDGO+Arial-Black"/>
                <a:cs typeface="RESDGO+Arial-Black"/>
              </a:rPr>
              <a:t>6</a:t>
            </a:r>
          </a:p>
        </p:txBody>
      </p:sp>
      <p:pic>
        <p:nvPicPr>
          <p:cNvPr id="12" name="Picture 8" descr="C:\Users\lqtrung\Desktop\tnm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3" name="Title 1"/>
          <p:cNvSpPr>
            <a:spLocks noGrp="1"/>
          </p:cNvSpPr>
          <p:nvPr>
            <p:ph type="title"/>
          </p:nvPr>
        </p:nvSpPr>
        <p:spPr>
          <a:xfrm>
            <a:off x="1182085" y="224644"/>
            <a:ext cx="7913556"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Tree>
    <p:extLst>
      <p:ext uri="{BB962C8B-B14F-4D97-AF65-F5344CB8AC3E}">
        <p14:creationId xmlns:p14="http://schemas.microsoft.com/office/powerpoint/2010/main" val="161719025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1"/>
            <a:ext cx="9144000" cy="276999"/>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584450" y="1032703"/>
            <a:ext cx="4126530"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sz="2800" b="1" dirty="0">
                <a:solidFill>
                  <a:srgbClr val="000000"/>
                </a:solidFill>
                <a:latin typeface="Times New Roman" pitchFamily="18" charset="0"/>
                <a:cs typeface="Times New Roman" pitchFamily="18" charset="0"/>
              </a:rPr>
              <a:t>Lưu</a:t>
            </a:r>
            <a:r>
              <a:rPr sz="2800" b="1" spc="75"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ý</a:t>
            </a:r>
            <a:r>
              <a:rPr sz="2800" b="1" spc="78"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về</a:t>
            </a:r>
            <a:r>
              <a:rPr sz="2800" b="1" spc="74"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quy</a:t>
            </a:r>
            <a:r>
              <a:rPr sz="2800" b="1" spc="75"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mô</a:t>
            </a:r>
            <a:r>
              <a:rPr sz="2800" b="1" spc="77"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Dự</a:t>
            </a:r>
            <a:r>
              <a:rPr sz="2800" b="1" spc="68"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án</a:t>
            </a:r>
          </a:p>
        </p:txBody>
      </p:sp>
      <p:sp>
        <p:nvSpPr>
          <p:cNvPr id="4" name="object 4"/>
          <p:cNvSpPr txBox="1"/>
          <p:nvPr/>
        </p:nvSpPr>
        <p:spPr>
          <a:xfrm>
            <a:off x="235904" y="1662601"/>
            <a:ext cx="8728584" cy="718145"/>
          </a:xfrm>
          <a:prstGeom prst="rect">
            <a:avLst/>
          </a:prstGeom>
        </p:spPr>
        <p:txBody>
          <a:bodyPr vert="horz" wrap="square" lIns="0" tIns="0" rIns="0" bIns="0" rtlCol="0">
            <a:spAutoFit/>
          </a:bodyPr>
          <a:lstStyle/>
          <a:p>
            <a:pPr marL="0" marR="0">
              <a:lnSpc>
                <a:spcPts val="2681"/>
              </a:lnSpc>
              <a:spcBef>
                <a:spcPts val="0"/>
              </a:spcBef>
              <a:spcAft>
                <a:spcPts val="0"/>
              </a:spcAft>
            </a:pPr>
            <a:r>
              <a:rPr sz="2400" dirty="0" err="1">
                <a:solidFill>
                  <a:srgbClr val="000000"/>
                </a:solidFill>
                <a:latin typeface="Times New Roman" pitchFamily="18" charset="0"/>
                <a:cs typeface="Times New Roman" pitchFamily="18" charset="0"/>
              </a:rPr>
              <a:t>Quy</a:t>
            </a:r>
            <a:r>
              <a:rPr sz="2400" spc="39"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mô</a:t>
            </a:r>
            <a:r>
              <a:rPr sz="2400" spc="4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cần</a:t>
            </a:r>
            <a:r>
              <a:rPr sz="2400" spc="4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căn</a:t>
            </a:r>
            <a:r>
              <a:rPr sz="2400" spc="4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cứ</a:t>
            </a:r>
            <a:r>
              <a:rPr sz="2400" spc="44"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phân</a:t>
            </a:r>
            <a:r>
              <a:rPr sz="2400" spc="38"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loại</a:t>
            </a:r>
            <a:r>
              <a:rPr sz="2400" spc="4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Dự</a:t>
            </a:r>
            <a:r>
              <a:rPr sz="2400" spc="39"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án</a:t>
            </a:r>
            <a:r>
              <a:rPr sz="2400" spc="38"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theo</a:t>
            </a:r>
            <a:r>
              <a:rPr sz="2400" spc="42"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tiêu</a:t>
            </a:r>
            <a:r>
              <a:rPr sz="2400" spc="4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chí</a:t>
            </a:r>
            <a:r>
              <a:rPr sz="2400" spc="33" dirty="0">
                <a:solidFill>
                  <a:srgbClr val="000000"/>
                </a:solidFill>
                <a:latin typeface="Times New Roman" pitchFamily="18" charset="0"/>
                <a:cs typeface="Times New Roman" pitchFamily="18" charset="0"/>
              </a:rPr>
              <a:t> </a:t>
            </a:r>
            <a:r>
              <a:rPr sz="2400" b="1" dirty="0" err="1">
                <a:solidFill>
                  <a:srgbClr val="0070C0"/>
                </a:solidFill>
                <a:latin typeface="Times New Roman" pitchFamily="18" charset="0"/>
                <a:cs typeface="Times New Roman" pitchFamily="18" charset="0"/>
              </a:rPr>
              <a:t>pháp</a:t>
            </a:r>
            <a:r>
              <a:rPr sz="2400" b="1" spc="38" dirty="0">
                <a:solidFill>
                  <a:srgbClr val="0070C0"/>
                </a:solidFill>
                <a:latin typeface="Times New Roman" pitchFamily="18" charset="0"/>
                <a:cs typeface="Times New Roman" pitchFamily="18" charset="0"/>
              </a:rPr>
              <a:t> </a:t>
            </a:r>
            <a:r>
              <a:rPr sz="2400" b="1" dirty="0" err="1">
                <a:solidFill>
                  <a:srgbClr val="0070C0"/>
                </a:solidFill>
                <a:latin typeface="Times New Roman" pitchFamily="18" charset="0"/>
                <a:cs typeface="Times New Roman" pitchFamily="18" charset="0"/>
              </a:rPr>
              <a:t>luật</a:t>
            </a:r>
            <a:r>
              <a:rPr sz="2400" b="1" spc="32" dirty="0">
                <a:solidFill>
                  <a:srgbClr val="0070C0"/>
                </a:solidFill>
                <a:latin typeface="Times New Roman" pitchFamily="18" charset="0"/>
                <a:cs typeface="Times New Roman" pitchFamily="18" charset="0"/>
              </a:rPr>
              <a:t> </a:t>
            </a:r>
            <a:r>
              <a:rPr sz="2400" b="1" dirty="0" err="1">
                <a:solidFill>
                  <a:srgbClr val="0070C0"/>
                </a:solidFill>
                <a:latin typeface="Times New Roman" pitchFamily="18" charset="0"/>
                <a:cs typeface="Times New Roman" pitchFamily="18" charset="0"/>
              </a:rPr>
              <a:t>đầu</a:t>
            </a:r>
            <a:r>
              <a:rPr lang="en-GB" sz="2400" b="1" dirty="0">
                <a:solidFill>
                  <a:srgbClr val="0070C0"/>
                </a:solidFill>
                <a:latin typeface="Times New Roman" pitchFamily="18" charset="0"/>
                <a:cs typeface="Times New Roman" pitchFamily="18" charset="0"/>
              </a:rPr>
              <a:t> </a:t>
            </a:r>
            <a:r>
              <a:rPr sz="2400" b="1" dirty="0" err="1">
                <a:solidFill>
                  <a:srgbClr val="0070C0"/>
                </a:solidFill>
                <a:latin typeface="Times New Roman" pitchFamily="18" charset="0"/>
                <a:cs typeface="Times New Roman" pitchFamily="18" charset="0"/>
              </a:rPr>
              <a:t>tư</a:t>
            </a:r>
            <a:r>
              <a:rPr sz="2400" b="1" dirty="0">
                <a:solidFill>
                  <a:srgbClr val="0070C0"/>
                </a:solidFill>
                <a:latin typeface="Times New Roman" pitchFamily="18" charset="0"/>
                <a:cs typeface="Times New Roman" pitchFamily="18" charset="0"/>
              </a:rPr>
              <a:t> </a:t>
            </a:r>
            <a:r>
              <a:rPr sz="2400" b="1" dirty="0" err="1">
                <a:solidFill>
                  <a:srgbClr val="0070C0"/>
                </a:solidFill>
                <a:latin typeface="Times New Roman" pitchFamily="18" charset="0"/>
                <a:cs typeface="Times New Roman" pitchFamily="18" charset="0"/>
              </a:rPr>
              <a:t>công</a:t>
            </a:r>
            <a:r>
              <a:rPr sz="240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tài</a:t>
            </a:r>
            <a:r>
              <a:rPr sz="240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nguyên</a:t>
            </a:r>
            <a:r>
              <a:rPr sz="240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biển</a:t>
            </a:r>
            <a:r>
              <a:rPr sz="2400" dirty="0">
                <a:solidFill>
                  <a:srgbClr val="000000"/>
                </a:solidFill>
                <a:latin typeface="Times New Roman" pitchFamily="18" charset="0"/>
                <a:cs typeface="Times New Roman" pitchFamily="18" charset="0"/>
              </a:rPr>
              <a:t>,</a:t>
            </a:r>
            <a:r>
              <a:rPr sz="2400" spc="-13"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khoáng</a:t>
            </a:r>
            <a:r>
              <a:rPr sz="240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sản</a:t>
            </a:r>
            <a:r>
              <a:rPr sz="240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tài</a:t>
            </a:r>
            <a:r>
              <a:rPr sz="240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nguyên</a:t>
            </a:r>
            <a:r>
              <a:rPr sz="240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nước</a:t>
            </a:r>
            <a:r>
              <a:rPr sz="2400" dirty="0">
                <a:solidFill>
                  <a:srgbClr val="000000"/>
                </a:solidFill>
                <a:latin typeface="Times New Roman" pitchFamily="18" charset="0"/>
                <a:cs typeface="Times New Roman" pitchFamily="18" charset="0"/>
              </a:rPr>
              <a:t>.</a:t>
            </a:r>
          </a:p>
        </p:txBody>
      </p:sp>
      <p:sp>
        <p:nvSpPr>
          <p:cNvPr id="5" name="object 5"/>
          <p:cNvSpPr txBox="1"/>
          <p:nvPr/>
        </p:nvSpPr>
        <p:spPr>
          <a:xfrm>
            <a:off x="235903" y="2476416"/>
            <a:ext cx="8823728" cy="1469802"/>
          </a:xfrm>
          <a:prstGeom prst="rect">
            <a:avLst/>
          </a:prstGeom>
        </p:spPr>
        <p:txBody>
          <a:bodyPr vert="horz" wrap="square" lIns="0" tIns="0" rIns="0" bIns="0" rtlCol="0">
            <a:spAutoFit/>
          </a:bodyPr>
          <a:lstStyle/>
          <a:p>
            <a:pPr marL="0" marR="0" algn="just">
              <a:lnSpc>
                <a:spcPts val="2681"/>
              </a:lnSpc>
              <a:spcBef>
                <a:spcPts val="0"/>
              </a:spcBef>
              <a:spcAft>
                <a:spcPts val="0"/>
              </a:spcAft>
            </a:pPr>
            <a:r>
              <a:rPr sz="2400" dirty="0">
                <a:solidFill>
                  <a:srgbClr val="000000"/>
                </a:solidFill>
                <a:latin typeface="Times New Roman" pitchFamily="18" charset="0"/>
                <a:cs typeface="Times New Roman" pitchFamily="18" charset="0"/>
              </a:rPr>
              <a:t>-</a:t>
            </a:r>
            <a:r>
              <a:rPr sz="2400" spc="63"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Phân</a:t>
            </a:r>
            <a:r>
              <a:rPr sz="2400" spc="61"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loại</a:t>
            </a:r>
            <a:r>
              <a:rPr sz="2400" spc="65"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Dự</a:t>
            </a:r>
            <a:r>
              <a:rPr sz="2400" spc="64"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án</a:t>
            </a:r>
            <a:r>
              <a:rPr sz="2400" spc="62"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đầu</a:t>
            </a:r>
            <a:r>
              <a:rPr sz="2400" spc="62"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tư</a:t>
            </a:r>
            <a:r>
              <a:rPr sz="2400" spc="73"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công</a:t>
            </a:r>
            <a:r>
              <a:rPr sz="2400" spc="65"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được</a:t>
            </a:r>
            <a:r>
              <a:rPr sz="2400" spc="57"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quy</a:t>
            </a:r>
            <a:r>
              <a:rPr sz="2400" spc="58"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định</a:t>
            </a:r>
            <a:r>
              <a:rPr sz="2400" spc="61"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tại</a:t>
            </a:r>
            <a:r>
              <a:rPr sz="2400" spc="69" dirty="0">
                <a:solidFill>
                  <a:srgbClr val="000000"/>
                </a:solidFill>
                <a:latin typeface="Times New Roman" pitchFamily="18" charset="0"/>
                <a:cs typeface="Times New Roman" pitchFamily="18" charset="0"/>
              </a:rPr>
              <a:t> </a:t>
            </a:r>
            <a:r>
              <a:rPr sz="2400" b="1" dirty="0">
                <a:solidFill>
                  <a:srgbClr val="0070C0"/>
                </a:solidFill>
                <a:latin typeface="Times New Roman" pitchFamily="18" charset="0"/>
                <a:cs typeface="Times New Roman" pitchFamily="18" charset="0"/>
              </a:rPr>
              <a:t>Phụ</a:t>
            </a:r>
            <a:r>
              <a:rPr sz="2400" b="1" spc="63" dirty="0">
                <a:solidFill>
                  <a:srgbClr val="0070C0"/>
                </a:solidFill>
                <a:latin typeface="Times New Roman" pitchFamily="18" charset="0"/>
                <a:cs typeface="Times New Roman" pitchFamily="18" charset="0"/>
              </a:rPr>
              <a:t> </a:t>
            </a:r>
            <a:r>
              <a:rPr sz="2400" b="1" dirty="0">
                <a:solidFill>
                  <a:srgbClr val="0070C0"/>
                </a:solidFill>
                <a:latin typeface="Times New Roman" pitchFamily="18" charset="0"/>
                <a:cs typeface="Times New Roman" pitchFamily="18" charset="0"/>
              </a:rPr>
              <a:t>lục</a:t>
            </a:r>
            <a:r>
              <a:rPr sz="2400" b="1" spc="60" dirty="0">
                <a:solidFill>
                  <a:srgbClr val="0070C0"/>
                </a:solidFill>
                <a:latin typeface="Times New Roman" pitchFamily="18" charset="0"/>
                <a:cs typeface="Times New Roman" pitchFamily="18" charset="0"/>
              </a:rPr>
              <a:t> </a:t>
            </a:r>
            <a:r>
              <a:rPr sz="2400" b="1" dirty="0">
                <a:solidFill>
                  <a:srgbClr val="0070C0"/>
                </a:solidFill>
                <a:latin typeface="Times New Roman" pitchFamily="18" charset="0"/>
                <a:cs typeface="Times New Roman" pitchFamily="18" charset="0"/>
              </a:rPr>
              <a:t>I</a:t>
            </a:r>
            <a:r>
              <a:rPr sz="2400" b="1" spc="58" dirty="0">
                <a:solidFill>
                  <a:srgbClr val="0070C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Nghị</a:t>
            </a:r>
          </a:p>
          <a:p>
            <a:pPr marL="0" marR="0">
              <a:lnSpc>
                <a:spcPts val="2681"/>
              </a:lnSpc>
              <a:spcBef>
                <a:spcPts val="222"/>
              </a:spcBef>
              <a:spcAft>
                <a:spcPts val="0"/>
              </a:spcAft>
            </a:pPr>
            <a:r>
              <a:rPr sz="2400" dirty="0">
                <a:solidFill>
                  <a:srgbClr val="000000"/>
                </a:solidFill>
                <a:latin typeface="Times New Roman" pitchFamily="18" charset="0"/>
                <a:cs typeface="Times New Roman" pitchFamily="18" charset="0"/>
              </a:rPr>
              <a:t>định</a:t>
            </a:r>
            <a:r>
              <a:rPr sz="2400" spc="62"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số</a:t>
            </a:r>
            <a:r>
              <a:rPr sz="2400" spc="66"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40/2020/NĐ-CP</a:t>
            </a:r>
            <a:r>
              <a:rPr sz="2400" spc="23"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hướng</a:t>
            </a:r>
            <a:r>
              <a:rPr sz="2400" spc="61"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dẫn</a:t>
            </a:r>
            <a:r>
              <a:rPr sz="2400" spc="63"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thi</a:t>
            </a:r>
            <a:r>
              <a:rPr sz="2400" spc="69"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hành</a:t>
            </a:r>
            <a:r>
              <a:rPr sz="2400" spc="63"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Luật</a:t>
            </a:r>
            <a:r>
              <a:rPr sz="2400" spc="132"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Đầu</a:t>
            </a:r>
            <a:r>
              <a:rPr sz="2400" spc="124"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tư</a:t>
            </a:r>
            <a:r>
              <a:rPr sz="2400" spc="129"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công</a:t>
            </a:r>
          </a:p>
          <a:p>
            <a:pPr marL="0" marR="0">
              <a:lnSpc>
                <a:spcPts val="2681"/>
              </a:lnSpc>
              <a:spcBef>
                <a:spcPts val="126"/>
              </a:spcBef>
              <a:spcAft>
                <a:spcPts val="0"/>
              </a:spcAft>
            </a:pPr>
            <a:r>
              <a:rPr sz="2400" dirty="0">
                <a:solidFill>
                  <a:srgbClr val="000000"/>
                </a:solidFill>
                <a:latin typeface="Times New Roman" pitchFamily="18" charset="0"/>
                <a:cs typeface="Times New Roman" pitchFamily="18" charset="0"/>
              </a:rPr>
              <a:t>ngày</a:t>
            </a:r>
            <a:r>
              <a:rPr sz="2400" spc="325"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06/4/2020</a:t>
            </a:r>
            <a:r>
              <a:rPr sz="2400" spc="330"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của</a:t>
            </a:r>
            <a:r>
              <a:rPr sz="2400" spc="331"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Chính</a:t>
            </a:r>
            <a:r>
              <a:rPr sz="2400" spc="332"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phủ</a:t>
            </a:r>
            <a:r>
              <a:rPr sz="2400" spc="329" dirty="0">
                <a:solidFill>
                  <a:srgbClr val="000000"/>
                </a:solidFill>
                <a:latin typeface="Times New Roman" pitchFamily="18" charset="0"/>
                <a:cs typeface="Times New Roman" pitchFamily="18" charset="0"/>
              </a:rPr>
              <a:t> </a:t>
            </a:r>
            <a:r>
              <a:rPr sz="2400" i="1" dirty="0">
                <a:solidFill>
                  <a:srgbClr val="000000"/>
                </a:solidFill>
                <a:latin typeface="Times New Roman" pitchFamily="18" charset="0"/>
                <a:cs typeface="Times New Roman" pitchFamily="18" charset="0"/>
              </a:rPr>
              <a:t>(cần</a:t>
            </a:r>
            <a:r>
              <a:rPr sz="2400" i="1" spc="332" dirty="0">
                <a:solidFill>
                  <a:srgbClr val="000000"/>
                </a:solidFill>
                <a:latin typeface="Times New Roman" pitchFamily="18" charset="0"/>
                <a:cs typeface="Times New Roman" pitchFamily="18" charset="0"/>
              </a:rPr>
              <a:t> </a:t>
            </a:r>
            <a:r>
              <a:rPr sz="2400" i="1" dirty="0">
                <a:solidFill>
                  <a:srgbClr val="000000"/>
                </a:solidFill>
                <a:latin typeface="Times New Roman" pitchFamily="18" charset="0"/>
                <a:cs typeface="Times New Roman" pitchFamily="18" charset="0"/>
              </a:rPr>
              <a:t>rà</a:t>
            </a:r>
            <a:r>
              <a:rPr sz="2400" i="1" spc="331" dirty="0">
                <a:solidFill>
                  <a:srgbClr val="000000"/>
                </a:solidFill>
                <a:latin typeface="Times New Roman" pitchFamily="18" charset="0"/>
                <a:cs typeface="Times New Roman" pitchFamily="18" charset="0"/>
              </a:rPr>
              <a:t> </a:t>
            </a:r>
            <a:r>
              <a:rPr sz="2400" i="1" dirty="0">
                <a:solidFill>
                  <a:srgbClr val="000000"/>
                </a:solidFill>
                <a:latin typeface="Times New Roman" pitchFamily="18" charset="0"/>
                <a:cs typeface="Times New Roman" pitchFamily="18" charset="0"/>
              </a:rPr>
              <a:t>soát</a:t>
            </a:r>
            <a:r>
              <a:rPr sz="2400" i="1" spc="324" dirty="0">
                <a:solidFill>
                  <a:srgbClr val="000000"/>
                </a:solidFill>
                <a:latin typeface="Times New Roman" pitchFamily="18" charset="0"/>
                <a:cs typeface="Times New Roman" pitchFamily="18" charset="0"/>
              </a:rPr>
              <a:t> </a:t>
            </a:r>
            <a:r>
              <a:rPr sz="2400" i="1" dirty="0">
                <a:solidFill>
                  <a:srgbClr val="000000"/>
                </a:solidFill>
                <a:latin typeface="Times New Roman" pitchFamily="18" charset="0"/>
                <a:cs typeface="Times New Roman" pitchFamily="18" charset="0"/>
              </a:rPr>
              <a:t>theo</a:t>
            </a:r>
            <a:r>
              <a:rPr sz="2400" i="1" spc="333" dirty="0">
                <a:solidFill>
                  <a:srgbClr val="000000"/>
                </a:solidFill>
                <a:latin typeface="Times New Roman" pitchFamily="18" charset="0"/>
                <a:cs typeface="Times New Roman" pitchFamily="18" charset="0"/>
              </a:rPr>
              <a:t> </a:t>
            </a:r>
            <a:r>
              <a:rPr sz="2400" i="1" dirty="0">
                <a:solidFill>
                  <a:srgbClr val="000000"/>
                </a:solidFill>
                <a:latin typeface="Times New Roman" pitchFamily="18" charset="0"/>
                <a:cs typeface="Times New Roman" pitchFamily="18" charset="0"/>
              </a:rPr>
              <a:t>quy</a:t>
            </a:r>
            <a:r>
              <a:rPr sz="2400" i="1" spc="326" dirty="0">
                <a:solidFill>
                  <a:srgbClr val="000000"/>
                </a:solidFill>
                <a:latin typeface="Times New Roman" pitchFamily="18" charset="0"/>
                <a:cs typeface="Times New Roman" pitchFamily="18" charset="0"/>
              </a:rPr>
              <a:t> </a:t>
            </a:r>
            <a:r>
              <a:rPr sz="2400" i="1" dirty="0">
                <a:solidFill>
                  <a:srgbClr val="000000"/>
                </a:solidFill>
                <a:latin typeface="Times New Roman" pitchFamily="18" charset="0"/>
                <a:cs typeface="Times New Roman" pitchFamily="18" charset="0"/>
              </a:rPr>
              <a:t>định</a:t>
            </a:r>
            <a:r>
              <a:rPr sz="2400" i="1" spc="327" dirty="0">
                <a:solidFill>
                  <a:srgbClr val="000000"/>
                </a:solidFill>
                <a:latin typeface="Times New Roman" pitchFamily="18" charset="0"/>
                <a:cs typeface="Times New Roman" pitchFamily="18" charset="0"/>
              </a:rPr>
              <a:t> </a:t>
            </a:r>
            <a:r>
              <a:rPr sz="2400" i="1" dirty="0">
                <a:solidFill>
                  <a:srgbClr val="000000"/>
                </a:solidFill>
                <a:latin typeface="Times New Roman" pitchFamily="18" charset="0"/>
                <a:cs typeface="Times New Roman" pitchFamily="18" charset="0"/>
              </a:rPr>
              <a:t>để</a:t>
            </a:r>
          </a:p>
          <a:p>
            <a:pPr marL="0" marR="0">
              <a:lnSpc>
                <a:spcPts val="2681"/>
              </a:lnSpc>
              <a:spcBef>
                <a:spcPts val="198"/>
              </a:spcBef>
              <a:spcAft>
                <a:spcPts val="0"/>
              </a:spcAft>
            </a:pPr>
            <a:r>
              <a:rPr sz="2400" i="1" dirty="0">
                <a:solidFill>
                  <a:srgbClr val="000000"/>
                </a:solidFill>
                <a:latin typeface="Times New Roman" pitchFamily="18" charset="0"/>
                <a:cs typeface="Times New Roman" pitchFamily="18" charset="0"/>
              </a:rPr>
              <a:t>xác định).</a:t>
            </a:r>
          </a:p>
        </p:txBody>
      </p:sp>
      <p:sp>
        <p:nvSpPr>
          <p:cNvPr id="6" name="object 6"/>
          <p:cNvSpPr txBox="1"/>
          <p:nvPr/>
        </p:nvSpPr>
        <p:spPr>
          <a:xfrm>
            <a:off x="235903" y="4012609"/>
            <a:ext cx="7936497" cy="692497"/>
          </a:xfrm>
          <a:prstGeom prst="rect">
            <a:avLst/>
          </a:prstGeom>
        </p:spPr>
        <p:txBody>
          <a:bodyPr vert="horz" wrap="square" lIns="0" tIns="0" rIns="0" bIns="0" rtlCol="0">
            <a:spAutoFit/>
          </a:bodyPr>
          <a:lstStyle/>
          <a:p>
            <a:pPr marL="0" marR="0" algn="just">
              <a:lnSpc>
                <a:spcPts val="2681"/>
              </a:lnSpc>
              <a:spcBef>
                <a:spcPts val="0"/>
              </a:spcBef>
              <a:spcAft>
                <a:spcPts val="0"/>
              </a:spcAft>
            </a:pPr>
            <a:r>
              <a:rPr sz="240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Luật</a:t>
            </a:r>
            <a:r>
              <a:rPr sz="2400" spc="-11" dirty="0">
                <a:solidFill>
                  <a:srgbClr val="000000"/>
                </a:solidFill>
                <a:latin typeface="Times New Roman" pitchFamily="18" charset="0"/>
                <a:cs typeface="Times New Roman" pitchFamily="18" charset="0"/>
              </a:rPr>
              <a:t> </a:t>
            </a:r>
            <a:r>
              <a:rPr lang="en-GB" sz="2400" dirty="0" err="1">
                <a:solidFill>
                  <a:srgbClr val="000000"/>
                </a:solidFill>
                <a:latin typeface="Times New Roman" pitchFamily="18" charset="0"/>
                <a:cs typeface="Times New Roman" pitchFamily="18" charset="0"/>
              </a:rPr>
              <a:t>T</a:t>
            </a:r>
            <a:r>
              <a:rPr sz="2400" dirty="0" err="1">
                <a:solidFill>
                  <a:srgbClr val="000000"/>
                </a:solidFill>
                <a:latin typeface="Times New Roman" pitchFamily="18" charset="0"/>
                <a:cs typeface="Times New Roman" pitchFamily="18" charset="0"/>
              </a:rPr>
              <a:t>ài</a:t>
            </a:r>
            <a:r>
              <a:rPr sz="240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nguyên</a:t>
            </a:r>
            <a:r>
              <a:rPr sz="2400" dirty="0">
                <a:solidFill>
                  <a:srgbClr val="000000"/>
                </a:solidFill>
                <a:latin typeface="Times New Roman" pitchFamily="18" charset="0"/>
                <a:cs typeface="Times New Roman" pitchFamily="18" charset="0"/>
              </a:rPr>
              <a:t> </a:t>
            </a:r>
            <a:r>
              <a:rPr lang="en-GB" sz="2400" dirty="0" err="1">
                <a:solidFill>
                  <a:srgbClr val="000000"/>
                </a:solidFill>
                <a:latin typeface="Times New Roman" pitchFamily="18" charset="0"/>
                <a:cs typeface="Times New Roman" pitchFamily="18" charset="0"/>
              </a:rPr>
              <a:t>Môi</a:t>
            </a:r>
            <a:r>
              <a:rPr lang="en-GB" sz="2400" dirty="0">
                <a:solidFill>
                  <a:srgbClr val="000000"/>
                </a:solidFill>
                <a:latin typeface="Times New Roman" pitchFamily="18" charset="0"/>
                <a:cs typeface="Times New Roman" pitchFamily="18" charset="0"/>
              </a:rPr>
              <a:t> </a:t>
            </a:r>
            <a:r>
              <a:rPr lang="en-GB" sz="2400" dirty="0" err="1">
                <a:solidFill>
                  <a:srgbClr val="000000"/>
                </a:solidFill>
                <a:latin typeface="Times New Roman" pitchFamily="18" charset="0"/>
                <a:cs typeface="Times New Roman" pitchFamily="18" charset="0"/>
              </a:rPr>
              <a:t>trường</a:t>
            </a:r>
            <a:r>
              <a:rPr lang="en-GB" sz="240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biển</a:t>
            </a:r>
            <a:r>
              <a:rPr lang="en-GB" sz="2400" dirty="0">
                <a:solidFill>
                  <a:srgbClr val="000000"/>
                </a:solidFill>
                <a:latin typeface="Times New Roman" pitchFamily="18" charset="0"/>
                <a:cs typeface="Times New Roman" pitchFamily="18" charset="0"/>
              </a:rPr>
              <a:t> </a:t>
            </a:r>
            <a:r>
              <a:rPr lang="en-GB" sz="2400" dirty="0" err="1">
                <a:solidFill>
                  <a:srgbClr val="000000"/>
                </a:solidFill>
                <a:latin typeface="Times New Roman" pitchFamily="18" charset="0"/>
                <a:cs typeface="Times New Roman" pitchFamily="18" charset="0"/>
              </a:rPr>
              <a:t>và</a:t>
            </a:r>
            <a:r>
              <a:rPr lang="en-GB" sz="2400" dirty="0">
                <a:solidFill>
                  <a:srgbClr val="000000"/>
                </a:solidFill>
                <a:latin typeface="Times New Roman" pitchFamily="18" charset="0"/>
                <a:cs typeface="Times New Roman" pitchFamily="18" charset="0"/>
              </a:rPr>
              <a:t> </a:t>
            </a:r>
            <a:r>
              <a:rPr lang="en-GB" sz="2400" dirty="0" err="1">
                <a:solidFill>
                  <a:srgbClr val="000000"/>
                </a:solidFill>
                <a:latin typeface="Times New Roman" pitchFamily="18" charset="0"/>
                <a:cs typeface="Times New Roman" pitchFamily="18" charset="0"/>
              </a:rPr>
              <a:t>Hải</a:t>
            </a:r>
            <a:r>
              <a:rPr lang="en-GB" sz="2400" dirty="0">
                <a:solidFill>
                  <a:srgbClr val="000000"/>
                </a:solidFill>
                <a:latin typeface="Times New Roman" pitchFamily="18" charset="0"/>
                <a:cs typeface="Times New Roman" pitchFamily="18" charset="0"/>
              </a:rPr>
              <a:t> </a:t>
            </a:r>
            <a:r>
              <a:rPr lang="en-GB" sz="2400" dirty="0" err="1">
                <a:solidFill>
                  <a:srgbClr val="000000"/>
                </a:solidFill>
                <a:latin typeface="Times New Roman" pitchFamily="18" charset="0"/>
                <a:cs typeface="Times New Roman" pitchFamily="18" charset="0"/>
              </a:rPr>
              <a:t>đảo</a:t>
            </a:r>
            <a:r>
              <a:rPr sz="2400" dirty="0">
                <a:solidFill>
                  <a:srgbClr val="000000"/>
                </a:solidFill>
                <a:latin typeface="Times New Roman" pitchFamily="18" charset="0"/>
                <a:cs typeface="Times New Roman" pitchFamily="18" charset="0"/>
              </a:rPr>
              <a:t>:</a:t>
            </a:r>
            <a:r>
              <a:rPr sz="2400" spc="-11"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Nhận</a:t>
            </a:r>
            <a:r>
              <a:rPr sz="240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chìm</a:t>
            </a:r>
            <a:r>
              <a:rPr sz="240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ngoài</a:t>
            </a:r>
            <a:r>
              <a:rPr sz="2400" dirty="0">
                <a:solidFill>
                  <a:srgbClr val="000000"/>
                </a:solidFill>
                <a:latin typeface="Times New Roman" pitchFamily="18" charset="0"/>
                <a:cs typeface="Times New Roman" pitchFamily="18" charset="0"/>
              </a:rPr>
              <a:t> 6 </a:t>
            </a:r>
            <a:r>
              <a:rPr sz="2400" dirty="0" err="1">
                <a:solidFill>
                  <a:srgbClr val="000000"/>
                </a:solidFill>
                <a:latin typeface="Times New Roman" pitchFamily="18" charset="0"/>
                <a:cs typeface="Times New Roman" pitchFamily="18" charset="0"/>
              </a:rPr>
              <a:t>hải</a:t>
            </a:r>
            <a:r>
              <a:rPr sz="240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lý</a:t>
            </a:r>
            <a:r>
              <a:rPr sz="240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thẩm</a:t>
            </a:r>
            <a:r>
              <a:rPr sz="240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quyền</a:t>
            </a:r>
            <a:r>
              <a:rPr lang="en-GB" sz="240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của</a:t>
            </a:r>
            <a:r>
              <a:rPr sz="240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Bộ</a:t>
            </a:r>
            <a:r>
              <a:rPr sz="2400" spc="-38" dirty="0">
                <a:solidFill>
                  <a:srgbClr val="000000"/>
                </a:solidFill>
                <a:latin typeface="Times New Roman" pitchFamily="18" charset="0"/>
                <a:cs typeface="Times New Roman" pitchFamily="18" charset="0"/>
              </a:rPr>
              <a:t> </a:t>
            </a:r>
            <a:r>
              <a:rPr sz="2400" spc="-52" dirty="0">
                <a:solidFill>
                  <a:srgbClr val="000000"/>
                </a:solidFill>
                <a:latin typeface="Times New Roman" pitchFamily="18" charset="0"/>
                <a:cs typeface="Times New Roman" pitchFamily="18" charset="0"/>
              </a:rPr>
              <a:t>TNMT.</a:t>
            </a:r>
          </a:p>
        </p:txBody>
      </p:sp>
      <p:sp>
        <p:nvSpPr>
          <p:cNvPr id="7" name="object 7"/>
          <p:cNvSpPr txBox="1"/>
          <p:nvPr/>
        </p:nvSpPr>
        <p:spPr>
          <a:xfrm>
            <a:off x="235903" y="4814233"/>
            <a:ext cx="8360214" cy="692497"/>
          </a:xfrm>
          <a:prstGeom prst="rect">
            <a:avLst/>
          </a:prstGeom>
        </p:spPr>
        <p:txBody>
          <a:bodyPr vert="horz" wrap="square" lIns="0" tIns="0" rIns="0" bIns="0" rtlCol="0">
            <a:spAutoFit/>
          </a:bodyPr>
          <a:lstStyle/>
          <a:p>
            <a:pPr marL="0" marR="0">
              <a:lnSpc>
                <a:spcPts val="2681"/>
              </a:lnSpc>
              <a:spcBef>
                <a:spcPts val="0"/>
              </a:spcBef>
              <a:spcAft>
                <a:spcPts val="0"/>
              </a:spcAft>
            </a:pPr>
            <a:r>
              <a:rPr sz="2400" dirty="0">
                <a:solidFill>
                  <a:srgbClr val="000000"/>
                </a:solidFill>
                <a:latin typeface="Times New Roman" pitchFamily="18" charset="0"/>
                <a:cs typeface="Times New Roman" pitchFamily="18" charset="0"/>
              </a:rPr>
              <a:t>- Luật</a:t>
            </a:r>
            <a:r>
              <a:rPr sz="2400" spc="-11"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khoáng sản,</a:t>
            </a:r>
            <a:r>
              <a:rPr sz="2400" spc="-46" dirty="0">
                <a:solidFill>
                  <a:srgbClr val="000000"/>
                </a:solidFill>
                <a:latin typeface="Times New Roman" pitchFamily="18" charset="0"/>
                <a:cs typeface="Times New Roman" pitchFamily="18" charset="0"/>
              </a:rPr>
              <a:t> </a:t>
            </a:r>
            <a:r>
              <a:rPr lang="en-GB" sz="2400" dirty="0" err="1">
                <a:solidFill>
                  <a:srgbClr val="000000"/>
                </a:solidFill>
                <a:latin typeface="Times New Roman" pitchFamily="18" charset="0"/>
                <a:cs typeface="Times New Roman" pitchFamily="18" charset="0"/>
              </a:rPr>
              <a:t>Tài</a:t>
            </a:r>
            <a:r>
              <a:rPr lang="en-GB" sz="2400" dirty="0">
                <a:solidFill>
                  <a:srgbClr val="000000"/>
                </a:solidFill>
                <a:latin typeface="Times New Roman" pitchFamily="18" charset="0"/>
                <a:cs typeface="Times New Roman" pitchFamily="18" charset="0"/>
              </a:rPr>
              <a:t> </a:t>
            </a:r>
            <a:r>
              <a:rPr lang="en-GB" sz="2400" dirty="0" err="1">
                <a:solidFill>
                  <a:srgbClr val="000000"/>
                </a:solidFill>
                <a:latin typeface="Times New Roman" pitchFamily="18" charset="0"/>
                <a:cs typeface="Times New Roman" pitchFamily="18" charset="0"/>
              </a:rPr>
              <a:t>nguyên</a:t>
            </a:r>
            <a:r>
              <a:rPr lang="en-GB" sz="240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nước</a:t>
            </a:r>
            <a:r>
              <a:rPr sz="2400" dirty="0">
                <a:solidFill>
                  <a:srgbClr val="000000"/>
                </a:solidFill>
                <a:latin typeface="Times New Roman" pitchFamily="18" charset="0"/>
                <a:cs typeface="Times New Roman" pitchFamily="18" charset="0"/>
              </a:rPr>
              <a:t>:</a:t>
            </a:r>
            <a:r>
              <a:rPr sz="2400" spc="-10" dirty="0">
                <a:solidFill>
                  <a:srgbClr val="000000"/>
                </a:solidFill>
                <a:latin typeface="Times New Roman" pitchFamily="18" charset="0"/>
                <a:cs typeface="Times New Roman" pitchFamily="18" charset="0"/>
              </a:rPr>
              <a:t> </a:t>
            </a:r>
            <a:r>
              <a:rPr sz="2400" dirty="0">
                <a:solidFill>
                  <a:srgbClr val="000000"/>
                </a:solidFill>
                <a:latin typeface="Times New Roman" pitchFamily="18" charset="0"/>
                <a:cs typeface="Times New Roman" pitchFamily="18" charset="0"/>
              </a:rPr>
              <a:t>Khoáng sản kim loại,</a:t>
            </a:r>
            <a:r>
              <a:rPr sz="2400" spc="-12"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nước</a:t>
            </a:r>
            <a:r>
              <a:rPr sz="240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cho</a:t>
            </a:r>
            <a:r>
              <a:rPr lang="en-GB" sz="2400" dirty="0">
                <a:solidFill>
                  <a:srgbClr val="000000"/>
                </a:solidFill>
                <a:latin typeface="Times New Roman" pitchFamily="18" charset="0"/>
                <a:cs typeface="Times New Roman" pitchFamily="18" charset="0"/>
              </a:rPr>
              <a:t> </a:t>
            </a:r>
            <a:r>
              <a:rPr sz="2400" dirty="0" err="1">
                <a:solidFill>
                  <a:srgbClr val="000000"/>
                </a:solidFill>
                <a:latin typeface="Times New Roman" pitchFamily="18" charset="0"/>
                <a:cs typeface="Times New Roman" pitchFamily="18" charset="0"/>
              </a:rPr>
              <a:t>thủy</a:t>
            </a:r>
            <a:r>
              <a:rPr sz="2400" dirty="0">
                <a:solidFill>
                  <a:srgbClr val="000000"/>
                </a:solidFill>
                <a:latin typeface="Times New Roman" pitchFamily="18" charset="0"/>
                <a:cs typeface="Times New Roman" pitchFamily="18" charset="0"/>
              </a:rPr>
              <a:t> điện từ 2MW trở lên thẩm quyền của Bộ</a:t>
            </a:r>
            <a:r>
              <a:rPr sz="2400" spc="-38" dirty="0">
                <a:solidFill>
                  <a:srgbClr val="000000"/>
                </a:solidFill>
                <a:latin typeface="Times New Roman" pitchFamily="18" charset="0"/>
                <a:cs typeface="Times New Roman" pitchFamily="18" charset="0"/>
              </a:rPr>
              <a:t> </a:t>
            </a:r>
            <a:r>
              <a:rPr sz="2400" spc="-35" dirty="0">
                <a:solidFill>
                  <a:srgbClr val="000000"/>
                </a:solidFill>
                <a:latin typeface="Times New Roman" pitchFamily="18" charset="0"/>
                <a:cs typeface="Times New Roman" pitchFamily="18" charset="0"/>
              </a:rPr>
              <a:t>TNMT....</a:t>
            </a:r>
          </a:p>
        </p:txBody>
      </p:sp>
      <p:sp>
        <p:nvSpPr>
          <p:cNvPr id="8" name="object 8"/>
          <p:cNvSpPr txBox="1"/>
          <p:nvPr/>
        </p:nvSpPr>
        <p:spPr>
          <a:xfrm>
            <a:off x="242120" y="5744178"/>
            <a:ext cx="8250371" cy="1038746"/>
          </a:xfrm>
          <a:prstGeom prst="rect">
            <a:avLst/>
          </a:prstGeom>
        </p:spPr>
        <p:txBody>
          <a:bodyPr vert="horz" wrap="square" lIns="0" tIns="0" rIns="0" bIns="0" rtlCol="0">
            <a:spAutoFit/>
          </a:bodyPr>
          <a:lstStyle/>
          <a:p>
            <a:pPr marL="0" marR="0" algn="just">
              <a:lnSpc>
                <a:spcPts val="2681"/>
              </a:lnSpc>
              <a:spcBef>
                <a:spcPts val="0"/>
              </a:spcBef>
              <a:spcAft>
                <a:spcPts val="0"/>
              </a:spcAft>
            </a:pPr>
            <a:r>
              <a:rPr sz="2400" b="1" dirty="0">
                <a:solidFill>
                  <a:srgbClr val="FF0000"/>
                </a:solidFill>
                <a:latin typeface="Times New Roman" pitchFamily="18" charset="0"/>
                <a:cs typeface="Times New Roman" pitchFamily="18" charset="0"/>
              </a:rPr>
              <a:t>Quy</a:t>
            </a:r>
            <a:r>
              <a:rPr sz="2400" b="1" spc="63" dirty="0">
                <a:solidFill>
                  <a:srgbClr val="FF0000"/>
                </a:solidFill>
                <a:latin typeface="Times New Roman" pitchFamily="18" charset="0"/>
                <a:cs typeface="Times New Roman" pitchFamily="18" charset="0"/>
              </a:rPr>
              <a:t> </a:t>
            </a:r>
            <a:r>
              <a:rPr sz="2400" b="1" dirty="0">
                <a:solidFill>
                  <a:srgbClr val="FF0000"/>
                </a:solidFill>
                <a:latin typeface="Times New Roman" pitchFamily="18" charset="0"/>
                <a:cs typeface="Times New Roman" pitchFamily="18" charset="0"/>
              </a:rPr>
              <a:t>định</a:t>
            </a:r>
            <a:r>
              <a:rPr sz="2400" b="1" spc="61" dirty="0">
                <a:solidFill>
                  <a:srgbClr val="FF0000"/>
                </a:solidFill>
                <a:latin typeface="Times New Roman" pitchFamily="18" charset="0"/>
                <a:cs typeface="Times New Roman" pitchFamily="18" charset="0"/>
              </a:rPr>
              <a:t> </a:t>
            </a:r>
            <a:r>
              <a:rPr sz="2400" b="1" dirty="0">
                <a:solidFill>
                  <a:srgbClr val="FF0000"/>
                </a:solidFill>
                <a:latin typeface="Times New Roman" pitchFamily="18" charset="0"/>
                <a:cs typeface="Times New Roman" pitchFamily="18" charset="0"/>
              </a:rPr>
              <a:t>mới</a:t>
            </a:r>
            <a:r>
              <a:rPr sz="2400" b="1" spc="67" dirty="0">
                <a:solidFill>
                  <a:srgbClr val="FF0000"/>
                </a:solidFill>
                <a:latin typeface="Times New Roman" pitchFamily="18" charset="0"/>
                <a:cs typeface="Times New Roman" pitchFamily="18" charset="0"/>
              </a:rPr>
              <a:t> </a:t>
            </a:r>
            <a:r>
              <a:rPr sz="2400" b="1" dirty="0">
                <a:solidFill>
                  <a:srgbClr val="FF0000"/>
                </a:solidFill>
                <a:latin typeface="Times New Roman" pitchFamily="18" charset="0"/>
                <a:cs typeface="Times New Roman" pitchFamily="18" charset="0"/>
              </a:rPr>
              <a:t>yêu</a:t>
            </a:r>
            <a:r>
              <a:rPr sz="2400" b="1" spc="63" dirty="0">
                <a:solidFill>
                  <a:srgbClr val="FF0000"/>
                </a:solidFill>
                <a:latin typeface="Times New Roman" pitchFamily="18" charset="0"/>
                <a:cs typeface="Times New Roman" pitchFamily="18" charset="0"/>
              </a:rPr>
              <a:t> </a:t>
            </a:r>
            <a:r>
              <a:rPr sz="2400" b="1" dirty="0">
                <a:solidFill>
                  <a:srgbClr val="FF0000"/>
                </a:solidFill>
                <a:latin typeface="Times New Roman" pitchFamily="18" charset="0"/>
                <a:cs typeface="Times New Roman" pitchFamily="18" charset="0"/>
              </a:rPr>
              <a:t>cầu</a:t>
            </a:r>
            <a:r>
              <a:rPr sz="2400" b="1" spc="63" dirty="0">
                <a:solidFill>
                  <a:srgbClr val="FF0000"/>
                </a:solidFill>
                <a:latin typeface="Times New Roman" pitchFamily="18" charset="0"/>
                <a:cs typeface="Times New Roman" pitchFamily="18" charset="0"/>
              </a:rPr>
              <a:t> </a:t>
            </a:r>
            <a:r>
              <a:rPr sz="2400" b="1" dirty="0">
                <a:solidFill>
                  <a:srgbClr val="FF0000"/>
                </a:solidFill>
                <a:latin typeface="Times New Roman" pitchFamily="18" charset="0"/>
                <a:cs typeface="Times New Roman" pitchFamily="18" charset="0"/>
              </a:rPr>
              <a:t>tham</a:t>
            </a:r>
            <a:r>
              <a:rPr sz="2400" b="1" spc="62" dirty="0">
                <a:solidFill>
                  <a:srgbClr val="FF0000"/>
                </a:solidFill>
                <a:latin typeface="Times New Roman" pitchFamily="18" charset="0"/>
                <a:cs typeface="Times New Roman" pitchFamily="18" charset="0"/>
              </a:rPr>
              <a:t> </a:t>
            </a:r>
            <a:r>
              <a:rPr sz="2400" b="1" dirty="0">
                <a:solidFill>
                  <a:srgbClr val="FF0000"/>
                </a:solidFill>
                <a:latin typeface="Times New Roman" pitchFamily="18" charset="0"/>
                <a:cs typeface="Times New Roman" pitchFamily="18" charset="0"/>
              </a:rPr>
              <a:t>chiếu</a:t>
            </a:r>
            <a:r>
              <a:rPr sz="2400" b="1" spc="62" dirty="0">
                <a:solidFill>
                  <a:srgbClr val="FF0000"/>
                </a:solidFill>
                <a:latin typeface="Times New Roman" pitchFamily="18" charset="0"/>
                <a:cs typeface="Times New Roman" pitchFamily="18" charset="0"/>
              </a:rPr>
              <a:t> </a:t>
            </a:r>
            <a:r>
              <a:rPr sz="2400" b="1" dirty="0">
                <a:solidFill>
                  <a:srgbClr val="FF0000"/>
                </a:solidFill>
                <a:latin typeface="Times New Roman" pitchFamily="18" charset="0"/>
                <a:cs typeface="Times New Roman" pitchFamily="18" charset="0"/>
              </a:rPr>
              <a:t>đến</a:t>
            </a:r>
            <a:r>
              <a:rPr sz="2400" b="1" spc="62" dirty="0">
                <a:solidFill>
                  <a:srgbClr val="FF0000"/>
                </a:solidFill>
                <a:latin typeface="Times New Roman" pitchFamily="18" charset="0"/>
                <a:cs typeface="Times New Roman" pitchFamily="18" charset="0"/>
              </a:rPr>
              <a:t> </a:t>
            </a:r>
            <a:r>
              <a:rPr sz="2400" b="1" dirty="0">
                <a:solidFill>
                  <a:srgbClr val="FF0000"/>
                </a:solidFill>
                <a:latin typeface="Times New Roman" pitchFamily="18" charset="0"/>
                <a:cs typeface="Times New Roman" pitchFamily="18" charset="0"/>
              </a:rPr>
              <a:t>các</a:t>
            </a:r>
            <a:r>
              <a:rPr sz="2400" b="1" spc="61" dirty="0">
                <a:solidFill>
                  <a:srgbClr val="FF0000"/>
                </a:solidFill>
                <a:latin typeface="Times New Roman" pitchFamily="18" charset="0"/>
                <a:cs typeface="Times New Roman" pitchFamily="18" charset="0"/>
              </a:rPr>
              <a:t> </a:t>
            </a:r>
            <a:r>
              <a:rPr sz="2400" b="1" dirty="0">
                <a:solidFill>
                  <a:srgbClr val="FF0000"/>
                </a:solidFill>
                <a:latin typeface="Times New Roman" pitchFamily="18" charset="0"/>
                <a:cs typeface="Times New Roman" pitchFamily="18" charset="0"/>
              </a:rPr>
              <a:t>pháp</a:t>
            </a:r>
            <a:r>
              <a:rPr sz="2400" b="1" spc="62" dirty="0">
                <a:solidFill>
                  <a:srgbClr val="FF0000"/>
                </a:solidFill>
                <a:latin typeface="Times New Roman" pitchFamily="18" charset="0"/>
                <a:cs typeface="Times New Roman" pitchFamily="18" charset="0"/>
              </a:rPr>
              <a:t> </a:t>
            </a:r>
            <a:r>
              <a:rPr sz="2400" b="1" dirty="0" err="1">
                <a:solidFill>
                  <a:srgbClr val="FF0000"/>
                </a:solidFill>
                <a:latin typeface="Times New Roman" pitchFamily="18" charset="0"/>
                <a:cs typeface="Times New Roman" pitchFamily="18" charset="0"/>
              </a:rPr>
              <a:t>luật</a:t>
            </a:r>
            <a:r>
              <a:rPr sz="2400" b="1" spc="54" dirty="0">
                <a:solidFill>
                  <a:srgbClr val="FF0000"/>
                </a:solidFill>
                <a:latin typeface="Times New Roman" pitchFamily="18" charset="0"/>
                <a:cs typeface="Times New Roman" pitchFamily="18" charset="0"/>
              </a:rPr>
              <a:t> </a:t>
            </a:r>
            <a:r>
              <a:rPr sz="2400" b="1" dirty="0" err="1">
                <a:solidFill>
                  <a:srgbClr val="FF0000"/>
                </a:solidFill>
                <a:latin typeface="Times New Roman" pitchFamily="18" charset="0"/>
                <a:cs typeface="Times New Roman" pitchFamily="18" charset="0"/>
              </a:rPr>
              <a:t>chuyên</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ngành</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có</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liên</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quan</a:t>
            </a:r>
            <a:r>
              <a:rPr lang="en-US" sz="2400" b="1" dirty="0">
                <a:solidFill>
                  <a:srgbClr val="FF0000"/>
                </a:solidFill>
                <a:latin typeface="Times New Roman" pitchFamily="18" charset="0"/>
                <a:cs typeface="Times New Roman" pitchFamily="18" charset="0"/>
              </a:rPr>
              <a:t> </a:t>
            </a:r>
          </a:p>
          <a:p>
            <a:pPr marL="0" marR="0">
              <a:lnSpc>
                <a:spcPts val="2681"/>
              </a:lnSpc>
              <a:spcBef>
                <a:spcPts val="0"/>
              </a:spcBef>
              <a:spcAft>
                <a:spcPts val="0"/>
              </a:spcAft>
            </a:pPr>
            <a:endParaRPr sz="2400" dirty="0">
              <a:solidFill>
                <a:srgbClr val="000000"/>
              </a:solidFill>
              <a:latin typeface="Times New Roman" pitchFamily="18" charset="0"/>
              <a:cs typeface="Times New Roman" pitchFamily="18" charset="0"/>
            </a:endParaRPr>
          </a:p>
        </p:txBody>
      </p:sp>
      <p:sp>
        <p:nvSpPr>
          <p:cNvPr id="10" name="object 10"/>
          <p:cNvSpPr txBox="1"/>
          <p:nvPr/>
        </p:nvSpPr>
        <p:spPr>
          <a:xfrm>
            <a:off x="8492491" y="6263551"/>
            <a:ext cx="254049" cy="218008"/>
          </a:xfrm>
          <a:prstGeom prst="rect">
            <a:avLst/>
          </a:prstGeom>
        </p:spPr>
        <p:txBody>
          <a:bodyPr vert="horz" wrap="square" lIns="0" tIns="0" rIns="0" bIns="0" rtlCol="0">
            <a:spAutoFit/>
          </a:bodyPr>
          <a:lstStyle/>
          <a:p>
            <a:pPr marL="0" marR="0">
              <a:lnSpc>
                <a:spcPts val="1692"/>
              </a:lnSpc>
              <a:spcBef>
                <a:spcPts val="0"/>
              </a:spcBef>
              <a:spcAft>
                <a:spcPts val="0"/>
              </a:spcAft>
            </a:pPr>
            <a:r>
              <a:rPr sz="1200" dirty="0">
                <a:solidFill>
                  <a:srgbClr val="000000"/>
                </a:solidFill>
                <a:latin typeface="RESDGO+Arial-Black"/>
                <a:cs typeface="RESDGO+Arial-Black"/>
              </a:rPr>
              <a:t>7</a:t>
            </a:r>
          </a:p>
        </p:txBody>
      </p:sp>
      <p:pic>
        <p:nvPicPr>
          <p:cNvPr id="11" name="Picture 8" descr="C:\Users\lqtrung\Desktop\tnm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2" name="Title 1"/>
          <p:cNvSpPr>
            <a:spLocks noGrp="1"/>
          </p:cNvSpPr>
          <p:nvPr>
            <p:ph type="title"/>
          </p:nvPr>
        </p:nvSpPr>
        <p:spPr>
          <a:xfrm>
            <a:off x="1182085" y="440668"/>
            <a:ext cx="7876802"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Tree>
    <p:extLst>
      <p:ext uri="{BB962C8B-B14F-4D97-AF65-F5344CB8AC3E}">
        <p14:creationId xmlns:p14="http://schemas.microsoft.com/office/powerpoint/2010/main" val="109431522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1"/>
            <a:ext cx="9144000" cy="276999"/>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267744" y="1238701"/>
            <a:ext cx="4723581" cy="397545"/>
          </a:xfrm>
          <a:prstGeom prst="rect">
            <a:avLst/>
          </a:prstGeom>
        </p:spPr>
        <p:txBody>
          <a:bodyPr vert="horz" wrap="square" lIns="0" tIns="0" rIns="0" bIns="0" rtlCol="0">
            <a:spAutoFit/>
          </a:bodyPr>
          <a:lstStyle/>
          <a:p>
            <a:pPr marL="0" marR="0">
              <a:lnSpc>
                <a:spcPts val="3128"/>
              </a:lnSpc>
              <a:spcBef>
                <a:spcPts val="0"/>
              </a:spcBef>
              <a:spcAft>
                <a:spcPts val="0"/>
              </a:spcAft>
            </a:pPr>
            <a:r>
              <a:rPr sz="2800" b="1" dirty="0">
                <a:solidFill>
                  <a:srgbClr val="000000"/>
                </a:solidFill>
                <a:latin typeface="QOBWGE+Arial-BoldMT"/>
                <a:cs typeface="QOBWGE+Arial-BoldMT"/>
              </a:rPr>
              <a:t>1.1.2.</a:t>
            </a:r>
            <a:r>
              <a:rPr sz="2800" b="1" spc="70" dirty="0">
                <a:solidFill>
                  <a:srgbClr val="000000"/>
                </a:solidFill>
                <a:latin typeface="QOBWGE+Arial-BoldMT"/>
                <a:cs typeface="QOBWGE+Arial-BoldMT"/>
              </a:rPr>
              <a:t> </a:t>
            </a:r>
            <a:r>
              <a:rPr sz="2800" b="1" dirty="0">
                <a:solidFill>
                  <a:srgbClr val="000000"/>
                </a:solidFill>
                <a:latin typeface="QOBWGE+Arial-BoldMT"/>
                <a:cs typeface="QOBWGE+Arial-BoldMT"/>
              </a:rPr>
              <a:t>Công</a:t>
            </a:r>
            <a:r>
              <a:rPr sz="2800" b="1" spc="75" dirty="0">
                <a:solidFill>
                  <a:srgbClr val="000000"/>
                </a:solidFill>
                <a:latin typeface="QOBWGE+Arial-BoldMT"/>
                <a:cs typeface="QOBWGE+Arial-BoldMT"/>
              </a:rPr>
              <a:t> </a:t>
            </a:r>
            <a:r>
              <a:rPr sz="2800" b="1" dirty="0">
                <a:solidFill>
                  <a:srgbClr val="000000"/>
                </a:solidFill>
                <a:latin typeface="QOBWGE+Arial-BoldMT"/>
                <a:cs typeface="QOBWGE+Arial-BoldMT"/>
              </a:rPr>
              <a:t>suất</a:t>
            </a:r>
            <a:r>
              <a:rPr sz="2800" b="1" spc="76" dirty="0">
                <a:solidFill>
                  <a:srgbClr val="000000"/>
                </a:solidFill>
                <a:latin typeface="QOBWGE+Arial-BoldMT"/>
                <a:cs typeface="QOBWGE+Arial-BoldMT"/>
              </a:rPr>
              <a:t> </a:t>
            </a:r>
            <a:r>
              <a:rPr sz="2800" b="1" dirty="0">
                <a:solidFill>
                  <a:srgbClr val="000000"/>
                </a:solidFill>
                <a:latin typeface="QOBWGE+Arial-BoldMT"/>
                <a:cs typeface="QOBWGE+Arial-BoldMT"/>
              </a:rPr>
              <a:t>của</a:t>
            </a:r>
            <a:r>
              <a:rPr sz="2800" b="1" spc="76" dirty="0">
                <a:solidFill>
                  <a:srgbClr val="000000"/>
                </a:solidFill>
                <a:latin typeface="QOBWGE+Arial-BoldMT"/>
                <a:cs typeface="QOBWGE+Arial-BoldMT"/>
              </a:rPr>
              <a:t> </a:t>
            </a:r>
            <a:r>
              <a:rPr sz="2800" b="1" dirty="0">
                <a:solidFill>
                  <a:srgbClr val="000000"/>
                </a:solidFill>
                <a:latin typeface="QOBWGE+Arial-BoldMT"/>
                <a:cs typeface="QOBWGE+Arial-BoldMT"/>
              </a:rPr>
              <a:t>Dự</a:t>
            </a:r>
            <a:r>
              <a:rPr sz="2800" b="1" spc="69" dirty="0">
                <a:solidFill>
                  <a:srgbClr val="000000"/>
                </a:solidFill>
                <a:latin typeface="QOBWGE+Arial-BoldMT"/>
                <a:cs typeface="QOBWGE+Arial-BoldMT"/>
              </a:rPr>
              <a:t> </a:t>
            </a:r>
            <a:r>
              <a:rPr sz="2800" b="1" dirty="0">
                <a:solidFill>
                  <a:srgbClr val="000000"/>
                </a:solidFill>
                <a:latin typeface="QOBWGE+Arial-BoldMT"/>
                <a:cs typeface="QOBWGE+Arial-BoldMT"/>
              </a:rPr>
              <a:t>án</a:t>
            </a:r>
          </a:p>
        </p:txBody>
      </p:sp>
      <p:sp>
        <p:nvSpPr>
          <p:cNvPr id="4" name="object 4"/>
          <p:cNvSpPr txBox="1"/>
          <p:nvPr/>
        </p:nvSpPr>
        <p:spPr>
          <a:xfrm>
            <a:off x="303063" y="1593038"/>
            <a:ext cx="8537874" cy="2385268"/>
          </a:xfrm>
          <a:prstGeom prst="rect">
            <a:avLst/>
          </a:prstGeom>
        </p:spPr>
        <p:txBody>
          <a:bodyPr vert="horz" wrap="square" lIns="0" tIns="0" rIns="0" bIns="0" rtlCol="0">
            <a:spAutoFit/>
          </a:bodyPr>
          <a:lstStyle/>
          <a:p>
            <a:pPr marL="0" marR="0" algn="just">
              <a:lnSpc>
                <a:spcPts val="3128"/>
              </a:lnSpc>
              <a:spcBef>
                <a:spcPts val="0"/>
              </a:spcBef>
              <a:spcAft>
                <a:spcPts val="0"/>
              </a:spcAft>
            </a:pPr>
            <a:r>
              <a:rPr sz="2800" dirty="0">
                <a:solidFill>
                  <a:srgbClr val="000000"/>
                </a:solidFill>
                <a:latin typeface="Times New Roman" pitchFamily="18" charset="0"/>
                <a:cs typeface="Times New Roman" pitchFamily="18" charset="0"/>
              </a:rPr>
              <a:t>Công</a:t>
            </a:r>
            <a:r>
              <a:rPr sz="2800" spc="5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suất</a:t>
            </a:r>
            <a:r>
              <a:rPr sz="2800" spc="49"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của</a:t>
            </a:r>
            <a:r>
              <a:rPr sz="2800" spc="58"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Dự</a:t>
            </a:r>
            <a:r>
              <a:rPr sz="2800" spc="52"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án</a:t>
            </a:r>
            <a:r>
              <a:rPr sz="2800" spc="55"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có</a:t>
            </a:r>
            <a:r>
              <a:rPr sz="2800" spc="129"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nguy</a:t>
            </a:r>
            <a:r>
              <a:rPr sz="2800" spc="135"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cơ</a:t>
            </a:r>
            <a:r>
              <a:rPr sz="2800" spc="12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gây</a:t>
            </a:r>
            <a:r>
              <a:rPr sz="2800" spc="135"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ô</a:t>
            </a:r>
            <a:r>
              <a:rPr sz="2800" spc="134"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nhiễm</a:t>
            </a:r>
            <a:r>
              <a:rPr sz="2800" spc="130"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môi</a:t>
            </a:r>
            <a:r>
              <a:rPr lang="en-US" sz="2800"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trường</a:t>
            </a:r>
            <a:r>
              <a:rPr sz="2800" spc="113"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được</a:t>
            </a:r>
            <a:r>
              <a:rPr sz="2800" spc="32"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chia</a:t>
            </a:r>
            <a:r>
              <a:rPr sz="2800" spc="38"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thành</a:t>
            </a:r>
            <a:r>
              <a:rPr sz="2800" spc="39"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03</a:t>
            </a:r>
            <a:r>
              <a:rPr sz="2800" spc="35"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loại:</a:t>
            </a:r>
            <a:r>
              <a:rPr sz="2800" spc="28" dirty="0">
                <a:solidFill>
                  <a:srgbClr val="000000"/>
                </a:solidFill>
                <a:latin typeface="Times New Roman" pitchFamily="18" charset="0"/>
                <a:cs typeface="Times New Roman" pitchFamily="18" charset="0"/>
              </a:rPr>
              <a:t> </a:t>
            </a:r>
            <a:r>
              <a:rPr sz="2800" b="1" dirty="0">
                <a:solidFill>
                  <a:srgbClr val="FF0000"/>
                </a:solidFill>
                <a:latin typeface="Times New Roman" pitchFamily="18" charset="0"/>
                <a:cs typeface="Times New Roman" pitchFamily="18" charset="0"/>
              </a:rPr>
              <a:t>lớn,</a:t>
            </a:r>
            <a:r>
              <a:rPr sz="2800" b="1" spc="28" dirty="0">
                <a:solidFill>
                  <a:srgbClr val="FF0000"/>
                </a:solidFill>
                <a:latin typeface="Times New Roman" pitchFamily="18" charset="0"/>
                <a:cs typeface="Times New Roman" pitchFamily="18" charset="0"/>
              </a:rPr>
              <a:t> </a:t>
            </a:r>
            <a:r>
              <a:rPr sz="2800" b="1" dirty="0">
                <a:solidFill>
                  <a:srgbClr val="FF0000"/>
                </a:solidFill>
                <a:latin typeface="Times New Roman" pitchFamily="18" charset="0"/>
                <a:cs typeface="Times New Roman" pitchFamily="18" charset="0"/>
              </a:rPr>
              <a:t>trung</a:t>
            </a:r>
            <a:r>
              <a:rPr sz="2800" b="1" spc="38" dirty="0">
                <a:solidFill>
                  <a:srgbClr val="FF0000"/>
                </a:solidFill>
                <a:latin typeface="Times New Roman" pitchFamily="18" charset="0"/>
                <a:cs typeface="Times New Roman" pitchFamily="18" charset="0"/>
              </a:rPr>
              <a:t> </a:t>
            </a:r>
            <a:r>
              <a:rPr sz="2800" b="1" dirty="0">
                <a:solidFill>
                  <a:srgbClr val="FF0000"/>
                </a:solidFill>
                <a:latin typeface="Times New Roman" pitchFamily="18" charset="0"/>
                <a:cs typeface="Times New Roman" pitchFamily="18" charset="0"/>
              </a:rPr>
              <a:t>bình,</a:t>
            </a:r>
            <a:r>
              <a:rPr sz="2800" b="1" spc="28" dirty="0">
                <a:solidFill>
                  <a:srgbClr val="FF0000"/>
                </a:solidFill>
                <a:latin typeface="Times New Roman" pitchFamily="18" charset="0"/>
                <a:cs typeface="Times New Roman" pitchFamily="18" charset="0"/>
              </a:rPr>
              <a:t> </a:t>
            </a:r>
            <a:r>
              <a:rPr sz="2800" b="1" dirty="0" err="1">
                <a:solidFill>
                  <a:srgbClr val="FF0000"/>
                </a:solidFill>
                <a:latin typeface="Times New Roman" pitchFamily="18" charset="0"/>
                <a:cs typeface="Times New Roman" pitchFamily="18" charset="0"/>
              </a:rPr>
              <a:t>nhỏ</a:t>
            </a:r>
            <a:r>
              <a:rPr lang="en-US" sz="2800" b="1" dirty="0">
                <a:solidFill>
                  <a:srgbClr val="FF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a:t>
            </a:r>
            <a:r>
              <a:rPr sz="2800" dirty="0" err="1">
                <a:solidFill>
                  <a:srgbClr val="000000"/>
                </a:solidFill>
                <a:latin typeface="Times New Roman" pitchFamily="18" charset="0"/>
                <a:cs typeface="Times New Roman" pitchFamily="18" charset="0"/>
              </a:rPr>
              <a:t>Phụ</a:t>
            </a:r>
            <a:r>
              <a:rPr sz="2800" spc="249"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lục</a:t>
            </a:r>
            <a:r>
              <a:rPr sz="2800" spc="239"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II</a:t>
            </a:r>
            <a:r>
              <a:rPr sz="2800" spc="24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Nghị</a:t>
            </a:r>
            <a:r>
              <a:rPr sz="2800" spc="241"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định</a:t>
            </a:r>
            <a:r>
              <a:rPr sz="2800" spc="246"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08/2022/NĐ-CP).</a:t>
            </a:r>
            <a:r>
              <a:rPr sz="2800" spc="238"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Như</a:t>
            </a:r>
            <a:r>
              <a:rPr sz="2800" spc="240"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vậy</a:t>
            </a:r>
            <a:r>
              <a:rPr sz="2800" spc="242"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các</a:t>
            </a:r>
            <a:r>
              <a:rPr lang="en-US" sz="2800"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Dự</a:t>
            </a:r>
            <a:r>
              <a:rPr sz="2800" spc="378"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án</a:t>
            </a:r>
            <a:r>
              <a:rPr sz="2800" spc="381"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không</a:t>
            </a:r>
            <a:r>
              <a:rPr sz="2800" spc="382"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thuộc</a:t>
            </a:r>
            <a:r>
              <a:rPr sz="2800" spc="380"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loại</a:t>
            </a:r>
            <a:r>
              <a:rPr sz="2800" spc="378"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hình</a:t>
            </a:r>
            <a:r>
              <a:rPr sz="2800" spc="383"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nguy</a:t>
            </a:r>
            <a:r>
              <a:rPr sz="2800" spc="376"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cơ</a:t>
            </a:r>
            <a:r>
              <a:rPr sz="2800" spc="382"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gây</a:t>
            </a:r>
            <a:r>
              <a:rPr sz="2800" spc="376"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ô</a:t>
            </a:r>
            <a:r>
              <a:rPr sz="2800" spc="386"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nhiễm</a:t>
            </a:r>
            <a:r>
              <a:rPr lang="en-US" sz="2800"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môi</a:t>
            </a:r>
            <a:r>
              <a:rPr sz="2800" spc="39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trường</a:t>
            </a:r>
            <a:r>
              <a:rPr sz="2800" spc="397"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theo</a:t>
            </a:r>
            <a:r>
              <a:rPr sz="2800" spc="400"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quy</a:t>
            </a:r>
            <a:r>
              <a:rPr sz="2800" spc="391"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định</a:t>
            </a:r>
            <a:r>
              <a:rPr sz="2800" spc="397"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của</a:t>
            </a:r>
            <a:r>
              <a:rPr sz="2800" spc="399"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pháp</a:t>
            </a:r>
            <a:r>
              <a:rPr sz="2800" spc="396"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luật</a:t>
            </a:r>
            <a:r>
              <a:rPr sz="2800" spc="387"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về</a:t>
            </a:r>
            <a:r>
              <a:rPr sz="2800" spc="401"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bảo</a:t>
            </a:r>
            <a:r>
              <a:rPr sz="2800" spc="396"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vệ</a:t>
            </a:r>
            <a:r>
              <a:rPr lang="en-US" sz="2800"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môi</a:t>
            </a:r>
            <a:r>
              <a:rPr sz="2800" spc="500"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trường</a:t>
            </a:r>
            <a:r>
              <a:rPr sz="2800" spc="503"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không</a:t>
            </a:r>
            <a:r>
              <a:rPr sz="2800" spc="57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phân</a:t>
            </a:r>
            <a:r>
              <a:rPr sz="2800" spc="502"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theo</a:t>
            </a:r>
            <a:r>
              <a:rPr sz="2800" spc="506"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công</a:t>
            </a:r>
            <a:r>
              <a:rPr sz="2800" spc="50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suất</a:t>
            </a:r>
            <a:r>
              <a:rPr sz="2800" spc="496"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lớn,</a:t>
            </a:r>
            <a:r>
              <a:rPr sz="2800" spc="496"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trung</a:t>
            </a:r>
            <a:r>
              <a:rPr lang="en-GB" sz="2800"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bình</a:t>
            </a:r>
            <a:r>
              <a:rPr sz="2800" dirty="0">
                <a:solidFill>
                  <a:srgbClr val="000000"/>
                </a:solidFill>
                <a:latin typeface="Times New Roman" pitchFamily="18" charset="0"/>
                <a:cs typeface="Times New Roman" pitchFamily="18" charset="0"/>
              </a:rPr>
              <a:t>, nhỏ.</a:t>
            </a:r>
          </a:p>
        </p:txBody>
      </p:sp>
      <p:sp>
        <p:nvSpPr>
          <p:cNvPr id="6" name="object 6"/>
          <p:cNvSpPr txBox="1"/>
          <p:nvPr/>
        </p:nvSpPr>
        <p:spPr>
          <a:xfrm>
            <a:off x="8492491" y="6263551"/>
            <a:ext cx="254049" cy="218008"/>
          </a:xfrm>
          <a:prstGeom prst="rect">
            <a:avLst/>
          </a:prstGeom>
        </p:spPr>
        <p:txBody>
          <a:bodyPr vert="horz" wrap="square" lIns="0" tIns="0" rIns="0" bIns="0" rtlCol="0">
            <a:spAutoFit/>
          </a:bodyPr>
          <a:lstStyle/>
          <a:p>
            <a:pPr marL="0" marR="0">
              <a:lnSpc>
                <a:spcPts val="1692"/>
              </a:lnSpc>
              <a:spcBef>
                <a:spcPts val="0"/>
              </a:spcBef>
              <a:spcAft>
                <a:spcPts val="0"/>
              </a:spcAft>
            </a:pPr>
            <a:r>
              <a:rPr sz="1200" dirty="0">
                <a:solidFill>
                  <a:srgbClr val="000000"/>
                </a:solidFill>
                <a:latin typeface="RESDGO+Arial-Black"/>
                <a:cs typeface="RESDGO+Arial-Black"/>
              </a:rPr>
              <a:t>8</a:t>
            </a:r>
          </a:p>
        </p:txBody>
      </p:sp>
      <p:pic>
        <p:nvPicPr>
          <p:cNvPr id="7" name="Picture 8" descr="C:\Users\lqtrung\Desktop\tnm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Title 1"/>
          <p:cNvSpPr>
            <a:spLocks noGrp="1"/>
          </p:cNvSpPr>
          <p:nvPr>
            <p:ph type="title"/>
          </p:nvPr>
        </p:nvSpPr>
        <p:spPr>
          <a:xfrm>
            <a:off x="1182084" y="440668"/>
            <a:ext cx="7854411"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pic>
        <p:nvPicPr>
          <p:cNvPr id="5" name="Picture 4"/>
          <p:cNvPicPr>
            <a:picLocks noChangeAspect="1"/>
          </p:cNvPicPr>
          <p:nvPr/>
        </p:nvPicPr>
        <p:blipFill>
          <a:blip r:embed="rId4"/>
          <a:stretch>
            <a:fillRect/>
          </a:stretch>
        </p:blipFill>
        <p:spPr>
          <a:xfrm>
            <a:off x="179512" y="4014552"/>
            <a:ext cx="4176464" cy="2675315"/>
          </a:xfrm>
          <a:prstGeom prst="rect">
            <a:avLst/>
          </a:prstGeom>
        </p:spPr>
      </p:pic>
      <p:pic>
        <p:nvPicPr>
          <p:cNvPr id="9" name="Picture 8"/>
          <p:cNvPicPr>
            <a:picLocks noChangeAspect="1"/>
          </p:cNvPicPr>
          <p:nvPr/>
        </p:nvPicPr>
        <p:blipFill>
          <a:blip r:embed="rId5"/>
          <a:stretch>
            <a:fillRect/>
          </a:stretch>
        </p:blipFill>
        <p:spPr>
          <a:xfrm>
            <a:off x="4361769" y="4014551"/>
            <a:ext cx="4543983" cy="2675315"/>
          </a:xfrm>
          <a:prstGeom prst="rect">
            <a:avLst/>
          </a:prstGeom>
        </p:spPr>
      </p:pic>
    </p:spTree>
    <p:extLst>
      <p:ext uri="{BB962C8B-B14F-4D97-AF65-F5344CB8AC3E}">
        <p14:creationId xmlns:p14="http://schemas.microsoft.com/office/powerpoint/2010/main" val="33593802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1"/>
            <a:ext cx="9144000" cy="276999"/>
          </a:xfrm>
          <a:prstGeom prst="rect">
            <a:avLst/>
          </a:prstGeom>
          <a:blipFill>
            <a:blip r:embed="rId2" cstate="print"/>
            <a:stretch>
              <a:fillRect/>
            </a:stretch>
          </a:blipFill>
        </p:spPr>
        <p:txBody>
          <a:bodyPr wrap="square" lIns="0" tIns="0" rIns="0" bIns="0" rtlCol="0">
            <a:spAutoFit/>
          </a:bodyPr>
          <a:lstStyle/>
          <a:p>
            <a:endParaRPr>
              <a:latin typeface="Times New Roman" pitchFamily="18" charset="0"/>
              <a:cs typeface="Times New Roman" pitchFamily="18" charset="0"/>
            </a:endParaRPr>
          </a:p>
        </p:txBody>
      </p:sp>
      <p:sp>
        <p:nvSpPr>
          <p:cNvPr id="3" name="object 3"/>
          <p:cNvSpPr txBox="1"/>
          <p:nvPr/>
        </p:nvSpPr>
        <p:spPr>
          <a:xfrm>
            <a:off x="785018" y="1604760"/>
            <a:ext cx="7725502" cy="795089"/>
          </a:xfrm>
          <a:prstGeom prst="rect">
            <a:avLst/>
          </a:prstGeom>
        </p:spPr>
        <p:txBody>
          <a:bodyPr vert="horz" wrap="square" lIns="0" tIns="0" rIns="0" bIns="0" rtlCol="0">
            <a:spAutoFit/>
          </a:bodyPr>
          <a:lstStyle/>
          <a:p>
            <a:pPr marL="0" marR="0" algn="ctr">
              <a:lnSpc>
                <a:spcPts val="3128"/>
              </a:lnSpc>
              <a:spcBef>
                <a:spcPts val="0"/>
              </a:spcBef>
              <a:spcAft>
                <a:spcPts val="0"/>
              </a:spcAft>
            </a:pPr>
            <a:r>
              <a:rPr sz="2800" b="1" dirty="0">
                <a:solidFill>
                  <a:srgbClr val="000000"/>
                </a:solidFill>
                <a:latin typeface="Times New Roman" pitchFamily="18" charset="0"/>
                <a:cs typeface="Times New Roman" pitchFamily="18" charset="0"/>
              </a:rPr>
              <a:t>1.1.3.</a:t>
            </a:r>
            <a:r>
              <a:rPr sz="2800" b="1" spc="68"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Loại</a:t>
            </a:r>
            <a:r>
              <a:rPr sz="2800" b="1" spc="67"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hình</a:t>
            </a:r>
            <a:r>
              <a:rPr sz="2800" b="1" spc="75"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Dự</a:t>
            </a:r>
            <a:r>
              <a:rPr sz="2800" b="1" spc="68" dirty="0">
                <a:solidFill>
                  <a:srgbClr val="000000"/>
                </a:solidFill>
                <a:latin typeface="Times New Roman" pitchFamily="18" charset="0"/>
                <a:cs typeface="Times New Roman" pitchFamily="18" charset="0"/>
              </a:rPr>
              <a:t> </a:t>
            </a:r>
            <a:r>
              <a:rPr sz="2800" b="1">
                <a:solidFill>
                  <a:srgbClr val="000000"/>
                </a:solidFill>
                <a:latin typeface="Times New Roman" pitchFamily="18" charset="0"/>
                <a:cs typeface="Times New Roman" pitchFamily="18" charset="0"/>
              </a:rPr>
              <a:t>án</a:t>
            </a:r>
            <a:r>
              <a:rPr sz="2800" b="1" spc="72">
                <a:solidFill>
                  <a:srgbClr val="000000"/>
                </a:solidFill>
                <a:latin typeface="Times New Roman" pitchFamily="18" charset="0"/>
                <a:cs typeface="Times New Roman" pitchFamily="18" charset="0"/>
              </a:rPr>
              <a:t> </a:t>
            </a:r>
            <a:endParaRPr lang="en-US" sz="2800" b="1" spc="72">
              <a:solidFill>
                <a:srgbClr val="000000"/>
              </a:solidFill>
              <a:latin typeface="Times New Roman" pitchFamily="18" charset="0"/>
              <a:cs typeface="Times New Roman" pitchFamily="18" charset="0"/>
            </a:endParaRPr>
          </a:p>
          <a:p>
            <a:pPr marL="0" marR="0" algn="ctr">
              <a:lnSpc>
                <a:spcPts val="3128"/>
              </a:lnSpc>
              <a:spcBef>
                <a:spcPts val="0"/>
              </a:spcBef>
              <a:spcAft>
                <a:spcPts val="0"/>
              </a:spcAft>
            </a:pPr>
            <a:r>
              <a:rPr sz="2800" b="1">
                <a:solidFill>
                  <a:srgbClr val="000000"/>
                </a:solidFill>
                <a:latin typeface="Times New Roman" pitchFamily="18" charset="0"/>
                <a:cs typeface="Times New Roman" pitchFamily="18" charset="0"/>
              </a:rPr>
              <a:t>(</a:t>
            </a:r>
            <a:r>
              <a:rPr sz="2800" b="1" dirty="0">
                <a:solidFill>
                  <a:srgbClr val="000000"/>
                </a:solidFill>
                <a:latin typeface="Times New Roman" pitchFamily="18" charset="0"/>
                <a:cs typeface="Times New Roman" pitchFamily="18" charset="0"/>
              </a:rPr>
              <a:t>Khoản</a:t>
            </a:r>
            <a:r>
              <a:rPr sz="2800" b="1" spc="72"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3</a:t>
            </a:r>
            <a:r>
              <a:rPr sz="2800" b="1" spc="78"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Điều</a:t>
            </a:r>
            <a:r>
              <a:rPr sz="2800" b="1" spc="74" dirty="0">
                <a:solidFill>
                  <a:srgbClr val="000000"/>
                </a:solidFill>
                <a:latin typeface="Times New Roman" pitchFamily="18" charset="0"/>
                <a:cs typeface="Times New Roman" pitchFamily="18" charset="0"/>
              </a:rPr>
              <a:t> </a:t>
            </a:r>
            <a:r>
              <a:rPr sz="2800" b="1">
                <a:solidFill>
                  <a:srgbClr val="000000"/>
                </a:solidFill>
                <a:latin typeface="Times New Roman" pitchFamily="18" charset="0"/>
                <a:cs typeface="Times New Roman" pitchFamily="18" charset="0"/>
              </a:rPr>
              <a:t>25</a:t>
            </a:r>
            <a:r>
              <a:rPr sz="2800" b="1" spc="74">
                <a:solidFill>
                  <a:srgbClr val="000000"/>
                </a:solidFill>
                <a:latin typeface="Times New Roman" pitchFamily="18" charset="0"/>
                <a:cs typeface="Times New Roman" pitchFamily="18" charset="0"/>
              </a:rPr>
              <a:t> </a:t>
            </a:r>
            <a:r>
              <a:rPr sz="2800" b="1">
                <a:solidFill>
                  <a:srgbClr val="000000"/>
                </a:solidFill>
                <a:latin typeface="Times New Roman" pitchFamily="18" charset="0"/>
                <a:cs typeface="Times New Roman" pitchFamily="18" charset="0"/>
              </a:rPr>
              <a:t>Nghị</a:t>
            </a:r>
            <a:r>
              <a:rPr lang="en-US" sz="2800" b="1">
                <a:solidFill>
                  <a:srgbClr val="000000"/>
                </a:solidFill>
                <a:latin typeface="Times New Roman" pitchFamily="18" charset="0"/>
                <a:cs typeface="Times New Roman" pitchFamily="18" charset="0"/>
              </a:rPr>
              <a:t> </a:t>
            </a:r>
            <a:r>
              <a:rPr sz="2800" b="1">
                <a:solidFill>
                  <a:srgbClr val="000000"/>
                </a:solidFill>
                <a:latin typeface="Times New Roman" pitchFamily="18" charset="0"/>
                <a:cs typeface="Times New Roman" pitchFamily="18" charset="0"/>
              </a:rPr>
              <a:t>định</a:t>
            </a:r>
            <a:r>
              <a:rPr sz="2800" b="1" spc="75">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08/2022/NĐ-CP)</a:t>
            </a:r>
          </a:p>
        </p:txBody>
      </p:sp>
      <p:sp>
        <p:nvSpPr>
          <p:cNvPr id="4" name="object 4"/>
          <p:cNvSpPr txBox="1"/>
          <p:nvPr/>
        </p:nvSpPr>
        <p:spPr>
          <a:xfrm>
            <a:off x="548640" y="2835884"/>
            <a:ext cx="7982721" cy="1410643"/>
          </a:xfrm>
          <a:prstGeom prst="rect">
            <a:avLst/>
          </a:prstGeom>
        </p:spPr>
        <p:txBody>
          <a:bodyPr vert="horz" wrap="square" lIns="0" tIns="0" rIns="0" bIns="0" rtlCol="0">
            <a:spAutoFit/>
          </a:bodyPr>
          <a:lstStyle/>
          <a:p>
            <a:pPr marL="0" marR="0" algn="just">
              <a:lnSpc>
                <a:spcPts val="3574"/>
              </a:lnSpc>
              <a:spcBef>
                <a:spcPts val="0"/>
              </a:spcBef>
              <a:spcAft>
                <a:spcPts val="0"/>
              </a:spcAft>
            </a:pPr>
            <a:r>
              <a:rPr sz="3200" dirty="0">
                <a:solidFill>
                  <a:srgbClr val="000000"/>
                </a:solidFill>
                <a:latin typeface="Times New Roman" pitchFamily="18" charset="0"/>
                <a:cs typeface="Times New Roman" pitchFamily="18" charset="0"/>
              </a:rPr>
              <a:t>- Loại hình sản xuất, kinh doanh, dịch </a:t>
            </a:r>
            <a:r>
              <a:rPr sz="3200" dirty="0" err="1">
                <a:solidFill>
                  <a:srgbClr val="000000"/>
                </a:solidFill>
                <a:latin typeface="Times New Roman" pitchFamily="18" charset="0"/>
                <a:cs typeface="Times New Roman" pitchFamily="18" charset="0"/>
              </a:rPr>
              <a:t>vụ</a:t>
            </a:r>
            <a:r>
              <a:rPr sz="3200" dirty="0">
                <a:solidFill>
                  <a:srgbClr val="000000"/>
                </a:solidFill>
                <a:latin typeface="Times New Roman" pitchFamily="18" charset="0"/>
                <a:cs typeface="Times New Roman" pitchFamily="18" charset="0"/>
              </a:rPr>
              <a:t> </a:t>
            </a:r>
            <a:r>
              <a:rPr sz="3200" dirty="0" err="1">
                <a:solidFill>
                  <a:srgbClr val="000000"/>
                </a:solidFill>
                <a:latin typeface="Times New Roman" pitchFamily="18" charset="0"/>
                <a:cs typeface="Times New Roman" pitchFamily="18" charset="0"/>
              </a:rPr>
              <a:t>có</a:t>
            </a:r>
            <a:r>
              <a:rPr lang="en-US" sz="3200" dirty="0">
                <a:solidFill>
                  <a:srgbClr val="000000"/>
                </a:solidFill>
                <a:latin typeface="Times New Roman" pitchFamily="18" charset="0"/>
                <a:cs typeface="Times New Roman" pitchFamily="18" charset="0"/>
              </a:rPr>
              <a:t> </a:t>
            </a:r>
            <a:r>
              <a:rPr sz="3200" dirty="0" err="1">
                <a:solidFill>
                  <a:srgbClr val="000000"/>
                </a:solidFill>
                <a:latin typeface="Times New Roman" pitchFamily="18" charset="0"/>
                <a:cs typeface="Times New Roman" pitchFamily="18" charset="0"/>
              </a:rPr>
              <a:t>nguy</a:t>
            </a:r>
            <a:r>
              <a:rPr sz="3200" dirty="0">
                <a:solidFill>
                  <a:srgbClr val="000000"/>
                </a:solidFill>
                <a:latin typeface="Times New Roman" pitchFamily="18" charset="0"/>
                <a:cs typeface="Times New Roman" pitchFamily="18" charset="0"/>
              </a:rPr>
              <a:t> cơ gây ô nhiễm môi trường </a:t>
            </a:r>
            <a:r>
              <a:rPr sz="3200" dirty="0" err="1">
                <a:solidFill>
                  <a:srgbClr val="000000"/>
                </a:solidFill>
                <a:latin typeface="Times New Roman" pitchFamily="18" charset="0"/>
                <a:cs typeface="Times New Roman" pitchFamily="18" charset="0"/>
              </a:rPr>
              <a:t>quy</a:t>
            </a:r>
            <a:r>
              <a:rPr sz="3200" dirty="0">
                <a:solidFill>
                  <a:srgbClr val="000000"/>
                </a:solidFill>
                <a:latin typeface="Times New Roman" pitchFamily="18" charset="0"/>
                <a:cs typeface="Times New Roman" pitchFamily="18" charset="0"/>
              </a:rPr>
              <a:t> </a:t>
            </a:r>
            <a:r>
              <a:rPr sz="3200" dirty="0" err="1">
                <a:solidFill>
                  <a:srgbClr val="000000"/>
                </a:solidFill>
                <a:latin typeface="Times New Roman" pitchFamily="18" charset="0"/>
                <a:cs typeface="Times New Roman" pitchFamily="18" charset="0"/>
              </a:rPr>
              <a:t>định</a:t>
            </a:r>
            <a:r>
              <a:rPr lang="en-US" sz="3200" dirty="0">
                <a:solidFill>
                  <a:srgbClr val="000000"/>
                </a:solidFill>
                <a:latin typeface="Times New Roman" pitchFamily="18" charset="0"/>
                <a:cs typeface="Times New Roman" pitchFamily="18" charset="0"/>
              </a:rPr>
              <a:t> </a:t>
            </a:r>
            <a:r>
              <a:rPr sz="3200" dirty="0" err="1">
                <a:solidFill>
                  <a:srgbClr val="000000"/>
                </a:solidFill>
                <a:latin typeface="Times New Roman" pitchFamily="18" charset="0"/>
                <a:cs typeface="Times New Roman" pitchFamily="18" charset="0"/>
              </a:rPr>
              <a:t>tại</a:t>
            </a:r>
            <a:r>
              <a:rPr sz="3200" dirty="0">
                <a:solidFill>
                  <a:srgbClr val="000000"/>
                </a:solidFill>
                <a:latin typeface="Times New Roman" pitchFamily="18" charset="0"/>
                <a:cs typeface="Times New Roman" pitchFamily="18" charset="0"/>
              </a:rPr>
              <a:t> </a:t>
            </a:r>
            <a:r>
              <a:rPr sz="3200" b="1" dirty="0">
                <a:solidFill>
                  <a:srgbClr val="FF0000"/>
                </a:solidFill>
                <a:latin typeface="Times New Roman" pitchFamily="18" charset="0"/>
                <a:cs typeface="Times New Roman" pitchFamily="18" charset="0"/>
              </a:rPr>
              <a:t>Phụ lục II Nghị định 08/2022/NĐ-CP</a:t>
            </a:r>
            <a:r>
              <a:rPr sz="3200" dirty="0">
                <a:solidFill>
                  <a:srgbClr val="000000"/>
                </a:solidFill>
                <a:latin typeface="Times New Roman" pitchFamily="18" charset="0"/>
                <a:cs typeface="Times New Roman" pitchFamily="18" charset="0"/>
              </a:rPr>
              <a:t>;</a:t>
            </a:r>
          </a:p>
        </p:txBody>
      </p:sp>
      <p:sp>
        <p:nvSpPr>
          <p:cNvPr id="5" name="object 5"/>
          <p:cNvSpPr txBox="1"/>
          <p:nvPr/>
        </p:nvSpPr>
        <p:spPr>
          <a:xfrm>
            <a:off x="548641" y="4399508"/>
            <a:ext cx="7440990" cy="923330"/>
          </a:xfrm>
          <a:prstGeom prst="rect">
            <a:avLst/>
          </a:prstGeom>
        </p:spPr>
        <p:txBody>
          <a:bodyPr vert="horz" wrap="square" lIns="0" tIns="0" rIns="0" bIns="0" rtlCol="0">
            <a:spAutoFit/>
          </a:bodyPr>
          <a:lstStyle/>
          <a:p>
            <a:pPr marL="0" marR="0" algn="just">
              <a:lnSpc>
                <a:spcPts val="3574"/>
              </a:lnSpc>
              <a:spcBef>
                <a:spcPts val="0"/>
              </a:spcBef>
              <a:spcAft>
                <a:spcPts val="0"/>
              </a:spcAft>
            </a:pPr>
            <a:r>
              <a:rPr sz="3200" dirty="0">
                <a:solidFill>
                  <a:srgbClr val="000000"/>
                </a:solidFill>
                <a:latin typeface="Times New Roman" pitchFamily="18" charset="0"/>
                <a:cs typeface="Times New Roman" pitchFamily="18" charset="0"/>
              </a:rPr>
              <a:t>- Loại hình sản xuất, kinh doanh, </a:t>
            </a:r>
            <a:r>
              <a:rPr sz="3200">
                <a:solidFill>
                  <a:srgbClr val="000000"/>
                </a:solidFill>
                <a:latin typeface="Times New Roman" pitchFamily="18" charset="0"/>
                <a:cs typeface="Times New Roman" pitchFamily="18" charset="0"/>
              </a:rPr>
              <a:t>dịch vụ</a:t>
            </a:r>
            <a:r>
              <a:rPr lang="en-US" sz="3200">
                <a:solidFill>
                  <a:srgbClr val="000000"/>
                </a:solidFill>
                <a:latin typeface="Times New Roman" pitchFamily="18" charset="0"/>
                <a:cs typeface="Times New Roman" pitchFamily="18" charset="0"/>
              </a:rPr>
              <a:t> </a:t>
            </a:r>
            <a:r>
              <a:rPr sz="3200">
                <a:solidFill>
                  <a:srgbClr val="000000"/>
                </a:solidFill>
                <a:latin typeface="Times New Roman" pitchFamily="18" charset="0"/>
                <a:cs typeface="Times New Roman" pitchFamily="18" charset="0"/>
              </a:rPr>
              <a:t>khác</a:t>
            </a:r>
            <a:r>
              <a:rPr sz="3200" dirty="0">
                <a:solidFill>
                  <a:srgbClr val="000000"/>
                </a:solidFill>
                <a:latin typeface="Times New Roman" pitchFamily="18" charset="0"/>
                <a:cs typeface="Times New Roman" pitchFamily="18" charset="0"/>
              </a:rPr>
              <a:t>.</a:t>
            </a:r>
          </a:p>
        </p:txBody>
      </p:sp>
      <p:sp>
        <p:nvSpPr>
          <p:cNvPr id="6" name="object 6"/>
          <p:cNvSpPr txBox="1"/>
          <p:nvPr/>
        </p:nvSpPr>
        <p:spPr>
          <a:xfrm>
            <a:off x="8492491" y="6263551"/>
            <a:ext cx="254049" cy="218008"/>
          </a:xfrm>
          <a:prstGeom prst="rect">
            <a:avLst/>
          </a:prstGeom>
        </p:spPr>
        <p:txBody>
          <a:bodyPr vert="horz" wrap="square" lIns="0" tIns="0" rIns="0" bIns="0" rtlCol="0">
            <a:spAutoFit/>
          </a:bodyPr>
          <a:lstStyle/>
          <a:p>
            <a:pPr marL="0" marR="0">
              <a:lnSpc>
                <a:spcPts val="1692"/>
              </a:lnSpc>
              <a:spcBef>
                <a:spcPts val="0"/>
              </a:spcBef>
              <a:spcAft>
                <a:spcPts val="0"/>
              </a:spcAft>
            </a:pPr>
            <a:r>
              <a:rPr sz="1200" dirty="0">
                <a:solidFill>
                  <a:srgbClr val="000000"/>
                </a:solidFill>
                <a:latin typeface="Times New Roman" pitchFamily="18" charset="0"/>
                <a:cs typeface="Times New Roman" pitchFamily="18" charset="0"/>
              </a:rPr>
              <a:t>9</a:t>
            </a:r>
          </a:p>
        </p:txBody>
      </p:sp>
      <p:pic>
        <p:nvPicPr>
          <p:cNvPr id="7" name="Picture 8" descr="C:\Users\lqtrung\Desktop\tnm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Title 1"/>
          <p:cNvSpPr>
            <a:spLocks noGrp="1"/>
          </p:cNvSpPr>
          <p:nvPr>
            <p:ph type="title"/>
          </p:nvPr>
        </p:nvSpPr>
        <p:spPr>
          <a:xfrm>
            <a:off x="1182084" y="440668"/>
            <a:ext cx="7854411"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latin typeface="Times New Roman" pitchFamily="18" charset="0"/>
              <a:cs typeface="Times New Roman" pitchFamily="18" charset="0"/>
            </a:endParaRPr>
          </a:p>
        </p:txBody>
      </p:sp>
    </p:spTree>
    <p:extLst>
      <p:ext uri="{BB962C8B-B14F-4D97-AF65-F5344CB8AC3E}">
        <p14:creationId xmlns:p14="http://schemas.microsoft.com/office/powerpoint/2010/main" val="339589149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1"/>
            <a:ext cx="9144000" cy="276999"/>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697706" y="1227286"/>
            <a:ext cx="7902590" cy="833562"/>
          </a:xfrm>
          <a:prstGeom prst="rect">
            <a:avLst/>
          </a:prstGeom>
        </p:spPr>
        <p:txBody>
          <a:bodyPr vert="horz" wrap="square" lIns="0" tIns="0" rIns="0" bIns="0" rtlCol="0">
            <a:spAutoFit/>
          </a:bodyPr>
          <a:lstStyle/>
          <a:p>
            <a:pPr marL="0" marR="0">
              <a:lnSpc>
                <a:spcPts val="3128"/>
              </a:lnSpc>
              <a:spcBef>
                <a:spcPts val="0"/>
              </a:spcBef>
              <a:spcAft>
                <a:spcPts val="0"/>
              </a:spcAft>
            </a:pPr>
            <a:r>
              <a:rPr sz="2800" b="1" dirty="0">
                <a:solidFill>
                  <a:srgbClr val="000000"/>
                </a:solidFill>
                <a:latin typeface="QOBWGE+Arial-BoldMT"/>
                <a:cs typeface="QOBWGE+Arial-BoldMT"/>
              </a:rPr>
              <a:t>1.1.4.</a:t>
            </a:r>
            <a:r>
              <a:rPr sz="2800" b="1" spc="68" dirty="0">
                <a:solidFill>
                  <a:srgbClr val="000000"/>
                </a:solidFill>
                <a:latin typeface="QOBWGE+Arial-BoldMT"/>
                <a:cs typeface="QOBWGE+Arial-BoldMT"/>
              </a:rPr>
              <a:t> </a:t>
            </a:r>
            <a:r>
              <a:rPr sz="2800" b="1" dirty="0">
                <a:solidFill>
                  <a:srgbClr val="000000"/>
                </a:solidFill>
                <a:latin typeface="QOBWGE+Arial-BoldMT"/>
                <a:cs typeface="QOBWGE+Arial-BoldMT"/>
              </a:rPr>
              <a:t>Diện</a:t>
            </a:r>
            <a:r>
              <a:rPr sz="2800" b="1" spc="74" dirty="0">
                <a:solidFill>
                  <a:srgbClr val="000000"/>
                </a:solidFill>
                <a:latin typeface="QOBWGE+Arial-BoldMT"/>
                <a:cs typeface="QOBWGE+Arial-BoldMT"/>
              </a:rPr>
              <a:t> </a:t>
            </a:r>
            <a:r>
              <a:rPr sz="2800" b="1" dirty="0">
                <a:solidFill>
                  <a:srgbClr val="000000"/>
                </a:solidFill>
                <a:latin typeface="QOBWGE+Arial-BoldMT"/>
                <a:cs typeface="QOBWGE+Arial-BoldMT"/>
              </a:rPr>
              <a:t>tích</a:t>
            </a:r>
            <a:r>
              <a:rPr sz="2800" b="1" spc="73" dirty="0">
                <a:solidFill>
                  <a:srgbClr val="000000"/>
                </a:solidFill>
                <a:latin typeface="QOBWGE+Arial-BoldMT"/>
                <a:cs typeface="QOBWGE+Arial-BoldMT"/>
              </a:rPr>
              <a:t> </a:t>
            </a:r>
            <a:r>
              <a:rPr sz="2800" b="1" dirty="0">
                <a:solidFill>
                  <a:srgbClr val="000000"/>
                </a:solidFill>
                <a:latin typeface="QOBWGE+Arial-BoldMT"/>
                <a:cs typeface="QOBWGE+Arial-BoldMT"/>
              </a:rPr>
              <a:t>sử</a:t>
            </a:r>
            <a:r>
              <a:rPr sz="2800" b="1" spc="67" dirty="0">
                <a:solidFill>
                  <a:srgbClr val="000000"/>
                </a:solidFill>
                <a:latin typeface="QOBWGE+Arial-BoldMT"/>
                <a:cs typeface="QOBWGE+Arial-BoldMT"/>
              </a:rPr>
              <a:t> </a:t>
            </a:r>
            <a:r>
              <a:rPr sz="2800" b="1" dirty="0">
                <a:solidFill>
                  <a:srgbClr val="000000"/>
                </a:solidFill>
                <a:latin typeface="QOBWGE+Arial-BoldMT"/>
                <a:cs typeface="QOBWGE+Arial-BoldMT"/>
              </a:rPr>
              <a:t>dụng</a:t>
            </a:r>
            <a:r>
              <a:rPr sz="2800" b="1" spc="75" dirty="0">
                <a:solidFill>
                  <a:srgbClr val="000000"/>
                </a:solidFill>
                <a:latin typeface="QOBWGE+Arial-BoldMT"/>
                <a:cs typeface="QOBWGE+Arial-BoldMT"/>
              </a:rPr>
              <a:t> </a:t>
            </a:r>
            <a:r>
              <a:rPr sz="2800" b="1" dirty="0">
                <a:solidFill>
                  <a:srgbClr val="000000"/>
                </a:solidFill>
                <a:latin typeface="QOBWGE+Arial-BoldMT"/>
                <a:cs typeface="QOBWGE+Arial-BoldMT"/>
              </a:rPr>
              <a:t>đất,</a:t>
            </a:r>
            <a:r>
              <a:rPr sz="2800" b="1" spc="69" dirty="0">
                <a:solidFill>
                  <a:srgbClr val="000000"/>
                </a:solidFill>
                <a:latin typeface="QOBWGE+Arial-BoldMT"/>
                <a:cs typeface="QOBWGE+Arial-BoldMT"/>
              </a:rPr>
              <a:t> </a:t>
            </a:r>
            <a:r>
              <a:rPr sz="2800" b="1" dirty="0">
                <a:solidFill>
                  <a:srgbClr val="000000"/>
                </a:solidFill>
                <a:latin typeface="QOBWGE+Arial-BoldMT"/>
                <a:cs typeface="QOBWGE+Arial-BoldMT"/>
              </a:rPr>
              <a:t>đất</a:t>
            </a:r>
            <a:r>
              <a:rPr sz="2800" b="1" spc="78" dirty="0">
                <a:solidFill>
                  <a:srgbClr val="000000"/>
                </a:solidFill>
                <a:latin typeface="QOBWGE+Arial-BoldMT"/>
                <a:cs typeface="QOBWGE+Arial-BoldMT"/>
              </a:rPr>
              <a:t> </a:t>
            </a:r>
            <a:r>
              <a:rPr sz="2800" b="1" dirty="0">
                <a:solidFill>
                  <a:srgbClr val="000000"/>
                </a:solidFill>
                <a:latin typeface="QOBWGE+Arial-BoldMT"/>
                <a:cs typeface="QOBWGE+Arial-BoldMT"/>
              </a:rPr>
              <a:t>có</a:t>
            </a:r>
            <a:r>
              <a:rPr sz="2800" b="1" spc="70" dirty="0">
                <a:solidFill>
                  <a:srgbClr val="000000"/>
                </a:solidFill>
                <a:latin typeface="QOBWGE+Arial-BoldMT"/>
                <a:cs typeface="QOBWGE+Arial-BoldMT"/>
              </a:rPr>
              <a:t> </a:t>
            </a:r>
            <a:r>
              <a:rPr sz="2800" b="1" dirty="0">
                <a:solidFill>
                  <a:srgbClr val="000000"/>
                </a:solidFill>
                <a:latin typeface="QOBWGE+Arial-BoldMT"/>
                <a:cs typeface="QOBWGE+Arial-BoldMT"/>
              </a:rPr>
              <a:t>mặt</a:t>
            </a:r>
            <a:r>
              <a:rPr sz="2800" b="1" spc="80" dirty="0">
                <a:solidFill>
                  <a:srgbClr val="000000"/>
                </a:solidFill>
                <a:latin typeface="QOBWGE+Arial-BoldMT"/>
                <a:cs typeface="QOBWGE+Arial-BoldMT"/>
              </a:rPr>
              <a:t> </a:t>
            </a:r>
            <a:r>
              <a:rPr sz="2800" b="1" dirty="0">
                <a:solidFill>
                  <a:srgbClr val="000000"/>
                </a:solidFill>
                <a:latin typeface="QOBWGE+Arial-BoldMT"/>
                <a:cs typeface="QOBWGE+Arial-BoldMT"/>
              </a:rPr>
              <a:t>nước,</a:t>
            </a:r>
          </a:p>
          <a:p>
            <a:pPr marL="2766250" marR="0">
              <a:lnSpc>
                <a:spcPts val="3128"/>
              </a:lnSpc>
              <a:spcBef>
                <a:spcPts val="279"/>
              </a:spcBef>
              <a:spcAft>
                <a:spcPts val="0"/>
              </a:spcAft>
            </a:pPr>
            <a:r>
              <a:rPr sz="2800" b="1" dirty="0">
                <a:solidFill>
                  <a:srgbClr val="000000"/>
                </a:solidFill>
                <a:latin typeface="QOBWGE+Arial-BoldMT"/>
                <a:cs typeface="QOBWGE+Arial-BoldMT"/>
              </a:rPr>
              <a:t>khu</a:t>
            </a:r>
            <a:r>
              <a:rPr sz="2800" b="1" spc="74" dirty="0">
                <a:solidFill>
                  <a:srgbClr val="000000"/>
                </a:solidFill>
                <a:latin typeface="QOBWGE+Arial-BoldMT"/>
                <a:cs typeface="QOBWGE+Arial-BoldMT"/>
              </a:rPr>
              <a:t> </a:t>
            </a:r>
            <a:r>
              <a:rPr sz="2800" b="1" dirty="0">
                <a:solidFill>
                  <a:srgbClr val="000000"/>
                </a:solidFill>
                <a:latin typeface="QOBWGE+Arial-BoldMT"/>
                <a:cs typeface="QOBWGE+Arial-BoldMT"/>
              </a:rPr>
              <a:t>vực</a:t>
            </a:r>
            <a:r>
              <a:rPr sz="2800" b="1" spc="79" dirty="0">
                <a:solidFill>
                  <a:srgbClr val="000000"/>
                </a:solidFill>
                <a:latin typeface="QOBWGE+Arial-BoldMT"/>
                <a:cs typeface="QOBWGE+Arial-BoldMT"/>
              </a:rPr>
              <a:t> </a:t>
            </a:r>
            <a:r>
              <a:rPr sz="2800" b="1" dirty="0">
                <a:solidFill>
                  <a:srgbClr val="000000"/>
                </a:solidFill>
                <a:latin typeface="QOBWGE+Arial-BoldMT"/>
                <a:cs typeface="QOBWGE+Arial-BoldMT"/>
              </a:rPr>
              <a:t>biển</a:t>
            </a:r>
          </a:p>
        </p:txBody>
      </p:sp>
      <p:sp>
        <p:nvSpPr>
          <p:cNvPr id="4" name="object 4"/>
          <p:cNvSpPr txBox="1"/>
          <p:nvPr/>
        </p:nvSpPr>
        <p:spPr>
          <a:xfrm>
            <a:off x="548641" y="2163391"/>
            <a:ext cx="8042751" cy="795089"/>
          </a:xfrm>
          <a:prstGeom prst="rect">
            <a:avLst/>
          </a:prstGeom>
        </p:spPr>
        <p:txBody>
          <a:bodyPr vert="horz" wrap="square" lIns="0" tIns="0" rIns="0" bIns="0" rtlCol="0">
            <a:spAutoFit/>
          </a:bodyPr>
          <a:lstStyle/>
          <a:p>
            <a:pPr marL="0" marR="0" algn="just">
              <a:lnSpc>
                <a:spcPts val="3128"/>
              </a:lnSpc>
              <a:spcBef>
                <a:spcPts val="0"/>
              </a:spcBef>
              <a:spcAft>
                <a:spcPts val="0"/>
              </a:spcAft>
            </a:pPr>
            <a:r>
              <a:rPr sz="2800" dirty="0">
                <a:solidFill>
                  <a:srgbClr val="000000"/>
                </a:solidFill>
                <a:latin typeface="Times New Roman" pitchFamily="18" charset="0"/>
                <a:cs typeface="Times New Roman" pitchFamily="18" charset="0"/>
              </a:rPr>
              <a:t>Diện tích sử dụng đất, đất</a:t>
            </a:r>
            <a:r>
              <a:rPr sz="2800" spc="-10"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có mặt nước: ≥ </a:t>
            </a:r>
            <a:r>
              <a:rPr sz="2800">
                <a:solidFill>
                  <a:srgbClr val="000000"/>
                </a:solidFill>
                <a:latin typeface="Times New Roman" pitchFamily="18" charset="0"/>
                <a:cs typeface="Times New Roman" pitchFamily="18" charset="0"/>
              </a:rPr>
              <a:t>100 ha:</a:t>
            </a:r>
            <a:r>
              <a:rPr lang="en-US" sz="2800">
                <a:solidFill>
                  <a:srgbClr val="000000"/>
                </a:solidFill>
                <a:latin typeface="Times New Roman" pitchFamily="18" charset="0"/>
                <a:cs typeface="Times New Roman" pitchFamily="18" charset="0"/>
              </a:rPr>
              <a:t> </a:t>
            </a:r>
            <a:r>
              <a:rPr sz="2800">
                <a:solidFill>
                  <a:srgbClr val="000000"/>
                </a:solidFill>
                <a:latin typeface="Times New Roman" pitchFamily="18" charset="0"/>
                <a:cs typeface="Times New Roman" pitchFamily="18" charset="0"/>
              </a:rPr>
              <a:t>lớn</a:t>
            </a:r>
            <a:r>
              <a:rPr sz="2800" dirty="0">
                <a:solidFill>
                  <a:srgbClr val="000000"/>
                </a:solidFill>
                <a:latin typeface="Times New Roman" pitchFamily="18" charset="0"/>
                <a:cs typeface="Times New Roman" pitchFamily="18" charset="0"/>
              </a:rPr>
              <a:t>; 50-100 ha:</a:t>
            </a:r>
            <a:r>
              <a:rPr sz="2800" spc="-10"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trung bình; &lt; 50 ha:</a:t>
            </a:r>
            <a:r>
              <a:rPr sz="2800" spc="-10"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nhỏ.</a:t>
            </a:r>
          </a:p>
        </p:txBody>
      </p:sp>
      <p:sp>
        <p:nvSpPr>
          <p:cNvPr id="5" name="object 5"/>
          <p:cNvSpPr txBox="1"/>
          <p:nvPr/>
        </p:nvSpPr>
        <p:spPr>
          <a:xfrm>
            <a:off x="548641" y="3150580"/>
            <a:ext cx="7809515" cy="1192634"/>
          </a:xfrm>
          <a:prstGeom prst="rect">
            <a:avLst/>
          </a:prstGeom>
        </p:spPr>
        <p:txBody>
          <a:bodyPr vert="horz" wrap="square" lIns="0" tIns="0" rIns="0" bIns="0" rtlCol="0">
            <a:spAutoFit/>
          </a:bodyPr>
          <a:lstStyle/>
          <a:p>
            <a:pPr marL="0" marR="0" algn="just">
              <a:lnSpc>
                <a:spcPts val="3128"/>
              </a:lnSpc>
              <a:spcBef>
                <a:spcPts val="0"/>
              </a:spcBef>
              <a:spcAft>
                <a:spcPts val="0"/>
              </a:spcAft>
            </a:pPr>
            <a:r>
              <a:rPr sz="2800" dirty="0">
                <a:solidFill>
                  <a:srgbClr val="000000"/>
                </a:solidFill>
                <a:latin typeface="Times New Roman" pitchFamily="18" charset="0"/>
                <a:cs typeface="Times New Roman" pitchFamily="18" charset="0"/>
              </a:rPr>
              <a:t>Có</a:t>
            </a:r>
            <a:r>
              <a:rPr sz="2800" spc="73"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sử</a:t>
            </a:r>
            <a:r>
              <a:rPr sz="2800" spc="67"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dụng</a:t>
            </a:r>
            <a:r>
              <a:rPr sz="2800" spc="75"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đất</a:t>
            </a:r>
            <a:r>
              <a:rPr sz="2800" spc="78"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của khu bảo tồn; di tích </a:t>
            </a:r>
            <a:r>
              <a:rPr sz="2800">
                <a:solidFill>
                  <a:srgbClr val="000000"/>
                </a:solidFill>
                <a:latin typeface="Times New Roman" pitchFamily="18" charset="0"/>
                <a:cs typeface="Times New Roman" pitchFamily="18" charset="0"/>
              </a:rPr>
              <a:t>lịch sử,</a:t>
            </a:r>
            <a:r>
              <a:rPr lang="en-US" sz="2800">
                <a:solidFill>
                  <a:srgbClr val="000000"/>
                </a:solidFill>
                <a:latin typeface="Times New Roman" pitchFamily="18" charset="0"/>
                <a:cs typeface="Times New Roman" pitchFamily="18" charset="0"/>
              </a:rPr>
              <a:t> </a:t>
            </a:r>
            <a:r>
              <a:rPr sz="2800">
                <a:solidFill>
                  <a:srgbClr val="000000"/>
                </a:solidFill>
                <a:latin typeface="Times New Roman" pitchFamily="18" charset="0"/>
                <a:cs typeface="Times New Roman" pitchFamily="18" charset="0"/>
              </a:rPr>
              <a:t>danh </a:t>
            </a:r>
            <a:r>
              <a:rPr sz="2800" dirty="0">
                <a:solidFill>
                  <a:srgbClr val="000000"/>
                </a:solidFill>
                <a:latin typeface="Times New Roman" pitchFamily="18" charset="0"/>
                <a:cs typeface="Times New Roman" pitchFamily="18" charset="0"/>
              </a:rPr>
              <a:t>lam thắng cảnh được xếp hạng </a:t>
            </a:r>
            <a:r>
              <a:rPr sz="2800">
                <a:solidFill>
                  <a:srgbClr val="000000"/>
                </a:solidFill>
                <a:latin typeface="Times New Roman" pitchFamily="18" charset="0"/>
                <a:cs typeface="Times New Roman" pitchFamily="18" charset="0"/>
              </a:rPr>
              <a:t>cấp quốc</a:t>
            </a:r>
            <a:r>
              <a:rPr lang="en-US" sz="2800">
                <a:solidFill>
                  <a:srgbClr val="000000"/>
                </a:solidFill>
                <a:latin typeface="Times New Roman" pitchFamily="18" charset="0"/>
                <a:cs typeface="Times New Roman" pitchFamily="18" charset="0"/>
              </a:rPr>
              <a:t> </a:t>
            </a:r>
            <a:r>
              <a:rPr sz="2800">
                <a:solidFill>
                  <a:srgbClr val="000000"/>
                </a:solidFill>
                <a:latin typeface="Times New Roman" pitchFamily="18" charset="0"/>
                <a:cs typeface="Times New Roman" pitchFamily="18" charset="0"/>
              </a:rPr>
              <a:t>gia</a:t>
            </a:r>
            <a:r>
              <a:rPr sz="2800" dirty="0">
                <a:solidFill>
                  <a:srgbClr val="000000"/>
                </a:solidFill>
                <a:latin typeface="Times New Roman" pitchFamily="18" charset="0"/>
                <a:cs typeface="Times New Roman" pitchFamily="18" charset="0"/>
              </a:rPr>
              <a:t>, quốc gia đặc biệt; rừng phòng hộ,</a:t>
            </a:r>
            <a:r>
              <a:rPr sz="2800" spc="-10" dirty="0">
                <a:solidFill>
                  <a:srgbClr val="000000"/>
                </a:solidFill>
                <a:latin typeface="Times New Roman" pitchFamily="18" charset="0"/>
                <a:cs typeface="Times New Roman" pitchFamily="18" charset="0"/>
              </a:rPr>
              <a:t> </a:t>
            </a:r>
            <a:r>
              <a:rPr sz="2800">
                <a:solidFill>
                  <a:srgbClr val="000000"/>
                </a:solidFill>
                <a:latin typeface="Times New Roman" pitchFamily="18" charset="0"/>
                <a:cs typeface="Times New Roman" pitchFamily="18" charset="0"/>
              </a:rPr>
              <a:t>rừng tự</a:t>
            </a:r>
            <a:r>
              <a:rPr lang="en-US" sz="2800">
                <a:solidFill>
                  <a:srgbClr val="000000"/>
                </a:solidFill>
                <a:latin typeface="Times New Roman" pitchFamily="18" charset="0"/>
                <a:cs typeface="Times New Roman" pitchFamily="18" charset="0"/>
              </a:rPr>
              <a:t> </a:t>
            </a:r>
            <a:r>
              <a:rPr sz="2800">
                <a:solidFill>
                  <a:srgbClr val="000000"/>
                </a:solidFill>
                <a:latin typeface="Times New Roman" pitchFamily="18" charset="0"/>
                <a:cs typeface="Times New Roman" pitchFamily="18" charset="0"/>
              </a:rPr>
              <a:t>nhiên</a:t>
            </a:r>
            <a:r>
              <a:rPr lang="en-US" sz="2800">
                <a:solidFill>
                  <a:srgbClr val="000000"/>
                </a:solidFill>
                <a:latin typeface="Times New Roman" pitchFamily="18" charset="0"/>
                <a:cs typeface="Times New Roman" pitchFamily="18" charset="0"/>
              </a:rPr>
              <a:t>.</a:t>
            </a:r>
            <a:endParaRPr sz="2800" dirty="0">
              <a:solidFill>
                <a:srgbClr val="000000"/>
              </a:solidFill>
              <a:latin typeface="Times New Roman" pitchFamily="18" charset="0"/>
              <a:cs typeface="Times New Roman" pitchFamily="18" charset="0"/>
            </a:endParaRPr>
          </a:p>
        </p:txBody>
      </p:sp>
      <p:sp>
        <p:nvSpPr>
          <p:cNvPr id="6" name="object 6"/>
          <p:cNvSpPr txBox="1"/>
          <p:nvPr/>
        </p:nvSpPr>
        <p:spPr>
          <a:xfrm>
            <a:off x="548640" y="4653136"/>
            <a:ext cx="8107938" cy="1192634"/>
          </a:xfrm>
          <a:prstGeom prst="rect">
            <a:avLst/>
          </a:prstGeom>
        </p:spPr>
        <p:txBody>
          <a:bodyPr vert="horz" wrap="square" lIns="0" tIns="0" rIns="0" bIns="0" rtlCol="0">
            <a:spAutoFit/>
          </a:bodyPr>
          <a:lstStyle/>
          <a:p>
            <a:pPr marL="0" marR="0" algn="just">
              <a:lnSpc>
                <a:spcPts val="3128"/>
              </a:lnSpc>
              <a:spcBef>
                <a:spcPts val="0"/>
              </a:spcBef>
              <a:spcAft>
                <a:spcPts val="0"/>
              </a:spcAft>
            </a:pPr>
            <a:r>
              <a:rPr sz="2800" dirty="0">
                <a:solidFill>
                  <a:srgbClr val="000000"/>
                </a:solidFill>
                <a:latin typeface="Times New Roman" pitchFamily="18" charset="0"/>
                <a:cs typeface="Times New Roman" pitchFamily="18" charset="0"/>
              </a:rPr>
              <a:t>Chuyển</a:t>
            </a:r>
            <a:r>
              <a:rPr sz="2800" spc="73"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đổi</a:t>
            </a:r>
            <a:r>
              <a:rPr sz="2800" spc="72"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mục</a:t>
            </a:r>
            <a:r>
              <a:rPr sz="2800" spc="82"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đích</a:t>
            </a:r>
            <a:r>
              <a:rPr sz="2800" spc="75"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sử</a:t>
            </a:r>
            <a:r>
              <a:rPr sz="2800" spc="67"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dụng</a:t>
            </a:r>
            <a:r>
              <a:rPr sz="2800" spc="75"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đất: đất</a:t>
            </a:r>
            <a:r>
              <a:rPr sz="2800" spc="-10"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lúa</a:t>
            </a:r>
            <a:r>
              <a:rPr sz="2800">
                <a:solidFill>
                  <a:srgbClr val="000000"/>
                </a:solidFill>
                <a:latin typeface="Times New Roman" pitchFamily="18" charset="0"/>
                <a:cs typeface="Times New Roman" pitchFamily="18" charset="0"/>
              </a:rPr>
              <a:t>; khu</a:t>
            </a:r>
            <a:r>
              <a:rPr lang="en-US" sz="2800">
                <a:solidFill>
                  <a:srgbClr val="000000"/>
                </a:solidFill>
                <a:latin typeface="Times New Roman" pitchFamily="18" charset="0"/>
                <a:cs typeface="Times New Roman" pitchFamily="18" charset="0"/>
              </a:rPr>
              <a:t> </a:t>
            </a:r>
            <a:r>
              <a:rPr sz="2800">
                <a:solidFill>
                  <a:srgbClr val="000000"/>
                </a:solidFill>
                <a:latin typeface="Times New Roman" pitchFamily="18" charset="0"/>
                <a:cs typeface="Times New Roman" pitchFamily="18" charset="0"/>
              </a:rPr>
              <a:t>bảo </a:t>
            </a:r>
            <a:r>
              <a:rPr sz="2800" dirty="0">
                <a:solidFill>
                  <a:srgbClr val="000000"/>
                </a:solidFill>
                <a:latin typeface="Times New Roman" pitchFamily="18" charset="0"/>
                <a:cs typeface="Times New Roman" pitchFamily="18" charset="0"/>
              </a:rPr>
              <a:t>tồn; di lịch sử, danh lam thắng cảnh </a:t>
            </a:r>
            <a:r>
              <a:rPr sz="2800">
                <a:solidFill>
                  <a:srgbClr val="000000"/>
                </a:solidFill>
                <a:latin typeface="Times New Roman" pitchFamily="18" charset="0"/>
                <a:cs typeface="Times New Roman" pitchFamily="18" charset="0"/>
              </a:rPr>
              <a:t>được xếp</a:t>
            </a:r>
            <a:r>
              <a:rPr lang="en-US" sz="2800">
                <a:solidFill>
                  <a:srgbClr val="000000"/>
                </a:solidFill>
                <a:latin typeface="Times New Roman" pitchFamily="18" charset="0"/>
                <a:cs typeface="Times New Roman" pitchFamily="18" charset="0"/>
              </a:rPr>
              <a:t> </a:t>
            </a:r>
            <a:r>
              <a:rPr sz="2800">
                <a:solidFill>
                  <a:srgbClr val="000000"/>
                </a:solidFill>
                <a:latin typeface="Times New Roman" pitchFamily="18" charset="0"/>
                <a:cs typeface="Times New Roman" pitchFamily="18" charset="0"/>
              </a:rPr>
              <a:t>hạng </a:t>
            </a:r>
            <a:r>
              <a:rPr sz="2800" dirty="0">
                <a:solidFill>
                  <a:srgbClr val="000000"/>
                </a:solidFill>
                <a:latin typeface="Times New Roman" pitchFamily="18" charset="0"/>
                <a:cs typeface="Times New Roman" pitchFamily="18" charset="0"/>
              </a:rPr>
              <a:t>cấp quốc gia, quốc gia đặc biệt; </a:t>
            </a:r>
            <a:r>
              <a:rPr sz="2800">
                <a:solidFill>
                  <a:srgbClr val="000000"/>
                </a:solidFill>
                <a:latin typeface="Times New Roman" pitchFamily="18" charset="0"/>
                <a:cs typeface="Times New Roman" pitchFamily="18" charset="0"/>
              </a:rPr>
              <a:t>rừng phòng</a:t>
            </a:r>
            <a:r>
              <a:rPr lang="en-US" sz="2800">
                <a:solidFill>
                  <a:srgbClr val="000000"/>
                </a:solidFill>
                <a:latin typeface="Times New Roman" pitchFamily="18" charset="0"/>
                <a:cs typeface="Times New Roman" pitchFamily="18" charset="0"/>
              </a:rPr>
              <a:t> </a:t>
            </a:r>
            <a:r>
              <a:rPr sz="2800">
                <a:solidFill>
                  <a:srgbClr val="000000"/>
                </a:solidFill>
                <a:latin typeface="Times New Roman" pitchFamily="18" charset="0"/>
                <a:cs typeface="Times New Roman" pitchFamily="18" charset="0"/>
              </a:rPr>
              <a:t>hộ</a:t>
            </a:r>
            <a:r>
              <a:rPr sz="2800" dirty="0">
                <a:solidFill>
                  <a:srgbClr val="000000"/>
                </a:solidFill>
                <a:latin typeface="Times New Roman" pitchFamily="18" charset="0"/>
                <a:cs typeface="Times New Roman" pitchFamily="18" charset="0"/>
              </a:rPr>
              <a:t>,</a:t>
            </a:r>
            <a:r>
              <a:rPr sz="2800" spc="-10"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rừng tự nhiên</a:t>
            </a:r>
          </a:p>
        </p:txBody>
      </p:sp>
      <p:sp>
        <p:nvSpPr>
          <p:cNvPr id="7" name="object 7"/>
          <p:cNvSpPr txBox="1"/>
          <p:nvPr/>
        </p:nvSpPr>
        <p:spPr>
          <a:xfrm>
            <a:off x="8390891" y="6263551"/>
            <a:ext cx="355699" cy="218008"/>
          </a:xfrm>
          <a:prstGeom prst="rect">
            <a:avLst/>
          </a:prstGeom>
        </p:spPr>
        <p:txBody>
          <a:bodyPr vert="horz" wrap="square" lIns="0" tIns="0" rIns="0" bIns="0" rtlCol="0">
            <a:spAutoFit/>
          </a:bodyPr>
          <a:lstStyle/>
          <a:p>
            <a:pPr marL="0" marR="0">
              <a:lnSpc>
                <a:spcPts val="1692"/>
              </a:lnSpc>
              <a:spcBef>
                <a:spcPts val="0"/>
              </a:spcBef>
              <a:spcAft>
                <a:spcPts val="0"/>
              </a:spcAft>
            </a:pPr>
            <a:r>
              <a:rPr sz="1200" dirty="0">
                <a:solidFill>
                  <a:srgbClr val="000000"/>
                </a:solidFill>
                <a:latin typeface="RESDGO+Arial-Black"/>
                <a:cs typeface="RESDGO+Arial-Black"/>
              </a:rPr>
              <a:t>10</a:t>
            </a:r>
          </a:p>
        </p:txBody>
      </p:sp>
      <p:pic>
        <p:nvPicPr>
          <p:cNvPr id="8" name="Picture 8" descr="C:\Users\lqtrung\Desktop\tnm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9" name="Title 1"/>
          <p:cNvSpPr>
            <a:spLocks noGrp="1"/>
          </p:cNvSpPr>
          <p:nvPr>
            <p:ph type="title"/>
          </p:nvPr>
        </p:nvSpPr>
        <p:spPr>
          <a:xfrm>
            <a:off x="1182084" y="440668"/>
            <a:ext cx="7854411"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Tree>
    <p:extLst>
      <p:ext uri="{BB962C8B-B14F-4D97-AF65-F5344CB8AC3E}">
        <p14:creationId xmlns:p14="http://schemas.microsoft.com/office/powerpoint/2010/main" val="92263348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1"/>
            <a:ext cx="9144000" cy="276999"/>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565150" y="1455168"/>
            <a:ext cx="8443514" cy="461665"/>
          </a:xfrm>
          <a:prstGeom prst="rect">
            <a:avLst/>
          </a:prstGeom>
        </p:spPr>
        <p:txBody>
          <a:bodyPr vert="horz" wrap="square" lIns="0" tIns="0" rIns="0" bIns="0" rtlCol="0">
            <a:spAutoFit/>
          </a:bodyPr>
          <a:lstStyle/>
          <a:p>
            <a:pPr marL="0" marR="0">
              <a:lnSpc>
                <a:spcPts val="3574"/>
              </a:lnSpc>
              <a:spcBef>
                <a:spcPts val="0"/>
              </a:spcBef>
              <a:spcAft>
                <a:spcPts val="0"/>
              </a:spcAft>
            </a:pPr>
            <a:r>
              <a:rPr sz="3200" b="1" dirty="0">
                <a:solidFill>
                  <a:srgbClr val="000000"/>
                </a:solidFill>
                <a:latin typeface="Times New Roman" pitchFamily="18" charset="0"/>
                <a:cs typeface="Times New Roman" pitchFamily="18" charset="0"/>
              </a:rPr>
              <a:t>Lưu</a:t>
            </a:r>
            <a:r>
              <a:rPr sz="3200" b="1" spc="88"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ý</a:t>
            </a:r>
            <a:r>
              <a:rPr sz="3200" b="1" spc="82"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đối</a:t>
            </a:r>
            <a:r>
              <a:rPr sz="3200" b="1" spc="91"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với</a:t>
            </a:r>
            <a:r>
              <a:rPr sz="3200" b="1" spc="88" dirty="0">
                <a:solidFill>
                  <a:srgbClr val="000000"/>
                </a:solidFill>
                <a:latin typeface="Times New Roman" pitchFamily="18" charset="0"/>
                <a:cs typeface="Times New Roman" pitchFamily="18" charset="0"/>
              </a:rPr>
              <a:t> </a:t>
            </a:r>
            <a:r>
              <a:rPr sz="3200" b="1" dirty="0">
                <a:solidFill>
                  <a:srgbClr val="FF0000"/>
                </a:solidFill>
                <a:latin typeface="Times New Roman" pitchFamily="18" charset="0"/>
                <a:cs typeface="Times New Roman" pitchFamily="18" charset="0"/>
              </a:rPr>
              <a:t>sử</a:t>
            </a:r>
            <a:r>
              <a:rPr sz="3200" b="1" spc="88" dirty="0">
                <a:solidFill>
                  <a:srgbClr val="FF0000"/>
                </a:solidFill>
                <a:latin typeface="Times New Roman" pitchFamily="18" charset="0"/>
                <a:cs typeface="Times New Roman" pitchFamily="18" charset="0"/>
              </a:rPr>
              <a:t> </a:t>
            </a:r>
            <a:r>
              <a:rPr sz="3200" b="1" dirty="0">
                <a:solidFill>
                  <a:srgbClr val="FF0000"/>
                </a:solidFill>
                <a:latin typeface="Times New Roman" pitchFamily="18" charset="0"/>
                <a:cs typeface="Times New Roman" pitchFamily="18" charset="0"/>
              </a:rPr>
              <a:t>dụng,</a:t>
            </a:r>
            <a:r>
              <a:rPr sz="3200" b="1" spc="91" dirty="0">
                <a:solidFill>
                  <a:srgbClr val="FF0000"/>
                </a:solidFill>
                <a:latin typeface="Times New Roman" pitchFamily="18" charset="0"/>
                <a:cs typeface="Times New Roman" pitchFamily="18" charset="0"/>
              </a:rPr>
              <a:t> </a:t>
            </a:r>
            <a:r>
              <a:rPr sz="3200" b="1" dirty="0">
                <a:solidFill>
                  <a:srgbClr val="FF0000"/>
                </a:solidFill>
                <a:latin typeface="Times New Roman" pitchFamily="18" charset="0"/>
                <a:cs typeface="Times New Roman" pitchFamily="18" charset="0"/>
              </a:rPr>
              <a:t>chuyển</a:t>
            </a:r>
            <a:r>
              <a:rPr sz="3200" b="1" spc="88" dirty="0">
                <a:solidFill>
                  <a:srgbClr val="FF0000"/>
                </a:solidFill>
                <a:latin typeface="Times New Roman" pitchFamily="18" charset="0"/>
                <a:cs typeface="Times New Roman" pitchFamily="18" charset="0"/>
              </a:rPr>
              <a:t> </a:t>
            </a:r>
            <a:r>
              <a:rPr sz="3200" b="1" dirty="0">
                <a:solidFill>
                  <a:srgbClr val="FF0000"/>
                </a:solidFill>
                <a:latin typeface="Times New Roman" pitchFamily="18" charset="0"/>
                <a:cs typeface="Times New Roman" pitchFamily="18" charset="0"/>
              </a:rPr>
              <a:t>đổi</a:t>
            </a:r>
            <a:r>
              <a:rPr sz="3200" b="1" spc="91" dirty="0">
                <a:solidFill>
                  <a:srgbClr val="FF0000"/>
                </a:solidFill>
                <a:latin typeface="Times New Roman" pitchFamily="18" charset="0"/>
                <a:cs typeface="Times New Roman" pitchFamily="18" charset="0"/>
              </a:rPr>
              <a:t> </a:t>
            </a:r>
            <a:r>
              <a:rPr sz="3200" b="1" dirty="0">
                <a:solidFill>
                  <a:srgbClr val="FF0000"/>
                </a:solidFill>
                <a:latin typeface="Times New Roman" pitchFamily="18" charset="0"/>
                <a:cs typeface="Times New Roman" pitchFamily="18" charset="0"/>
              </a:rPr>
              <a:t>MĐSDĐ</a:t>
            </a:r>
          </a:p>
        </p:txBody>
      </p:sp>
      <p:sp>
        <p:nvSpPr>
          <p:cNvPr id="4" name="object 4"/>
          <p:cNvSpPr txBox="1"/>
          <p:nvPr/>
        </p:nvSpPr>
        <p:spPr>
          <a:xfrm>
            <a:off x="415290" y="2071228"/>
            <a:ext cx="8522466" cy="1218282"/>
          </a:xfrm>
          <a:prstGeom prst="rect">
            <a:avLst/>
          </a:prstGeom>
        </p:spPr>
        <p:txBody>
          <a:bodyPr vert="horz" wrap="square" lIns="0" tIns="0" rIns="0" bIns="0" rtlCol="0">
            <a:spAutoFit/>
          </a:bodyPr>
          <a:lstStyle/>
          <a:p>
            <a:pPr marL="0" marR="0" algn="just">
              <a:lnSpc>
                <a:spcPts val="3128"/>
              </a:lnSpc>
              <a:spcBef>
                <a:spcPts val="0"/>
              </a:spcBef>
              <a:spcAft>
                <a:spcPts val="0"/>
              </a:spcAft>
            </a:pPr>
            <a:r>
              <a:rPr sz="2800" dirty="0">
                <a:solidFill>
                  <a:srgbClr val="000000"/>
                </a:solidFill>
                <a:latin typeface="Times New Roman" pitchFamily="18" charset="0"/>
                <a:cs typeface="Times New Roman" pitchFamily="18" charset="0"/>
              </a:rPr>
              <a:t>- Nghị định 08/2022/NĐ-CP</a:t>
            </a:r>
            <a:r>
              <a:rPr sz="2800" spc="-58"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quy định cụ thể về 2 </a:t>
            </a:r>
            <a:r>
              <a:rPr sz="2800" dirty="0" err="1">
                <a:solidFill>
                  <a:srgbClr val="000000"/>
                </a:solidFill>
                <a:latin typeface="Times New Roman" pitchFamily="18" charset="0"/>
                <a:cs typeface="Times New Roman" pitchFamily="18" charset="0"/>
              </a:rPr>
              <a:t>loại</a:t>
            </a:r>
            <a:r>
              <a:rPr sz="2800" dirty="0">
                <a:solidFill>
                  <a:srgbClr val="000000"/>
                </a:solidFill>
                <a:latin typeface="Times New Roman" pitchFamily="18" charset="0"/>
                <a:cs typeface="Times New Roman" pitchFamily="18" charset="0"/>
              </a:rPr>
              <a:t>:</a:t>
            </a:r>
            <a:r>
              <a:rPr lang="en-US" sz="2800" dirty="0">
                <a:solidFill>
                  <a:srgbClr val="000000"/>
                </a:solidFill>
                <a:latin typeface="Times New Roman" pitchFamily="18" charset="0"/>
                <a:cs typeface="Times New Roman" pitchFamily="18" charset="0"/>
              </a:rPr>
              <a:t> </a:t>
            </a:r>
            <a:r>
              <a:rPr sz="2800" b="1" dirty="0" err="1">
                <a:solidFill>
                  <a:srgbClr val="3333CC"/>
                </a:solidFill>
                <a:latin typeface="Times New Roman" pitchFamily="18" charset="0"/>
                <a:cs typeface="Times New Roman" pitchFamily="18" charset="0"/>
              </a:rPr>
              <a:t>sử</a:t>
            </a:r>
            <a:r>
              <a:rPr sz="2800" b="1" spc="66" dirty="0">
                <a:solidFill>
                  <a:srgbClr val="3333CC"/>
                </a:solidFill>
                <a:latin typeface="Times New Roman" pitchFamily="18" charset="0"/>
                <a:cs typeface="Times New Roman" pitchFamily="18" charset="0"/>
              </a:rPr>
              <a:t> </a:t>
            </a:r>
            <a:r>
              <a:rPr sz="2800" b="1" dirty="0">
                <a:solidFill>
                  <a:srgbClr val="3333CC"/>
                </a:solidFill>
                <a:latin typeface="Times New Roman" pitchFamily="18" charset="0"/>
                <a:cs typeface="Times New Roman" pitchFamily="18" charset="0"/>
              </a:rPr>
              <a:t>dụng</a:t>
            </a:r>
            <a:r>
              <a:rPr sz="2800" b="1" spc="70" dirty="0">
                <a:solidFill>
                  <a:srgbClr val="3333CC"/>
                </a:solidFill>
                <a:latin typeface="Times New Roman" pitchFamily="18" charset="0"/>
                <a:cs typeface="Times New Roman" pitchFamily="18" charset="0"/>
              </a:rPr>
              <a:t> </a:t>
            </a:r>
            <a:r>
              <a:rPr sz="2800" b="1" dirty="0">
                <a:solidFill>
                  <a:srgbClr val="3333CC"/>
                </a:solidFill>
                <a:latin typeface="Times New Roman" pitchFamily="18" charset="0"/>
                <a:cs typeface="Times New Roman" pitchFamily="18" charset="0"/>
              </a:rPr>
              <a:t>và chuyển</a:t>
            </a:r>
            <a:r>
              <a:rPr sz="2800" b="1" spc="74" dirty="0">
                <a:solidFill>
                  <a:srgbClr val="3333CC"/>
                </a:solidFill>
                <a:latin typeface="Times New Roman" pitchFamily="18" charset="0"/>
                <a:cs typeface="Times New Roman" pitchFamily="18" charset="0"/>
              </a:rPr>
              <a:t> </a:t>
            </a:r>
            <a:r>
              <a:rPr sz="2800" b="1" dirty="0">
                <a:solidFill>
                  <a:srgbClr val="3333CC"/>
                </a:solidFill>
                <a:latin typeface="Times New Roman" pitchFamily="18" charset="0"/>
                <a:cs typeface="Times New Roman" pitchFamily="18" charset="0"/>
              </a:rPr>
              <a:t>đổi</a:t>
            </a:r>
            <a:r>
              <a:rPr sz="2800" b="1" spc="62" dirty="0">
                <a:solidFill>
                  <a:srgbClr val="3333CC"/>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(sử dụng thì với </a:t>
            </a:r>
            <a:r>
              <a:rPr sz="2800" dirty="0" err="1">
                <a:solidFill>
                  <a:srgbClr val="000000"/>
                </a:solidFill>
                <a:latin typeface="Times New Roman" pitchFamily="18" charset="0"/>
                <a:cs typeface="Times New Roman" pitchFamily="18" charset="0"/>
              </a:rPr>
              <a:t>diện</a:t>
            </a:r>
            <a:r>
              <a:rPr sz="2800"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tích</a:t>
            </a:r>
            <a:r>
              <a:rPr lang="en-US" sz="2800"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lớn</a:t>
            </a:r>
            <a:r>
              <a:rPr sz="2800" dirty="0">
                <a:solidFill>
                  <a:srgbClr val="000000"/>
                </a:solidFill>
                <a:latin typeface="Times New Roman" pitchFamily="18" charset="0"/>
                <a:cs typeface="Times New Roman" pitchFamily="18" charset="0"/>
              </a:rPr>
              <a:t> hơn so với diện tích chuyển đổi).</a:t>
            </a:r>
          </a:p>
        </p:txBody>
      </p:sp>
      <p:sp>
        <p:nvSpPr>
          <p:cNvPr id="5" name="object 5"/>
          <p:cNvSpPr txBox="1"/>
          <p:nvPr/>
        </p:nvSpPr>
        <p:spPr>
          <a:xfrm>
            <a:off x="415291" y="3511389"/>
            <a:ext cx="8100712" cy="1231106"/>
          </a:xfrm>
          <a:prstGeom prst="rect">
            <a:avLst/>
          </a:prstGeom>
        </p:spPr>
        <p:txBody>
          <a:bodyPr vert="horz" wrap="square" lIns="0" tIns="0" rIns="0" bIns="0" rtlCol="0">
            <a:spAutoFit/>
          </a:bodyPr>
          <a:lstStyle/>
          <a:p>
            <a:pPr marL="0" marR="0" algn="just">
              <a:lnSpc>
                <a:spcPts val="3128"/>
              </a:lnSpc>
              <a:spcBef>
                <a:spcPts val="0"/>
              </a:spcBef>
              <a:spcAft>
                <a:spcPts val="0"/>
              </a:spcAft>
            </a:pPr>
            <a:r>
              <a:rPr sz="2800" dirty="0">
                <a:solidFill>
                  <a:srgbClr val="7030A0"/>
                </a:solidFill>
                <a:latin typeface="Times New Roman" pitchFamily="18" charset="0"/>
                <a:cs typeface="Times New Roman" pitchFamily="18" charset="0"/>
              </a:rPr>
              <a:t>- Chuyển đổi mục đích sử dụng đất</a:t>
            </a:r>
            <a:r>
              <a:rPr sz="2800" spc="-10" dirty="0">
                <a:solidFill>
                  <a:srgbClr val="7030A0"/>
                </a:solidFill>
                <a:latin typeface="Times New Roman" pitchFamily="18" charset="0"/>
                <a:cs typeface="Times New Roman" pitchFamily="18" charset="0"/>
              </a:rPr>
              <a:t> </a:t>
            </a:r>
            <a:r>
              <a:rPr sz="2800" dirty="0">
                <a:solidFill>
                  <a:srgbClr val="7030A0"/>
                </a:solidFill>
                <a:latin typeface="Times New Roman" pitchFamily="18" charset="0"/>
                <a:cs typeface="Times New Roman" pitchFamily="18" charset="0"/>
              </a:rPr>
              <a:t>trồng </a:t>
            </a:r>
            <a:r>
              <a:rPr sz="2800" dirty="0" err="1">
                <a:solidFill>
                  <a:srgbClr val="7030A0"/>
                </a:solidFill>
                <a:latin typeface="Times New Roman" pitchFamily="18" charset="0"/>
                <a:cs typeface="Times New Roman" pitchFamily="18" charset="0"/>
              </a:rPr>
              <a:t>lúa</a:t>
            </a:r>
            <a:r>
              <a:rPr sz="2800" dirty="0">
                <a:solidFill>
                  <a:srgbClr val="7030A0"/>
                </a:solidFill>
                <a:latin typeface="Times New Roman" pitchFamily="18" charset="0"/>
                <a:cs typeface="Times New Roman" pitchFamily="18" charset="0"/>
              </a:rPr>
              <a:t> </a:t>
            </a:r>
            <a:r>
              <a:rPr sz="2800" dirty="0" err="1">
                <a:solidFill>
                  <a:srgbClr val="7030A0"/>
                </a:solidFill>
                <a:latin typeface="Times New Roman" pitchFamily="18" charset="0"/>
                <a:cs typeface="Times New Roman" pitchFamily="18" charset="0"/>
              </a:rPr>
              <a:t>thực</a:t>
            </a:r>
            <a:r>
              <a:rPr lang="en-US" sz="2800" dirty="0">
                <a:solidFill>
                  <a:srgbClr val="7030A0"/>
                </a:solidFill>
                <a:latin typeface="Times New Roman" pitchFamily="18" charset="0"/>
                <a:cs typeface="Times New Roman" pitchFamily="18" charset="0"/>
              </a:rPr>
              <a:t> </a:t>
            </a:r>
            <a:r>
              <a:rPr sz="2800" dirty="0" err="1">
                <a:solidFill>
                  <a:srgbClr val="7030A0"/>
                </a:solidFill>
                <a:latin typeface="Times New Roman" pitchFamily="18" charset="0"/>
                <a:cs typeface="Times New Roman" pitchFamily="18" charset="0"/>
              </a:rPr>
              <a:t>hiện</a:t>
            </a:r>
            <a:r>
              <a:rPr sz="2800" dirty="0">
                <a:solidFill>
                  <a:srgbClr val="7030A0"/>
                </a:solidFill>
                <a:latin typeface="Times New Roman" pitchFamily="18" charset="0"/>
                <a:cs typeface="Times New Roman" pitchFamily="18" charset="0"/>
              </a:rPr>
              <a:t> theo quy định của pháp luật đất</a:t>
            </a:r>
            <a:r>
              <a:rPr sz="2800" spc="-10" dirty="0">
                <a:solidFill>
                  <a:srgbClr val="7030A0"/>
                </a:solidFill>
                <a:latin typeface="Times New Roman" pitchFamily="18" charset="0"/>
                <a:cs typeface="Times New Roman" pitchFamily="18" charset="0"/>
              </a:rPr>
              <a:t> </a:t>
            </a:r>
            <a:r>
              <a:rPr sz="2800" dirty="0">
                <a:solidFill>
                  <a:srgbClr val="7030A0"/>
                </a:solidFill>
                <a:latin typeface="Times New Roman" pitchFamily="18" charset="0"/>
                <a:cs typeface="Times New Roman" pitchFamily="18" charset="0"/>
              </a:rPr>
              <a:t>đai (≥ 10 ha:</a:t>
            </a:r>
            <a:r>
              <a:rPr lang="en-US" sz="2800" dirty="0">
                <a:solidFill>
                  <a:srgbClr val="7030A0"/>
                </a:solidFill>
                <a:latin typeface="Times New Roman" pitchFamily="18" charset="0"/>
                <a:cs typeface="Times New Roman" pitchFamily="18" charset="0"/>
              </a:rPr>
              <a:t> </a:t>
            </a:r>
            <a:r>
              <a:rPr sz="2800" dirty="0" err="1">
                <a:solidFill>
                  <a:srgbClr val="7030A0"/>
                </a:solidFill>
                <a:latin typeface="Times New Roman" pitchFamily="18" charset="0"/>
                <a:cs typeface="Times New Roman" pitchFamily="18" charset="0"/>
              </a:rPr>
              <a:t>Thủ</a:t>
            </a:r>
            <a:r>
              <a:rPr sz="2800" dirty="0">
                <a:solidFill>
                  <a:srgbClr val="7030A0"/>
                </a:solidFill>
                <a:latin typeface="Times New Roman" pitchFamily="18" charset="0"/>
                <a:cs typeface="Times New Roman" pitchFamily="18" charset="0"/>
              </a:rPr>
              <a:t> tướng; &lt;10 ha thuộc Hội đồng nhân dân tỉnh).</a:t>
            </a:r>
          </a:p>
        </p:txBody>
      </p:sp>
      <p:sp>
        <p:nvSpPr>
          <p:cNvPr id="6" name="object 6"/>
          <p:cNvSpPr txBox="1"/>
          <p:nvPr/>
        </p:nvSpPr>
        <p:spPr>
          <a:xfrm>
            <a:off x="415290" y="4890874"/>
            <a:ext cx="8508560" cy="795089"/>
          </a:xfrm>
          <a:prstGeom prst="rect">
            <a:avLst/>
          </a:prstGeom>
        </p:spPr>
        <p:txBody>
          <a:bodyPr vert="horz" wrap="square" lIns="0" tIns="0" rIns="0" bIns="0" rtlCol="0">
            <a:spAutoFit/>
          </a:bodyPr>
          <a:lstStyle/>
          <a:p>
            <a:pPr marL="0" marR="0" algn="just">
              <a:lnSpc>
                <a:spcPts val="3128"/>
              </a:lnSpc>
              <a:spcBef>
                <a:spcPts val="0"/>
              </a:spcBef>
              <a:spcAft>
                <a:spcPts val="0"/>
              </a:spcAft>
            </a:pPr>
            <a:r>
              <a:rPr sz="2800" dirty="0">
                <a:solidFill>
                  <a:srgbClr val="000000"/>
                </a:solidFill>
                <a:latin typeface="Times New Roman" pitchFamily="18" charset="0"/>
                <a:cs typeface="Times New Roman" pitchFamily="18" charset="0"/>
              </a:rPr>
              <a:t>- </a:t>
            </a:r>
            <a:r>
              <a:rPr sz="2800" dirty="0">
                <a:solidFill>
                  <a:srgbClr val="00B050"/>
                </a:solidFill>
                <a:latin typeface="Times New Roman" pitchFamily="18" charset="0"/>
                <a:cs typeface="Times New Roman" pitchFamily="18" charset="0"/>
              </a:rPr>
              <a:t>Quy định về chuyển đổi đất</a:t>
            </a:r>
            <a:r>
              <a:rPr sz="2800" spc="-10" dirty="0">
                <a:solidFill>
                  <a:srgbClr val="00B050"/>
                </a:solidFill>
                <a:latin typeface="Times New Roman" pitchFamily="18" charset="0"/>
                <a:cs typeface="Times New Roman" pitchFamily="18" charset="0"/>
              </a:rPr>
              <a:t> </a:t>
            </a:r>
            <a:r>
              <a:rPr sz="2800" dirty="0">
                <a:solidFill>
                  <a:srgbClr val="00B050"/>
                </a:solidFill>
                <a:latin typeface="Times New Roman" pitchFamily="18" charset="0"/>
                <a:cs typeface="Times New Roman" pitchFamily="18" charset="0"/>
              </a:rPr>
              <a:t>lúa theo thẩm </a:t>
            </a:r>
            <a:r>
              <a:rPr sz="2800" dirty="0" err="1">
                <a:solidFill>
                  <a:srgbClr val="00B050"/>
                </a:solidFill>
                <a:latin typeface="Times New Roman" pitchFamily="18" charset="0"/>
                <a:cs typeface="Times New Roman" pitchFamily="18" charset="0"/>
              </a:rPr>
              <a:t>quyền</a:t>
            </a:r>
            <a:r>
              <a:rPr sz="2800" dirty="0">
                <a:solidFill>
                  <a:srgbClr val="00B050"/>
                </a:solidFill>
                <a:latin typeface="Times New Roman" pitchFamily="18" charset="0"/>
                <a:cs typeface="Times New Roman" pitchFamily="18" charset="0"/>
              </a:rPr>
              <a:t> </a:t>
            </a:r>
            <a:r>
              <a:rPr sz="2800" dirty="0" err="1">
                <a:solidFill>
                  <a:srgbClr val="00B050"/>
                </a:solidFill>
                <a:latin typeface="Times New Roman" pitchFamily="18" charset="0"/>
                <a:cs typeface="Times New Roman" pitchFamily="18" charset="0"/>
              </a:rPr>
              <a:t>để</a:t>
            </a:r>
            <a:r>
              <a:rPr lang="en-US" sz="2800" dirty="0">
                <a:solidFill>
                  <a:srgbClr val="00B050"/>
                </a:solidFill>
                <a:latin typeface="Times New Roman" pitchFamily="18" charset="0"/>
                <a:cs typeface="Times New Roman" pitchFamily="18" charset="0"/>
              </a:rPr>
              <a:t> </a:t>
            </a:r>
            <a:r>
              <a:rPr sz="2800" dirty="0" err="1">
                <a:solidFill>
                  <a:srgbClr val="00B050"/>
                </a:solidFill>
                <a:latin typeface="Times New Roman" pitchFamily="18" charset="0"/>
                <a:cs typeface="Times New Roman" pitchFamily="18" charset="0"/>
              </a:rPr>
              <a:t>đồng</a:t>
            </a:r>
            <a:r>
              <a:rPr sz="2800" dirty="0">
                <a:solidFill>
                  <a:srgbClr val="00B050"/>
                </a:solidFill>
                <a:latin typeface="Times New Roman" pitchFamily="18" charset="0"/>
                <a:cs typeface="Times New Roman" pitchFamily="18" charset="0"/>
              </a:rPr>
              <a:t> bộ hệ thống pháp luật.</a:t>
            </a:r>
          </a:p>
        </p:txBody>
      </p:sp>
      <p:sp>
        <p:nvSpPr>
          <p:cNvPr id="7" name="object 7"/>
          <p:cNvSpPr txBox="1"/>
          <p:nvPr/>
        </p:nvSpPr>
        <p:spPr>
          <a:xfrm>
            <a:off x="8390891" y="6263551"/>
            <a:ext cx="355699" cy="218008"/>
          </a:xfrm>
          <a:prstGeom prst="rect">
            <a:avLst/>
          </a:prstGeom>
        </p:spPr>
        <p:txBody>
          <a:bodyPr vert="horz" wrap="square" lIns="0" tIns="0" rIns="0" bIns="0" rtlCol="0">
            <a:spAutoFit/>
          </a:bodyPr>
          <a:lstStyle/>
          <a:p>
            <a:pPr marL="0" marR="0">
              <a:lnSpc>
                <a:spcPts val="1692"/>
              </a:lnSpc>
              <a:spcBef>
                <a:spcPts val="0"/>
              </a:spcBef>
              <a:spcAft>
                <a:spcPts val="0"/>
              </a:spcAft>
            </a:pPr>
            <a:r>
              <a:rPr sz="1200" dirty="0">
                <a:solidFill>
                  <a:srgbClr val="000000"/>
                </a:solidFill>
                <a:latin typeface="RESDGO+Arial-Black"/>
                <a:cs typeface="RESDGO+Arial-Black"/>
              </a:rPr>
              <a:t>11</a:t>
            </a:r>
          </a:p>
        </p:txBody>
      </p:sp>
      <p:pic>
        <p:nvPicPr>
          <p:cNvPr id="8" name="Picture 8" descr="C:\Users\lqtrung\Desktop\tnm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9" name="Title 1"/>
          <p:cNvSpPr>
            <a:spLocks noGrp="1"/>
          </p:cNvSpPr>
          <p:nvPr>
            <p:ph type="title"/>
          </p:nvPr>
        </p:nvSpPr>
        <p:spPr>
          <a:xfrm>
            <a:off x="1043608" y="440668"/>
            <a:ext cx="8070436"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Tree>
    <p:extLst>
      <p:ext uri="{BB962C8B-B14F-4D97-AF65-F5344CB8AC3E}">
        <p14:creationId xmlns:p14="http://schemas.microsoft.com/office/powerpoint/2010/main" val="149189230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1"/>
            <a:ext cx="9144000" cy="276999"/>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403351" y="1447280"/>
            <a:ext cx="6490559" cy="397545"/>
          </a:xfrm>
          <a:prstGeom prst="rect">
            <a:avLst/>
          </a:prstGeom>
        </p:spPr>
        <p:txBody>
          <a:bodyPr vert="horz" wrap="square" lIns="0" tIns="0" rIns="0" bIns="0" rtlCol="0">
            <a:spAutoFit/>
          </a:bodyPr>
          <a:lstStyle/>
          <a:p>
            <a:pPr marL="0" marR="0">
              <a:lnSpc>
                <a:spcPts val="3128"/>
              </a:lnSpc>
              <a:spcBef>
                <a:spcPts val="0"/>
              </a:spcBef>
              <a:spcAft>
                <a:spcPts val="0"/>
              </a:spcAft>
            </a:pPr>
            <a:r>
              <a:rPr sz="2800" b="1" dirty="0">
                <a:solidFill>
                  <a:srgbClr val="000000"/>
                </a:solidFill>
                <a:latin typeface="Times New Roman" pitchFamily="18" charset="0"/>
                <a:cs typeface="Times New Roman" pitchFamily="18" charset="0"/>
              </a:rPr>
              <a:t>1.1.5.</a:t>
            </a:r>
            <a:r>
              <a:rPr sz="2800" b="1" spc="20"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Yếu</a:t>
            </a:r>
            <a:r>
              <a:rPr sz="2800" b="1" spc="78"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tố</a:t>
            </a:r>
            <a:r>
              <a:rPr sz="2800" b="1" spc="72"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nhạy</a:t>
            </a:r>
            <a:r>
              <a:rPr sz="2800" b="1" spc="76"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cảm</a:t>
            </a:r>
            <a:r>
              <a:rPr sz="2800" b="1" spc="66"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về</a:t>
            </a:r>
            <a:r>
              <a:rPr sz="2800" b="1" spc="75"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môi</a:t>
            </a:r>
            <a:r>
              <a:rPr sz="2800" b="1" spc="72"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trường</a:t>
            </a:r>
          </a:p>
        </p:txBody>
      </p:sp>
      <p:sp>
        <p:nvSpPr>
          <p:cNvPr id="4" name="object 4"/>
          <p:cNvSpPr txBox="1"/>
          <p:nvPr/>
        </p:nvSpPr>
        <p:spPr>
          <a:xfrm>
            <a:off x="548640" y="2091383"/>
            <a:ext cx="8027686" cy="795089"/>
          </a:xfrm>
          <a:prstGeom prst="rect">
            <a:avLst/>
          </a:prstGeom>
        </p:spPr>
        <p:txBody>
          <a:bodyPr vert="horz" wrap="square" lIns="0" tIns="0" rIns="0" bIns="0" rtlCol="0">
            <a:spAutoFit/>
          </a:bodyPr>
          <a:lstStyle/>
          <a:p>
            <a:pPr marL="0" marR="0" algn="just">
              <a:lnSpc>
                <a:spcPts val="3128"/>
              </a:lnSpc>
              <a:spcBef>
                <a:spcPts val="0"/>
              </a:spcBef>
              <a:spcAft>
                <a:spcPts val="0"/>
              </a:spcAft>
            </a:pPr>
            <a:r>
              <a:rPr sz="2800" dirty="0">
                <a:solidFill>
                  <a:srgbClr val="000000"/>
                </a:solidFill>
                <a:latin typeface="Times New Roman" pitchFamily="18" charset="0"/>
                <a:cs typeface="Times New Roman" pitchFamily="18" charset="0"/>
              </a:rPr>
              <a:t>Khoản 4 Điều 25 Nghị định số </a:t>
            </a:r>
            <a:r>
              <a:rPr sz="2800" spc="-23" dirty="0">
                <a:solidFill>
                  <a:srgbClr val="000000"/>
                </a:solidFill>
                <a:latin typeface="Times New Roman" pitchFamily="18" charset="0"/>
                <a:cs typeface="Times New Roman" pitchFamily="18" charset="0"/>
              </a:rPr>
              <a:t>08/2022/NĐ-CP</a:t>
            </a:r>
            <a:r>
              <a:rPr sz="2800" spc="-23">
                <a:solidFill>
                  <a:srgbClr val="000000"/>
                </a:solidFill>
                <a:latin typeface="Times New Roman" pitchFamily="18" charset="0"/>
                <a:cs typeface="Times New Roman" pitchFamily="18" charset="0"/>
              </a:rPr>
              <a:t>,</a:t>
            </a:r>
            <a:r>
              <a:rPr sz="2800" spc="18">
                <a:solidFill>
                  <a:srgbClr val="000000"/>
                </a:solidFill>
                <a:latin typeface="Times New Roman" pitchFamily="18" charset="0"/>
                <a:cs typeface="Times New Roman" pitchFamily="18" charset="0"/>
              </a:rPr>
              <a:t> </a:t>
            </a:r>
            <a:r>
              <a:rPr sz="2800">
                <a:solidFill>
                  <a:srgbClr val="000000"/>
                </a:solidFill>
                <a:latin typeface="Times New Roman" pitchFamily="18" charset="0"/>
                <a:cs typeface="Times New Roman" pitchFamily="18" charset="0"/>
              </a:rPr>
              <a:t>cụ</a:t>
            </a:r>
            <a:r>
              <a:rPr lang="en-US" sz="2800">
                <a:solidFill>
                  <a:srgbClr val="000000"/>
                </a:solidFill>
                <a:latin typeface="Times New Roman" pitchFamily="18" charset="0"/>
                <a:cs typeface="Times New Roman" pitchFamily="18" charset="0"/>
              </a:rPr>
              <a:t> </a:t>
            </a:r>
            <a:r>
              <a:rPr sz="2800">
                <a:solidFill>
                  <a:srgbClr val="000000"/>
                </a:solidFill>
                <a:latin typeface="Times New Roman" pitchFamily="18" charset="0"/>
                <a:cs typeface="Times New Roman" pitchFamily="18" charset="0"/>
              </a:rPr>
              <a:t>thể </a:t>
            </a:r>
            <a:r>
              <a:rPr sz="2800" dirty="0">
                <a:solidFill>
                  <a:srgbClr val="000000"/>
                </a:solidFill>
                <a:latin typeface="Times New Roman" pitchFamily="18" charset="0"/>
                <a:cs typeface="Times New Roman" pitchFamily="18" charset="0"/>
              </a:rPr>
              <a:t>như </a:t>
            </a:r>
            <a:r>
              <a:rPr sz="2800">
                <a:solidFill>
                  <a:srgbClr val="000000"/>
                </a:solidFill>
                <a:latin typeface="Times New Roman" pitchFamily="18" charset="0"/>
                <a:cs typeface="Times New Roman" pitchFamily="18" charset="0"/>
              </a:rPr>
              <a:t>sau:</a:t>
            </a:r>
            <a:endParaRPr sz="2800" dirty="0">
              <a:solidFill>
                <a:srgbClr val="000000"/>
              </a:solidFill>
              <a:latin typeface="Times New Roman" pitchFamily="18" charset="0"/>
              <a:cs typeface="Times New Roman" pitchFamily="18" charset="0"/>
            </a:endParaRPr>
          </a:p>
        </p:txBody>
      </p:sp>
      <p:sp>
        <p:nvSpPr>
          <p:cNvPr id="5" name="object 5"/>
          <p:cNvSpPr txBox="1"/>
          <p:nvPr/>
        </p:nvSpPr>
        <p:spPr>
          <a:xfrm>
            <a:off x="548641" y="3006566"/>
            <a:ext cx="8198219" cy="1628651"/>
          </a:xfrm>
          <a:prstGeom prst="rect">
            <a:avLst/>
          </a:prstGeom>
        </p:spPr>
        <p:txBody>
          <a:bodyPr vert="horz" wrap="square" lIns="0" tIns="0" rIns="0" bIns="0" rtlCol="0">
            <a:spAutoFit/>
          </a:bodyPr>
          <a:lstStyle/>
          <a:p>
            <a:pPr marL="0" marR="0" algn="just">
              <a:lnSpc>
                <a:spcPts val="3128"/>
              </a:lnSpc>
              <a:spcBef>
                <a:spcPts val="0"/>
              </a:spcBef>
              <a:spcAft>
                <a:spcPts val="0"/>
              </a:spcAft>
            </a:pPr>
            <a:r>
              <a:rPr sz="2800" dirty="0">
                <a:solidFill>
                  <a:srgbClr val="000000"/>
                </a:solidFill>
                <a:latin typeface="Times New Roman" pitchFamily="18" charset="0"/>
                <a:cs typeface="Times New Roman" pitchFamily="18" charset="0"/>
              </a:rPr>
              <a:t>a)</a:t>
            </a:r>
            <a:r>
              <a:rPr sz="2800" spc="23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Dự</a:t>
            </a:r>
            <a:r>
              <a:rPr sz="2800" spc="232"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án</a:t>
            </a:r>
            <a:r>
              <a:rPr sz="2800" spc="23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thuộc</a:t>
            </a:r>
            <a:r>
              <a:rPr sz="2800" spc="312"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loại</a:t>
            </a:r>
            <a:r>
              <a:rPr sz="2800" spc="307"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hình</a:t>
            </a:r>
            <a:r>
              <a:rPr sz="2800" spc="31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sản</a:t>
            </a:r>
            <a:r>
              <a:rPr sz="2800" spc="309"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xuất,</a:t>
            </a:r>
            <a:r>
              <a:rPr sz="2800" spc="304"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kinh</a:t>
            </a:r>
            <a:r>
              <a:rPr sz="2800" spc="310"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doanh</a:t>
            </a:r>
            <a:r>
              <a:rPr sz="2800" dirty="0">
                <a:solidFill>
                  <a:srgbClr val="000000"/>
                </a:solidFill>
                <a:latin typeface="Times New Roman" pitchFamily="18" charset="0"/>
                <a:cs typeface="Times New Roman" pitchFamily="18" charset="0"/>
              </a:rPr>
              <a:t>,</a:t>
            </a:r>
            <a:r>
              <a:rPr lang="en-US" sz="2800"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dịch</a:t>
            </a:r>
            <a:r>
              <a:rPr sz="2800" spc="585"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vụ</a:t>
            </a:r>
            <a:r>
              <a:rPr sz="2800" spc="579" dirty="0">
                <a:solidFill>
                  <a:srgbClr val="000000"/>
                </a:solidFill>
                <a:latin typeface="Times New Roman" pitchFamily="18" charset="0"/>
                <a:cs typeface="Times New Roman" pitchFamily="18" charset="0"/>
              </a:rPr>
              <a:t> </a:t>
            </a:r>
            <a:r>
              <a:rPr sz="2800" b="1" dirty="0">
                <a:solidFill>
                  <a:srgbClr val="00B050"/>
                </a:solidFill>
                <a:latin typeface="Times New Roman" pitchFamily="18" charset="0"/>
                <a:cs typeface="Times New Roman" pitchFamily="18" charset="0"/>
              </a:rPr>
              <a:t>có</a:t>
            </a:r>
            <a:r>
              <a:rPr sz="2800" b="1" spc="579" dirty="0">
                <a:solidFill>
                  <a:srgbClr val="00B050"/>
                </a:solidFill>
                <a:latin typeface="Times New Roman" pitchFamily="18" charset="0"/>
                <a:cs typeface="Times New Roman" pitchFamily="18" charset="0"/>
              </a:rPr>
              <a:t> </a:t>
            </a:r>
            <a:r>
              <a:rPr sz="2800" b="1" dirty="0">
                <a:solidFill>
                  <a:srgbClr val="00B050"/>
                </a:solidFill>
                <a:latin typeface="Times New Roman" pitchFamily="18" charset="0"/>
                <a:cs typeface="Times New Roman" pitchFamily="18" charset="0"/>
              </a:rPr>
              <a:t>nguy</a:t>
            </a:r>
            <a:r>
              <a:rPr sz="2800" b="1" spc="586" dirty="0">
                <a:solidFill>
                  <a:srgbClr val="00B050"/>
                </a:solidFill>
                <a:latin typeface="Times New Roman" pitchFamily="18" charset="0"/>
                <a:cs typeface="Times New Roman" pitchFamily="18" charset="0"/>
              </a:rPr>
              <a:t> </a:t>
            </a:r>
            <a:r>
              <a:rPr sz="2800" b="1" dirty="0">
                <a:solidFill>
                  <a:srgbClr val="00B050"/>
                </a:solidFill>
                <a:latin typeface="Times New Roman" pitchFamily="18" charset="0"/>
                <a:cs typeface="Times New Roman" pitchFamily="18" charset="0"/>
              </a:rPr>
              <a:t>cơ</a:t>
            </a:r>
            <a:r>
              <a:rPr sz="2800" b="1" spc="574" dirty="0">
                <a:solidFill>
                  <a:srgbClr val="00B050"/>
                </a:solidFill>
                <a:latin typeface="Times New Roman" pitchFamily="18" charset="0"/>
                <a:cs typeface="Times New Roman" pitchFamily="18" charset="0"/>
              </a:rPr>
              <a:t> </a:t>
            </a:r>
            <a:r>
              <a:rPr sz="2800" b="1" dirty="0">
                <a:solidFill>
                  <a:srgbClr val="00B050"/>
                </a:solidFill>
                <a:latin typeface="Times New Roman" pitchFamily="18" charset="0"/>
                <a:cs typeface="Times New Roman" pitchFamily="18" charset="0"/>
              </a:rPr>
              <a:t>gây</a:t>
            </a:r>
            <a:r>
              <a:rPr sz="2800" b="1" spc="586" dirty="0">
                <a:solidFill>
                  <a:srgbClr val="00B050"/>
                </a:solidFill>
                <a:latin typeface="Times New Roman" pitchFamily="18" charset="0"/>
                <a:cs typeface="Times New Roman" pitchFamily="18" charset="0"/>
              </a:rPr>
              <a:t> </a:t>
            </a:r>
            <a:r>
              <a:rPr sz="2800" b="1" dirty="0">
                <a:solidFill>
                  <a:srgbClr val="00B050"/>
                </a:solidFill>
                <a:latin typeface="Times New Roman" pitchFamily="18" charset="0"/>
                <a:cs typeface="Times New Roman" pitchFamily="18" charset="0"/>
              </a:rPr>
              <a:t>ô</a:t>
            </a:r>
            <a:r>
              <a:rPr sz="2800" b="1" spc="585" dirty="0">
                <a:solidFill>
                  <a:srgbClr val="00B050"/>
                </a:solidFill>
                <a:latin typeface="Times New Roman" pitchFamily="18" charset="0"/>
                <a:cs typeface="Times New Roman" pitchFamily="18" charset="0"/>
              </a:rPr>
              <a:t> </a:t>
            </a:r>
            <a:r>
              <a:rPr sz="2800" b="1" dirty="0">
                <a:solidFill>
                  <a:srgbClr val="00B050"/>
                </a:solidFill>
                <a:latin typeface="Times New Roman" pitchFamily="18" charset="0"/>
                <a:cs typeface="Times New Roman" pitchFamily="18" charset="0"/>
              </a:rPr>
              <a:t>nhiễm</a:t>
            </a:r>
            <a:r>
              <a:rPr sz="2800" b="1" spc="581" dirty="0">
                <a:solidFill>
                  <a:srgbClr val="00B050"/>
                </a:solidFill>
                <a:latin typeface="Times New Roman" pitchFamily="18" charset="0"/>
                <a:cs typeface="Times New Roman" pitchFamily="18" charset="0"/>
              </a:rPr>
              <a:t> </a:t>
            </a:r>
            <a:r>
              <a:rPr sz="2800" b="1" dirty="0" err="1">
                <a:solidFill>
                  <a:srgbClr val="00B050"/>
                </a:solidFill>
                <a:latin typeface="Times New Roman" pitchFamily="18" charset="0"/>
                <a:cs typeface="Times New Roman" pitchFamily="18" charset="0"/>
              </a:rPr>
              <a:t>môi</a:t>
            </a:r>
            <a:r>
              <a:rPr sz="2800" b="1" spc="580" dirty="0">
                <a:solidFill>
                  <a:srgbClr val="00B050"/>
                </a:solidFill>
                <a:latin typeface="Times New Roman" pitchFamily="18" charset="0"/>
                <a:cs typeface="Times New Roman" pitchFamily="18" charset="0"/>
              </a:rPr>
              <a:t> </a:t>
            </a:r>
            <a:r>
              <a:rPr sz="2800" b="1" dirty="0" err="1">
                <a:solidFill>
                  <a:srgbClr val="00B050"/>
                </a:solidFill>
                <a:latin typeface="Times New Roman" pitchFamily="18" charset="0"/>
                <a:cs typeface="Times New Roman" pitchFamily="18" charset="0"/>
              </a:rPr>
              <a:t>trường</a:t>
            </a:r>
            <a:r>
              <a:rPr lang="en-US" sz="2800" b="1" dirty="0">
                <a:solidFill>
                  <a:srgbClr val="00B05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a:t>
            </a:r>
            <a:r>
              <a:rPr sz="2800" dirty="0" err="1">
                <a:solidFill>
                  <a:srgbClr val="000000"/>
                </a:solidFill>
                <a:latin typeface="Times New Roman" pitchFamily="18" charset="0"/>
                <a:cs typeface="Times New Roman" pitchFamily="18" charset="0"/>
              </a:rPr>
              <a:t>Phụ</a:t>
            </a:r>
            <a:r>
              <a:rPr sz="2800" spc="189"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lục</a:t>
            </a:r>
            <a:r>
              <a:rPr sz="2800" spc="182"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II)</a:t>
            </a:r>
            <a:r>
              <a:rPr sz="2800" spc="19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nằm</a:t>
            </a:r>
            <a:r>
              <a:rPr sz="2800" spc="187"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trong</a:t>
            </a:r>
            <a:r>
              <a:rPr sz="2800" spc="190"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nội</a:t>
            </a:r>
            <a:r>
              <a:rPr sz="2800" spc="185"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thành,</a:t>
            </a:r>
            <a:r>
              <a:rPr sz="2800" spc="181"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nội</a:t>
            </a:r>
            <a:r>
              <a:rPr sz="2800" spc="185"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thị</a:t>
            </a:r>
            <a:r>
              <a:rPr sz="2800" spc="190"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của</a:t>
            </a:r>
            <a:r>
              <a:rPr sz="2800" spc="190"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đô</a:t>
            </a:r>
            <a:r>
              <a:rPr sz="2800" spc="187"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thị</a:t>
            </a:r>
            <a:r>
              <a:rPr lang="en-US" sz="2800"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theo</a:t>
            </a:r>
            <a:r>
              <a:rPr sz="2800" dirty="0">
                <a:solidFill>
                  <a:srgbClr val="000000"/>
                </a:solidFill>
                <a:latin typeface="Times New Roman" pitchFamily="18" charset="0"/>
                <a:cs typeface="Times New Roman" pitchFamily="18" charset="0"/>
              </a:rPr>
              <a:t> quy định của pháp luật</a:t>
            </a:r>
            <a:r>
              <a:rPr sz="2800" spc="-12"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về phân loại đô thị;</a:t>
            </a:r>
          </a:p>
        </p:txBody>
      </p:sp>
      <p:sp>
        <p:nvSpPr>
          <p:cNvPr id="6" name="object 6"/>
          <p:cNvSpPr txBox="1"/>
          <p:nvPr/>
        </p:nvSpPr>
        <p:spPr>
          <a:xfrm>
            <a:off x="548641" y="4807532"/>
            <a:ext cx="8198129" cy="1218282"/>
          </a:xfrm>
          <a:prstGeom prst="rect">
            <a:avLst/>
          </a:prstGeom>
        </p:spPr>
        <p:txBody>
          <a:bodyPr vert="horz" wrap="square" lIns="0" tIns="0" rIns="0" bIns="0" rtlCol="0">
            <a:spAutoFit/>
          </a:bodyPr>
          <a:lstStyle/>
          <a:p>
            <a:pPr marL="0" marR="0" algn="just">
              <a:lnSpc>
                <a:spcPts val="3128"/>
              </a:lnSpc>
              <a:spcBef>
                <a:spcPts val="0"/>
              </a:spcBef>
              <a:spcAft>
                <a:spcPts val="0"/>
              </a:spcAft>
            </a:pPr>
            <a:r>
              <a:rPr sz="2800" dirty="0">
                <a:solidFill>
                  <a:srgbClr val="000000"/>
                </a:solidFill>
                <a:latin typeface="Times New Roman" pitchFamily="18" charset="0"/>
                <a:cs typeface="Times New Roman" pitchFamily="18" charset="0"/>
              </a:rPr>
              <a:t>b)</a:t>
            </a:r>
            <a:r>
              <a:rPr sz="2800" spc="523"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Dự</a:t>
            </a:r>
            <a:r>
              <a:rPr sz="2800" spc="521"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án</a:t>
            </a:r>
            <a:r>
              <a:rPr sz="2800" spc="523" dirty="0">
                <a:solidFill>
                  <a:srgbClr val="000000"/>
                </a:solidFill>
                <a:latin typeface="Times New Roman" pitchFamily="18" charset="0"/>
                <a:cs typeface="Times New Roman" pitchFamily="18" charset="0"/>
              </a:rPr>
              <a:t> </a:t>
            </a:r>
            <a:r>
              <a:rPr sz="2800" b="1" dirty="0">
                <a:solidFill>
                  <a:srgbClr val="00B050"/>
                </a:solidFill>
                <a:latin typeface="Times New Roman" pitchFamily="18" charset="0"/>
                <a:cs typeface="Times New Roman" pitchFamily="18" charset="0"/>
              </a:rPr>
              <a:t>có</a:t>
            </a:r>
            <a:r>
              <a:rPr sz="2800" b="1" spc="528" dirty="0">
                <a:solidFill>
                  <a:srgbClr val="00B050"/>
                </a:solidFill>
                <a:latin typeface="Times New Roman" pitchFamily="18" charset="0"/>
                <a:cs typeface="Times New Roman" pitchFamily="18" charset="0"/>
              </a:rPr>
              <a:t> </a:t>
            </a:r>
            <a:r>
              <a:rPr sz="2800" b="1" dirty="0">
                <a:solidFill>
                  <a:srgbClr val="00B050"/>
                </a:solidFill>
                <a:latin typeface="Times New Roman" pitchFamily="18" charset="0"/>
                <a:cs typeface="Times New Roman" pitchFamily="18" charset="0"/>
              </a:rPr>
              <a:t>xả</a:t>
            </a:r>
            <a:r>
              <a:rPr sz="2800" b="1" spc="528" dirty="0">
                <a:solidFill>
                  <a:srgbClr val="00B050"/>
                </a:solidFill>
                <a:latin typeface="Times New Roman" pitchFamily="18" charset="0"/>
                <a:cs typeface="Times New Roman" pitchFamily="18" charset="0"/>
              </a:rPr>
              <a:t> </a:t>
            </a:r>
            <a:r>
              <a:rPr sz="2800" b="1" dirty="0">
                <a:solidFill>
                  <a:srgbClr val="00B050"/>
                </a:solidFill>
                <a:latin typeface="Times New Roman" pitchFamily="18" charset="0"/>
                <a:cs typeface="Times New Roman" pitchFamily="18" charset="0"/>
              </a:rPr>
              <a:t>nước</a:t>
            </a:r>
            <a:r>
              <a:rPr sz="2800" b="1" spc="521" dirty="0">
                <a:solidFill>
                  <a:srgbClr val="00B050"/>
                </a:solidFill>
                <a:latin typeface="Times New Roman" pitchFamily="18" charset="0"/>
                <a:cs typeface="Times New Roman" pitchFamily="18" charset="0"/>
              </a:rPr>
              <a:t> </a:t>
            </a:r>
            <a:r>
              <a:rPr sz="2800" b="1" dirty="0">
                <a:solidFill>
                  <a:srgbClr val="00B050"/>
                </a:solidFill>
                <a:latin typeface="Times New Roman" pitchFamily="18" charset="0"/>
                <a:cs typeface="Times New Roman" pitchFamily="18" charset="0"/>
              </a:rPr>
              <a:t>thải</a:t>
            </a:r>
            <a:r>
              <a:rPr sz="2800" b="1" spc="526" dirty="0">
                <a:solidFill>
                  <a:srgbClr val="00B050"/>
                </a:solidFill>
                <a:latin typeface="Times New Roman" pitchFamily="18" charset="0"/>
                <a:cs typeface="Times New Roman" pitchFamily="18" charset="0"/>
              </a:rPr>
              <a:t> </a:t>
            </a:r>
            <a:r>
              <a:rPr sz="2800" b="1" dirty="0">
                <a:solidFill>
                  <a:srgbClr val="00B050"/>
                </a:solidFill>
                <a:latin typeface="Times New Roman" pitchFamily="18" charset="0"/>
                <a:cs typeface="Times New Roman" pitchFamily="18" charset="0"/>
              </a:rPr>
              <a:t>vào</a:t>
            </a:r>
            <a:r>
              <a:rPr sz="2800" b="1" spc="526" dirty="0">
                <a:solidFill>
                  <a:srgbClr val="00B050"/>
                </a:solidFill>
                <a:latin typeface="Times New Roman" pitchFamily="18" charset="0"/>
                <a:cs typeface="Times New Roman" pitchFamily="18" charset="0"/>
              </a:rPr>
              <a:t> </a:t>
            </a:r>
            <a:r>
              <a:rPr sz="2800" b="1" dirty="0">
                <a:solidFill>
                  <a:srgbClr val="00B050"/>
                </a:solidFill>
                <a:latin typeface="Times New Roman" pitchFamily="18" charset="0"/>
                <a:cs typeface="Times New Roman" pitchFamily="18" charset="0"/>
              </a:rPr>
              <a:t>nguồn</a:t>
            </a:r>
            <a:r>
              <a:rPr sz="2800" b="1" spc="524" dirty="0">
                <a:solidFill>
                  <a:srgbClr val="00B050"/>
                </a:solidFill>
                <a:latin typeface="Times New Roman" pitchFamily="18" charset="0"/>
                <a:cs typeface="Times New Roman" pitchFamily="18" charset="0"/>
              </a:rPr>
              <a:t> </a:t>
            </a:r>
            <a:r>
              <a:rPr sz="2800" b="1" dirty="0" err="1">
                <a:solidFill>
                  <a:srgbClr val="00B050"/>
                </a:solidFill>
                <a:latin typeface="Times New Roman" pitchFamily="18" charset="0"/>
                <a:cs typeface="Times New Roman" pitchFamily="18" charset="0"/>
              </a:rPr>
              <a:t>nước</a:t>
            </a:r>
            <a:r>
              <a:rPr sz="2800" b="1" spc="521" dirty="0">
                <a:solidFill>
                  <a:srgbClr val="00B050"/>
                </a:solidFill>
                <a:latin typeface="Times New Roman" pitchFamily="18" charset="0"/>
                <a:cs typeface="Times New Roman" pitchFamily="18" charset="0"/>
              </a:rPr>
              <a:t> </a:t>
            </a:r>
            <a:r>
              <a:rPr sz="2800" b="1" dirty="0" err="1">
                <a:solidFill>
                  <a:srgbClr val="00B050"/>
                </a:solidFill>
                <a:latin typeface="Times New Roman" pitchFamily="18" charset="0"/>
                <a:cs typeface="Times New Roman" pitchFamily="18" charset="0"/>
              </a:rPr>
              <a:t>mặt</a:t>
            </a:r>
            <a:r>
              <a:rPr lang="en-US" sz="2800" b="1" dirty="0">
                <a:solidFill>
                  <a:srgbClr val="00B05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được</a:t>
            </a:r>
            <a:r>
              <a:rPr sz="2800" spc="111"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dùng</a:t>
            </a:r>
            <a:r>
              <a:rPr sz="2800" spc="11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cho</a:t>
            </a:r>
            <a:r>
              <a:rPr sz="2800" spc="116"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mục</a:t>
            </a:r>
            <a:r>
              <a:rPr sz="2800" spc="109"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đích</a:t>
            </a:r>
            <a:r>
              <a:rPr sz="2800" spc="116" dirty="0">
                <a:solidFill>
                  <a:srgbClr val="000000"/>
                </a:solidFill>
                <a:latin typeface="Times New Roman" pitchFamily="18" charset="0"/>
                <a:cs typeface="Times New Roman" pitchFamily="18" charset="0"/>
              </a:rPr>
              <a:t> </a:t>
            </a:r>
            <a:r>
              <a:rPr sz="2800" b="1" dirty="0">
                <a:solidFill>
                  <a:srgbClr val="00B050"/>
                </a:solidFill>
                <a:latin typeface="Times New Roman" pitchFamily="18" charset="0"/>
                <a:cs typeface="Times New Roman" pitchFamily="18" charset="0"/>
              </a:rPr>
              <a:t>cấp</a:t>
            </a:r>
            <a:r>
              <a:rPr sz="2800" b="1" spc="116" dirty="0">
                <a:solidFill>
                  <a:srgbClr val="00B050"/>
                </a:solidFill>
                <a:latin typeface="Times New Roman" pitchFamily="18" charset="0"/>
                <a:cs typeface="Times New Roman" pitchFamily="18" charset="0"/>
              </a:rPr>
              <a:t> </a:t>
            </a:r>
            <a:r>
              <a:rPr sz="2800" b="1" dirty="0">
                <a:solidFill>
                  <a:srgbClr val="00B050"/>
                </a:solidFill>
                <a:latin typeface="Times New Roman" pitchFamily="18" charset="0"/>
                <a:cs typeface="Times New Roman" pitchFamily="18" charset="0"/>
              </a:rPr>
              <a:t>nước</a:t>
            </a:r>
            <a:r>
              <a:rPr sz="2800" b="1" spc="111" dirty="0">
                <a:solidFill>
                  <a:srgbClr val="00B050"/>
                </a:solidFill>
                <a:latin typeface="Times New Roman" pitchFamily="18" charset="0"/>
                <a:cs typeface="Times New Roman" pitchFamily="18" charset="0"/>
              </a:rPr>
              <a:t> </a:t>
            </a:r>
            <a:r>
              <a:rPr sz="2800" b="1" dirty="0">
                <a:solidFill>
                  <a:srgbClr val="00B050"/>
                </a:solidFill>
                <a:latin typeface="Times New Roman" pitchFamily="18" charset="0"/>
                <a:cs typeface="Times New Roman" pitchFamily="18" charset="0"/>
              </a:rPr>
              <a:t>sinh</a:t>
            </a:r>
            <a:r>
              <a:rPr sz="2800" b="1" spc="117" dirty="0">
                <a:solidFill>
                  <a:srgbClr val="00B050"/>
                </a:solidFill>
                <a:latin typeface="Times New Roman" pitchFamily="18" charset="0"/>
                <a:cs typeface="Times New Roman" pitchFamily="18" charset="0"/>
              </a:rPr>
              <a:t> </a:t>
            </a:r>
            <a:r>
              <a:rPr sz="2800" b="1" dirty="0" err="1">
                <a:solidFill>
                  <a:srgbClr val="00B050"/>
                </a:solidFill>
                <a:latin typeface="Times New Roman" pitchFamily="18" charset="0"/>
                <a:cs typeface="Times New Roman" pitchFamily="18" charset="0"/>
              </a:rPr>
              <a:t>hoạt</a:t>
            </a:r>
            <a:r>
              <a:rPr sz="2800" b="1" spc="105" dirty="0">
                <a:solidFill>
                  <a:srgbClr val="00B05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theo</a:t>
            </a:r>
            <a:r>
              <a:rPr lang="en-US" sz="2800"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quy</a:t>
            </a:r>
            <a:r>
              <a:rPr sz="2800" dirty="0">
                <a:solidFill>
                  <a:srgbClr val="000000"/>
                </a:solidFill>
                <a:latin typeface="Times New Roman" pitchFamily="18" charset="0"/>
                <a:cs typeface="Times New Roman" pitchFamily="18" charset="0"/>
              </a:rPr>
              <a:t> định của pháp luật</a:t>
            </a:r>
            <a:r>
              <a:rPr sz="2800" spc="-12"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về tài nguyên nước.</a:t>
            </a:r>
          </a:p>
        </p:txBody>
      </p:sp>
      <p:sp>
        <p:nvSpPr>
          <p:cNvPr id="7" name="object 7"/>
          <p:cNvSpPr txBox="1"/>
          <p:nvPr/>
        </p:nvSpPr>
        <p:spPr>
          <a:xfrm>
            <a:off x="548640" y="6309417"/>
            <a:ext cx="695697" cy="205184"/>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NOOBJC+TimesNewRomanPSMT"/>
                <a:cs typeface="NOOBJC+TimesNewRomanPSMT"/>
              </a:rPr>
              <a:t>3/25/22</a:t>
            </a:r>
          </a:p>
        </p:txBody>
      </p:sp>
      <p:sp>
        <p:nvSpPr>
          <p:cNvPr id="8" name="object 8"/>
          <p:cNvSpPr txBox="1"/>
          <p:nvPr/>
        </p:nvSpPr>
        <p:spPr>
          <a:xfrm>
            <a:off x="8416290" y="6309417"/>
            <a:ext cx="330200" cy="205184"/>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NOOBJC+TimesNewRomanPSMT"/>
                <a:cs typeface="NOOBJC+TimesNewRomanPSMT"/>
              </a:rPr>
              <a:t>12</a:t>
            </a:r>
          </a:p>
        </p:txBody>
      </p:sp>
      <p:pic>
        <p:nvPicPr>
          <p:cNvPr id="9" name="Picture 8" descr="C:\Users\lqtrung\Desktop\tnm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title"/>
          </p:nvPr>
        </p:nvSpPr>
        <p:spPr>
          <a:xfrm>
            <a:off x="1182084" y="440668"/>
            <a:ext cx="7854411"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Tree>
    <p:extLst>
      <p:ext uri="{BB962C8B-B14F-4D97-AF65-F5344CB8AC3E}">
        <p14:creationId xmlns:p14="http://schemas.microsoft.com/office/powerpoint/2010/main" val="21295921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147024" y="692696"/>
            <a:ext cx="8815959" cy="2585323"/>
          </a:xfrm>
          <a:prstGeom prst="rect">
            <a:avLst/>
          </a:prstGeom>
          <a:blipFill>
            <a:blip r:embed="rId2" cstate="print"/>
            <a:stretch>
              <a:fillRect/>
            </a:stretch>
          </a:blipFill>
        </p:spPr>
        <p:txBody>
          <a:bodyPr wrap="square" lIns="0" tIns="0" rIns="0" bIns="0" rtlCol="0">
            <a:spAutoFit/>
          </a:bodyPr>
          <a:lstStyle/>
          <a:p>
            <a:pPr algn="just">
              <a:lnSpc>
                <a:spcPct val="120000"/>
              </a:lnSpc>
            </a:pPr>
            <a:r>
              <a:rPr lang="vi-VN" sz="2000" b="1" dirty="0">
                <a:latin typeface="+mj-lt"/>
              </a:rPr>
              <a:t>Điền 30. Đối tượng phải thực hiện đánh giá tác động môi trường</a:t>
            </a:r>
            <a:endParaRPr lang="vi-VN" sz="2000" dirty="0">
              <a:latin typeface="+mj-lt"/>
            </a:endParaRPr>
          </a:p>
          <a:p>
            <a:pPr algn="just">
              <a:lnSpc>
                <a:spcPct val="120000"/>
              </a:lnSpc>
            </a:pPr>
            <a:r>
              <a:rPr lang="vi-VN" sz="2000" dirty="0">
                <a:latin typeface="+mj-lt"/>
              </a:rPr>
              <a:t>1. Đối tượng phải thực hiện đánh giá tác động môi trường bao gồm:</a:t>
            </a:r>
          </a:p>
          <a:p>
            <a:pPr algn="just">
              <a:lnSpc>
                <a:spcPct val="120000"/>
              </a:lnSpc>
            </a:pPr>
            <a:r>
              <a:rPr lang="vi-VN" sz="2000" dirty="0">
                <a:latin typeface="+mj-lt"/>
              </a:rPr>
              <a:t>a) Dự án đầu tư </a:t>
            </a:r>
            <a:r>
              <a:rPr lang="vi-VN" sz="2000" b="1" dirty="0">
                <a:solidFill>
                  <a:srgbClr val="FF0000"/>
                </a:solidFill>
                <a:latin typeface="+mj-lt"/>
              </a:rPr>
              <a:t>nhóm I </a:t>
            </a:r>
            <a:r>
              <a:rPr lang="vi-VN" sz="2000" dirty="0">
                <a:latin typeface="+mj-lt"/>
              </a:rPr>
              <a:t>quy định tại </a:t>
            </a:r>
            <a:r>
              <a:rPr lang="vi-VN" sz="2000" b="1" u="sng" dirty="0">
                <a:solidFill>
                  <a:srgbClr val="FF0000"/>
                </a:solidFill>
                <a:latin typeface="+mj-lt"/>
              </a:rPr>
              <a:t>khoản 3 Điều 28</a:t>
            </a:r>
            <a:r>
              <a:rPr lang="vi-VN" sz="2000" dirty="0">
                <a:latin typeface="+mj-lt"/>
              </a:rPr>
              <a:t> của Luật</a:t>
            </a:r>
          </a:p>
          <a:p>
            <a:pPr algn="just">
              <a:lnSpc>
                <a:spcPct val="120000"/>
              </a:lnSpc>
            </a:pPr>
            <a:r>
              <a:rPr lang="vi-VN" sz="2000" dirty="0">
                <a:latin typeface="+mj-lt"/>
              </a:rPr>
              <a:t>b) Dự án đầu tư </a:t>
            </a:r>
            <a:r>
              <a:rPr lang="vi-VN" sz="2000" b="1" dirty="0">
                <a:solidFill>
                  <a:srgbClr val="FF0000"/>
                </a:solidFill>
                <a:latin typeface="+mj-lt"/>
              </a:rPr>
              <a:t>nhóm II </a:t>
            </a:r>
            <a:r>
              <a:rPr lang="vi-VN" sz="2000" dirty="0">
                <a:latin typeface="+mj-lt"/>
              </a:rPr>
              <a:t>quy định tại các </a:t>
            </a:r>
            <a:r>
              <a:rPr lang="vi-VN" sz="2000" b="1" dirty="0">
                <a:solidFill>
                  <a:srgbClr val="FF0000"/>
                </a:solidFill>
                <a:latin typeface="+mj-lt"/>
              </a:rPr>
              <a:t>điểm c, d, đ và e khoản 4 Điều 28 </a:t>
            </a:r>
            <a:r>
              <a:rPr lang="vi-VN" sz="2000" dirty="0">
                <a:latin typeface="+mj-lt"/>
              </a:rPr>
              <a:t>của Luật </a:t>
            </a:r>
          </a:p>
          <a:p>
            <a:pPr algn="just">
              <a:lnSpc>
                <a:spcPct val="120000"/>
              </a:lnSpc>
            </a:pPr>
            <a:r>
              <a:rPr lang="vi-VN" sz="2000" dirty="0">
                <a:latin typeface="+mj-lt"/>
              </a:rPr>
              <a:t>2. Đối tượng quy định tại khoản 1 Điều này thuộc dự án đầu tư công khẩn cấp theo quy định của pháp luật về đầu tư công </a:t>
            </a:r>
            <a:r>
              <a:rPr lang="vi-VN" sz="2000" b="1" u="sng" dirty="0">
                <a:solidFill>
                  <a:srgbClr val="002060"/>
                </a:solidFill>
                <a:latin typeface="+mj-lt"/>
              </a:rPr>
              <a:t>không phải thực hiện đánh giá tác động môi trường.</a:t>
            </a:r>
          </a:p>
        </p:txBody>
      </p:sp>
      <p:sp>
        <p:nvSpPr>
          <p:cNvPr id="3" name="object 3"/>
          <p:cNvSpPr txBox="1"/>
          <p:nvPr/>
        </p:nvSpPr>
        <p:spPr>
          <a:xfrm>
            <a:off x="745985" y="168851"/>
            <a:ext cx="7618036" cy="512961"/>
          </a:xfrm>
          <a:prstGeom prst="rect">
            <a:avLst/>
          </a:prstGeom>
        </p:spPr>
        <p:txBody>
          <a:bodyPr vert="horz" wrap="square" lIns="0" tIns="0" rIns="0" bIns="0" rtlCol="0">
            <a:spAutoFit/>
          </a:bodyPr>
          <a:lstStyle/>
          <a:p>
            <a:pPr marL="0" marR="0" algn="ctr">
              <a:lnSpc>
                <a:spcPts val="4021"/>
              </a:lnSpc>
              <a:spcBef>
                <a:spcPts val="0"/>
              </a:spcBef>
              <a:spcAft>
                <a:spcPts val="0"/>
              </a:spcAft>
            </a:pPr>
            <a:r>
              <a:rPr sz="3600" b="1" dirty="0" err="1">
                <a:solidFill>
                  <a:srgbClr val="002060"/>
                </a:solidFill>
                <a:latin typeface="Times New Roman" panose="02020603050405020304" pitchFamily="18" charset="0"/>
                <a:cs typeface="Times New Roman" panose="02020603050405020304" pitchFamily="18" charset="0"/>
              </a:rPr>
              <a:t>Đánh</a:t>
            </a:r>
            <a:r>
              <a:rPr sz="3600" b="1" spc="101" dirty="0">
                <a:solidFill>
                  <a:srgbClr val="002060"/>
                </a:solidFill>
                <a:latin typeface="Times New Roman" panose="02020603050405020304" pitchFamily="18" charset="0"/>
                <a:cs typeface="Times New Roman" panose="02020603050405020304" pitchFamily="18" charset="0"/>
              </a:rPr>
              <a:t> </a:t>
            </a:r>
            <a:r>
              <a:rPr sz="3600" b="1" dirty="0">
                <a:solidFill>
                  <a:srgbClr val="002060"/>
                </a:solidFill>
                <a:latin typeface="Times New Roman" panose="02020603050405020304" pitchFamily="18" charset="0"/>
                <a:cs typeface="Times New Roman" panose="02020603050405020304" pitchFamily="18" charset="0"/>
              </a:rPr>
              <a:t>giá</a:t>
            </a:r>
            <a:r>
              <a:rPr sz="3600" b="1" spc="96" dirty="0">
                <a:solidFill>
                  <a:srgbClr val="002060"/>
                </a:solidFill>
                <a:latin typeface="Times New Roman" panose="02020603050405020304" pitchFamily="18" charset="0"/>
                <a:cs typeface="Times New Roman" panose="02020603050405020304" pitchFamily="18" charset="0"/>
              </a:rPr>
              <a:t> </a:t>
            </a:r>
            <a:r>
              <a:rPr sz="3600" b="1" dirty="0">
                <a:solidFill>
                  <a:srgbClr val="002060"/>
                </a:solidFill>
                <a:latin typeface="Times New Roman" panose="02020603050405020304" pitchFamily="18" charset="0"/>
                <a:cs typeface="Times New Roman" panose="02020603050405020304" pitchFamily="18" charset="0"/>
              </a:rPr>
              <a:t>tác</a:t>
            </a:r>
            <a:r>
              <a:rPr sz="3600" b="1" spc="97" dirty="0">
                <a:solidFill>
                  <a:srgbClr val="002060"/>
                </a:solidFill>
                <a:latin typeface="Times New Roman" panose="02020603050405020304" pitchFamily="18" charset="0"/>
                <a:cs typeface="Times New Roman" panose="02020603050405020304" pitchFamily="18" charset="0"/>
              </a:rPr>
              <a:t> </a:t>
            </a:r>
            <a:r>
              <a:rPr sz="3600" b="1" dirty="0">
                <a:solidFill>
                  <a:srgbClr val="002060"/>
                </a:solidFill>
                <a:latin typeface="Times New Roman" panose="02020603050405020304" pitchFamily="18" charset="0"/>
                <a:cs typeface="Times New Roman" panose="02020603050405020304" pitchFamily="18" charset="0"/>
              </a:rPr>
              <a:t>động</a:t>
            </a:r>
            <a:r>
              <a:rPr sz="3600" b="1" spc="99" dirty="0">
                <a:solidFill>
                  <a:srgbClr val="002060"/>
                </a:solidFill>
                <a:latin typeface="Times New Roman" panose="02020603050405020304" pitchFamily="18" charset="0"/>
                <a:cs typeface="Times New Roman" panose="02020603050405020304" pitchFamily="18" charset="0"/>
              </a:rPr>
              <a:t> </a:t>
            </a:r>
            <a:r>
              <a:rPr sz="3600" b="1" dirty="0" err="1">
                <a:solidFill>
                  <a:srgbClr val="002060"/>
                </a:solidFill>
                <a:latin typeface="Times New Roman" panose="02020603050405020304" pitchFamily="18" charset="0"/>
                <a:cs typeface="Times New Roman" panose="02020603050405020304" pitchFamily="18" charset="0"/>
              </a:rPr>
              <a:t>môi</a:t>
            </a:r>
            <a:r>
              <a:rPr sz="3600" b="1" spc="98" dirty="0">
                <a:solidFill>
                  <a:srgbClr val="002060"/>
                </a:solidFill>
                <a:latin typeface="Times New Roman" panose="02020603050405020304" pitchFamily="18" charset="0"/>
                <a:cs typeface="Times New Roman" panose="02020603050405020304" pitchFamily="18" charset="0"/>
              </a:rPr>
              <a:t> </a:t>
            </a:r>
            <a:r>
              <a:rPr sz="3600" b="1" dirty="0" err="1">
                <a:solidFill>
                  <a:srgbClr val="002060"/>
                </a:solidFill>
                <a:latin typeface="Times New Roman" panose="02020603050405020304" pitchFamily="18" charset="0"/>
                <a:cs typeface="Times New Roman" panose="02020603050405020304" pitchFamily="18" charset="0"/>
              </a:rPr>
              <a:t>trường</a:t>
            </a:r>
            <a:endParaRPr sz="3600" b="1" dirty="0">
              <a:solidFill>
                <a:srgbClr val="002060"/>
              </a:solidFill>
              <a:latin typeface="Times New Roman" panose="02020603050405020304" pitchFamily="18" charset="0"/>
              <a:cs typeface="Times New Roman" panose="02020603050405020304" pitchFamily="18" charset="0"/>
            </a:endParaRPr>
          </a:p>
        </p:txBody>
      </p:sp>
      <p:sp>
        <p:nvSpPr>
          <p:cNvPr id="7" name="Right Arrow 6"/>
          <p:cNvSpPr/>
          <p:nvPr/>
        </p:nvSpPr>
        <p:spPr>
          <a:xfrm>
            <a:off x="232521" y="3356992"/>
            <a:ext cx="2179239" cy="1685429"/>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a:solidFill>
                  <a:srgbClr val="FF0000"/>
                </a:solidFill>
                <a:latin typeface="Times New Roman" pitchFamily="18" charset="0"/>
                <a:cs typeface="Times New Roman" pitchFamily="18" charset="0"/>
              </a:rPr>
              <a:t>Tra</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cứu</a:t>
            </a:r>
            <a:endParaRPr lang="en-US" sz="3200" b="1" dirty="0">
              <a:solidFill>
                <a:srgbClr val="FF0000"/>
              </a:solidFill>
              <a:latin typeface="Times New Roman" pitchFamily="18" charset="0"/>
              <a:cs typeface="Times New Roman" pitchFamily="18" charset="0"/>
            </a:endParaRPr>
          </a:p>
        </p:txBody>
      </p:sp>
      <p:sp>
        <p:nvSpPr>
          <p:cNvPr id="8" name="Rectangle 7"/>
          <p:cNvSpPr/>
          <p:nvPr/>
        </p:nvSpPr>
        <p:spPr>
          <a:xfrm>
            <a:off x="2411760" y="3348267"/>
            <a:ext cx="6624736" cy="1448885"/>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marL="285750" indent="-285750" algn="just">
              <a:buFontTx/>
              <a:buChar char="-"/>
            </a:pPr>
            <a:r>
              <a:rPr lang="en-US" sz="2400" b="1" dirty="0" err="1">
                <a:solidFill>
                  <a:schemeClr val="tx2"/>
                </a:solidFill>
                <a:latin typeface="Times New Roman" pitchFamily="18" charset="0"/>
                <a:cs typeface="Times New Roman" pitchFamily="18" charset="0"/>
              </a:rPr>
              <a:t>Phụ</a:t>
            </a:r>
            <a:r>
              <a:rPr lang="en-US" sz="2400" b="1" dirty="0">
                <a:solidFill>
                  <a:schemeClr val="tx2"/>
                </a:solidFill>
                <a:latin typeface="Times New Roman" pitchFamily="18" charset="0"/>
                <a:cs typeface="Times New Roman" pitchFamily="18" charset="0"/>
              </a:rPr>
              <a:t> </a:t>
            </a:r>
            <a:r>
              <a:rPr lang="en-US" sz="2400" b="1" dirty="0" err="1">
                <a:solidFill>
                  <a:schemeClr val="tx2"/>
                </a:solidFill>
                <a:latin typeface="Times New Roman" pitchFamily="18" charset="0"/>
                <a:cs typeface="Times New Roman" pitchFamily="18" charset="0"/>
              </a:rPr>
              <a:t>lục</a:t>
            </a:r>
            <a:r>
              <a:rPr lang="en-US" sz="2400" b="1" dirty="0">
                <a:solidFill>
                  <a:schemeClr val="tx2"/>
                </a:solidFill>
                <a:latin typeface="Times New Roman" pitchFamily="18" charset="0"/>
                <a:cs typeface="Times New Roman" pitchFamily="18" charset="0"/>
              </a:rPr>
              <a:t> III NĐ 08/2022/NĐ-CP (</a:t>
            </a:r>
            <a:r>
              <a:rPr lang="en-US" sz="2400" b="1" dirty="0" err="1">
                <a:solidFill>
                  <a:schemeClr val="tx2"/>
                </a:solidFill>
                <a:latin typeface="Times New Roman" pitchFamily="18" charset="0"/>
                <a:cs typeface="Times New Roman" pitchFamily="18" charset="0"/>
              </a:rPr>
              <a:t>nhóm</a:t>
            </a:r>
            <a:r>
              <a:rPr lang="en-US" sz="2400" b="1" dirty="0">
                <a:solidFill>
                  <a:schemeClr val="tx2"/>
                </a:solidFill>
                <a:latin typeface="Times New Roman" pitchFamily="18" charset="0"/>
                <a:cs typeface="Times New Roman" pitchFamily="18" charset="0"/>
              </a:rPr>
              <a:t> I)</a:t>
            </a:r>
          </a:p>
          <a:p>
            <a:pPr marL="285750" indent="-285750" algn="just">
              <a:buFontTx/>
              <a:buChar char="-"/>
            </a:pPr>
            <a:r>
              <a:rPr lang="en-US" sz="2400" b="1" dirty="0" err="1">
                <a:solidFill>
                  <a:schemeClr val="tx2"/>
                </a:solidFill>
                <a:latin typeface="Times New Roman" pitchFamily="18" charset="0"/>
                <a:cs typeface="Times New Roman" pitchFamily="18" charset="0"/>
              </a:rPr>
              <a:t>Phụ</a:t>
            </a:r>
            <a:r>
              <a:rPr lang="en-US" sz="2400" b="1" dirty="0">
                <a:solidFill>
                  <a:schemeClr val="tx2"/>
                </a:solidFill>
                <a:latin typeface="Times New Roman" pitchFamily="18" charset="0"/>
                <a:cs typeface="Times New Roman" pitchFamily="18" charset="0"/>
              </a:rPr>
              <a:t> </a:t>
            </a:r>
            <a:r>
              <a:rPr lang="en-US" sz="2400" b="1" dirty="0" err="1">
                <a:solidFill>
                  <a:schemeClr val="tx2"/>
                </a:solidFill>
                <a:latin typeface="Times New Roman" pitchFamily="18" charset="0"/>
                <a:cs typeface="Times New Roman" pitchFamily="18" charset="0"/>
              </a:rPr>
              <a:t>lục</a:t>
            </a:r>
            <a:r>
              <a:rPr lang="en-US" sz="2400" b="1" dirty="0">
                <a:solidFill>
                  <a:schemeClr val="tx2"/>
                </a:solidFill>
                <a:latin typeface="Times New Roman" pitchFamily="18" charset="0"/>
                <a:cs typeface="Times New Roman" pitchFamily="18" charset="0"/>
              </a:rPr>
              <a:t> IV NĐ 08/2022/NĐ-CP (</a:t>
            </a:r>
            <a:r>
              <a:rPr lang="en-US" sz="2400" b="1" dirty="0" err="1">
                <a:solidFill>
                  <a:schemeClr val="tx2"/>
                </a:solidFill>
                <a:latin typeface="Times New Roman" pitchFamily="18" charset="0"/>
                <a:cs typeface="Times New Roman" pitchFamily="18" charset="0"/>
              </a:rPr>
              <a:t>nhóm</a:t>
            </a:r>
            <a:r>
              <a:rPr lang="en-US" sz="2400" b="1" dirty="0">
                <a:solidFill>
                  <a:schemeClr val="tx2"/>
                </a:solidFill>
                <a:latin typeface="Times New Roman" pitchFamily="18" charset="0"/>
                <a:cs typeface="Times New Roman" pitchFamily="18" charset="0"/>
              </a:rPr>
              <a:t> II, </a:t>
            </a:r>
            <a:r>
              <a:rPr lang="en-US" sz="2400" b="1" dirty="0" err="1">
                <a:solidFill>
                  <a:srgbClr val="FF0000"/>
                </a:solidFill>
                <a:latin typeface="Times New Roman" pitchFamily="18" charset="0"/>
                <a:cs typeface="Times New Roman" pitchFamily="18" charset="0"/>
              </a:rPr>
              <a:t>số</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thứ</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tự</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từ</a:t>
            </a:r>
            <a:r>
              <a:rPr lang="en-US" sz="2400" b="1" dirty="0">
                <a:solidFill>
                  <a:srgbClr val="FF0000"/>
                </a:solidFill>
                <a:latin typeface="Times New Roman" pitchFamily="18" charset="0"/>
                <a:cs typeface="Times New Roman" pitchFamily="18" charset="0"/>
              </a:rPr>
              <a:t> 5-11</a:t>
            </a:r>
            <a:r>
              <a:rPr lang="en-US" sz="2400" b="1" dirty="0">
                <a:solidFill>
                  <a:schemeClr val="tx2"/>
                </a:solidFill>
                <a:latin typeface="Times New Roman" pitchFamily="18" charset="0"/>
                <a:cs typeface="Times New Roman" pitchFamily="18" charset="0"/>
              </a:rPr>
              <a:t>)</a:t>
            </a:r>
          </a:p>
        </p:txBody>
      </p:sp>
      <p:sp>
        <p:nvSpPr>
          <p:cNvPr id="10" name="Rectangle 9"/>
          <p:cNvSpPr/>
          <p:nvPr/>
        </p:nvSpPr>
        <p:spPr>
          <a:xfrm>
            <a:off x="328040" y="5042421"/>
            <a:ext cx="8634943" cy="1124743"/>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just"/>
            <a:r>
              <a:rPr lang="en-US" sz="2400" b="1" dirty="0" err="1">
                <a:solidFill>
                  <a:srgbClr val="FF0000"/>
                </a:solidFill>
                <a:latin typeface="Times New Roman" pitchFamily="18" charset="0"/>
                <a:cs typeface="Times New Roman" pitchFamily="18" charset="0"/>
              </a:rPr>
              <a:t>Ghi</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chú</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việc</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xác</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định</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dự</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án</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Nhóm</a:t>
            </a:r>
            <a:r>
              <a:rPr lang="en-US" sz="2400" b="1" dirty="0">
                <a:solidFill>
                  <a:srgbClr val="FF0000"/>
                </a:solidFill>
                <a:latin typeface="Times New Roman" pitchFamily="18" charset="0"/>
                <a:cs typeface="Times New Roman" pitchFamily="18" charset="0"/>
              </a:rPr>
              <a:t> I </a:t>
            </a:r>
            <a:r>
              <a:rPr lang="en-US" sz="2400" b="1" dirty="0" err="1">
                <a:solidFill>
                  <a:srgbClr val="FF0000"/>
                </a:solidFill>
                <a:latin typeface="Times New Roman" pitchFamily="18" charset="0"/>
                <a:cs typeface="Times New Roman" pitchFamily="18" charset="0"/>
              </a:rPr>
              <a:t>cần</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căn</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cứ</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vào</a:t>
            </a:r>
            <a:r>
              <a:rPr lang="en-US" sz="2400" b="1" dirty="0">
                <a:solidFill>
                  <a:srgbClr val="FF0000"/>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Luật</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Đầu</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tư</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công</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Điều</a:t>
            </a:r>
            <a:r>
              <a:rPr lang="en-US" sz="2400" b="1" dirty="0">
                <a:solidFill>
                  <a:srgbClr val="0000FF"/>
                </a:solidFill>
                <a:latin typeface="Times New Roman" pitchFamily="18" charset="0"/>
                <a:cs typeface="Times New Roman" pitchFamily="18" charset="0"/>
              </a:rPr>
              <a:t> 8, 9, 10</a:t>
            </a:r>
            <a:r>
              <a:rPr lang="en-US" sz="2400" b="1">
                <a:solidFill>
                  <a:srgbClr val="0000FF"/>
                </a:solidFill>
                <a:latin typeface="Times New Roman" pitchFamily="18" charset="0"/>
                <a:cs typeface="Times New Roman" pitchFamily="18" charset="0"/>
              </a:rPr>
              <a:t>)</a:t>
            </a:r>
            <a:r>
              <a:rPr lang="en-US" sz="2400" b="1">
                <a:solidFill>
                  <a:srgbClr val="FF0000"/>
                </a:solidFill>
                <a:latin typeface="Times New Roman" pitchFamily="18" charset="0"/>
                <a:cs typeface="Times New Roman" pitchFamily="18" charset="0"/>
              </a:rPr>
              <a:t>, </a:t>
            </a:r>
            <a:r>
              <a:rPr lang="en-US" sz="2400" b="1">
                <a:solidFill>
                  <a:srgbClr val="0000FF"/>
                </a:solidFill>
                <a:latin typeface="Times New Roman" pitchFamily="18" charset="0"/>
                <a:cs typeface="Times New Roman" pitchFamily="18" charset="0"/>
              </a:rPr>
              <a:t>Nghị định số </a:t>
            </a:r>
            <a:r>
              <a:rPr lang="en-US" sz="2400" b="1" dirty="0">
                <a:solidFill>
                  <a:srgbClr val="0000FF"/>
                </a:solidFill>
                <a:latin typeface="Times New Roman" pitchFamily="18" charset="0"/>
                <a:cs typeface="Times New Roman" pitchFamily="18" charset="0"/>
              </a:rPr>
              <a:t>40/2020/NĐ-CP (</a:t>
            </a:r>
            <a:r>
              <a:rPr lang="en-US" sz="2400" b="1" dirty="0" err="1">
                <a:solidFill>
                  <a:srgbClr val="0000FF"/>
                </a:solidFill>
                <a:latin typeface="Times New Roman" pitchFamily="18" charset="0"/>
                <a:cs typeface="Times New Roman" pitchFamily="18" charset="0"/>
              </a:rPr>
              <a:t>Phụ</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lục</a:t>
            </a:r>
            <a:r>
              <a:rPr lang="en-US" sz="2400" b="1" dirty="0">
                <a:solidFill>
                  <a:srgbClr val="0000FF"/>
                </a:solidFill>
                <a:latin typeface="Times New Roman" pitchFamily="18" charset="0"/>
                <a:cs typeface="Times New Roman" pitchFamily="18" charset="0"/>
              </a:rPr>
              <a:t> 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1"/>
            <a:ext cx="9144000" cy="276999"/>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881673" y="1412776"/>
            <a:ext cx="7460694" cy="397545"/>
          </a:xfrm>
          <a:prstGeom prst="rect">
            <a:avLst/>
          </a:prstGeom>
        </p:spPr>
        <p:txBody>
          <a:bodyPr vert="horz" wrap="square" lIns="0" tIns="0" rIns="0" bIns="0" rtlCol="0">
            <a:spAutoFit/>
          </a:bodyPr>
          <a:lstStyle/>
          <a:p>
            <a:pPr marL="0" marR="0" algn="just">
              <a:lnSpc>
                <a:spcPts val="3128"/>
              </a:lnSpc>
              <a:spcBef>
                <a:spcPts val="0"/>
              </a:spcBef>
              <a:spcAft>
                <a:spcPts val="0"/>
              </a:spcAft>
            </a:pPr>
            <a:r>
              <a:rPr sz="2800" b="1" dirty="0">
                <a:solidFill>
                  <a:srgbClr val="000000"/>
                </a:solidFill>
                <a:latin typeface="Times New Roman" pitchFamily="18" charset="0"/>
                <a:cs typeface="Times New Roman" pitchFamily="18" charset="0"/>
              </a:rPr>
              <a:t>1.1.5.</a:t>
            </a:r>
            <a:r>
              <a:rPr sz="2800" b="1" spc="20"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Yếu</a:t>
            </a:r>
            <a:r>
              <a:rPr sz="2800" b="1" spc="78"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tố</a:t>
            </a:r>
            <a:r>
              <a:rPr sz="2800" b="1" spc="72"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nhạy</a:t>
            </a:r>
            <a:r>
              <a:rPr sz="2800" b="1" spc="76"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cảm</a:t>
            </a:r>
            <a:r>
              <a:rPr sz="2800" b="1" spc="66"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về</a:t>
            </a:r>
            <a:r>
              <a:rPr sz="2800" b="1" spc="75"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môi</a:t>
            </a:r>
            <a:r>
              <a:rPr sz="2800" b="1" spc="72"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trường</a:t>
            </a:r>
            <a:r>
              <a:rPr sz="2800" b="1" spc="78"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(tiếp)</a:t>
            </a:r>
          </a:p>
        </p:txBody>
      </p:sp>
      <p:sp>
        <p:nvSpPr>
          <p:cNvPr id="4" name="object 4"/>
          <p:cNvSpPr txBox="1"/>
          <p:nvPr/>
        </p:nvSpPr>
        <p:spPr>
          <a:xfrm>
            <a:off x="252370" y="2132856"/>
            <a:ext cx="8682384" cy="3680495"/>
          </a:xfrm>
          <a:prstGeom prst="rect">
            <a:avLst/>
          </a:prstGeom>
        </p:spPr>
        <p:txBody>
          <a:bodyPr vert="horz" wrap="square" lIns="0" tIns="0" rIns="0" bIns="0" rtlCol="0">
            <a:spAutoFit/>
          </a:bodyPr>
          <a:lstStyle/>
          <a:p>
            <a:pPr marL="0" marR="0" algn="just">
              <a:lnSpc>
                <a:spcPts val="3128"/>
              </a:lnSpc>
              <a:spcBef>
                <a:spcPts val="0"/>
              </a:spcBef>
              <a:spcAft>
                <a:spcPts val="0"/>
              </a:spcAft>
            </a:pPr>
            <a:r>
              <a:rPr sz="2800" dirty="0">
                <a:solidFill>
                  <a:srgbClr val="00B0F0"/>
                </a:solidFill>
                <a:latin typeface="Times New Roman" pitchFamily="18" charset="0"/>
                <a:cs typeface="Times New Roman" pitchFamily="18" charset="0"/>
              </a:rPr>
              <a:t>c)</a:t>
            </a:r>
            <a:r>
              <a:rPr sz="2800" spc="342"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Dự</a:t>
            </a:r>
            <a:r>
              <a:rPr sz="2800" spc="334"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án</a:t>
            </a:r>
            <a:r>
              <a:rPr sz="2800" spc="337"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có</a:t>
            </a:r>
            <a:r>
              <a:rPr sz="2800" spc="342" dirty="0">
                <a:solidFill>
                  <a:srgbClr val="00B0F0"/>
                </a:solidFill>
                <a:latin typeface="Times New Roman" pitchFamily="18" charset="0"/>
                <a:cs typeface="Times New Roman" pitchFamily="18" charset="0"/>
              </a:rPr>
              <a:t> </a:t>
            </a:r>
            <a:r>
              <a:rPr sz="2800" b="1" dirty="0">
                <a:solidFill>
                  <a:srgbClr val="00B0F0"/>
                </a:solidFill>
                <a:latin typeface="Times New Roman" pitchFamily="18" charset="0"/>
                <a:cs typeface="Times New Roman" pitchFamily="18" charset="0"/>
              </a:rPr>
              <a:t>sử</a:t>
            </a:r>
            <a:r>
              <a:rPr sz="2800" b="1" spc="337" dirty="0">
                <a:solidFill>
                  <a:srgbClr val="00B0F0"/>
                </a:solidFill>
                <a:latin typeface="Times New Roman" pitchFamily="18" charset="0"/>
                <a:cs typeface="Times New Roman" pitchFamily="18" charset="0"/>
              </a:rPr>
              <a:t> </a:t>
            </a:r>
            <a:r>
              <a:rPr sz="2800" b="1" dirty="0">
                <a:solidFill>
                  <a:srgbClr val="00B0F0"/>
                </a:solidFill>
                <a:latin typeface="Times New Roman" pitchFamily="18" charset="0"/>
                <a:cs typeface="Times New Roman" pitchFamily="18" charset="0"/>
              </a:rPr>
              <a:t>dụng</a:t>
            </a:r>
            <a:r>
              <a:rPr sz="2800" b="1" spc="337" dirty="0">
                <a:solidFill>
                  <a:srgbClr val="00B0F0"/>
                </a:solidFill>
                <a:latin typeface="Times New Roman" pitchFamily="18" charset="0"/>
                <a:cs typeface="Times New Roman" pitchFamily="18" charset="0"/>
              </a:rPr>
              <a:t> </a:t>
            </a:r>
            <a:r>
              <a:rPr sz="2800" b="1" dirty="0">
                <a:solidFill>
                  <a:srgbClr val="00B0F0"/>
                </a:solidFill>
                <a:latin typeface="Times New Roman" pitchFamily="18" charset="0"/>
                <a:cs typeface="Times New Roman" pitchFamily="18" charset="0"/>
              </a:rPr>
              <a:t>đất,</a:t>
            </a:r>
            <a:r>
              <a:rPr sz="2800" b="1" spc="331" dirty="0">
                <a:solidFill>
                  <a:srgbClr val="00B0F0"/>
                </a:solidFill>
                <a:latin typeface="Times New Roman" pitchFamily="18" charset="0"/>
                <a:cs typeface="Times New Roman" pitchFamily="18" charset="0"/>
              </a:rPr>
              <a:t> </a:t>
            </a:r>
            <a:r>
              <a:rPr sz="2800" b="1" dirty="0">
                <a:solidFill>
                  <a:srgbClr val="00B0F0"/>
                </a:solidFill>
                <a:latin typeface="Times New Roman" pitchFamily="18" charset="0"/>
                <a:cs typeface="Times New Roman" pitchFamily="18" charset="0"/>
              </a:rPr>
              <a:t>đất</a:t>
            </a:r>
            <a:r>
              <a:rPr sz="2800" b="1" spc="329" dirty="0">
                <a:solidFill>
                  <a:srgbClr val="00B0F0"/>
                </a:solidFill>
                <a:latin typeface="Times New Roman" pitchFamily="18" charset="0"/>
                <a:cs typeface="Times New Roman" pitchFamily="18" charset="0"/>
              </a:rPr>
              <a:t> </a:t>
            </a:r>
            <a:r>
              <a:rPr sz="2800" b="1" dirty="0">
                <a:solidFill>
                  <a:srgbClr val="00B0F0"/>
                </a:solidFill>
                <a:latin typeface="Times New Roman" pitchFamily="18" charset="0"/>
                <a:cs typeface="Times New Roman" pitchFamily="18" charset="0"/>
              </a:rPr>
              <a:t>có</a:t>
            </a:r>
            <a:r>
              <a:rPr sz="2800" b="1" spc="342" dirty="0">
                <a:solidFill>
                  <a:srgbClr val="00B0F0"/>
                </a:solidFill>
                <a:latin typeface="Times New Roman" pitchFamily="18" charset="0"/>
                <a:cs typeface="Times New Roman" pitchFamily="18" charset="0"/>
              </a:rPr>
              <a:t> </a:t>
            </a:r>
            <a:r>
              <a:rPr sz="2800" b="1" dirty="0">
                <a:solidFill>
                  <a:srgbClr val="00B0F0"/>
                </a:solidFill>
                <a:latin typeface="Times New Roman" pitchFamily="18" charset="0"/>
                <a:cs typeface="Times New Roman" pitchFamily="18" charset="0"/>
              </a:rPr>
              <a:t>mặt</a:t>
            </a:r>
            <a:r>
              <a:rPr sz="2800" b="1" spc="330" dirty="0">
                <a:solidFill>
                  <a:srgbClr val="00B0F0"/>
                </a:solidFill>
                <a:latin typeface="Times New Roman" pitchFamily="18" charset="0"/>
                <a:cs typeface="Times New Roman" pitchFamily="18" charset="0"/>
              </a:rPr>
              <a:t> </a:t>
            </a:r>
            <a:r>
              <a:rPr sz="2800" b="1" dirty="0">
                <a:solidFill>
                  <a:srgbClr val="00B0F0"/>
                </a:solidFill>
                <a:latin typeface="Times New Roman" pitchFamily="18" charset="0"/>
                <a:cs typeface="Times New Roman" pitchFamily="18" charset="0"/>
              </a:rPr>
              <a:t>nước</a:t>
            </a:r>
            <a:r>
              <a:rPr sz="2800" b="1" spc="334" dirty="0">
                <a:solidFill>
                  <a:srgbClr val="00B0F0"/>
                </a:solidFill>
                <a:latin typeface="Times New Roman" pitchFamily="18" charset="0"/>
                <a:cs typeface="Times New Roman" pitchFamily="18" charset="0"/>
              </a:rPr>
              <a:t> </a:t>
            </a:r>
            <a:r>
              <a:rPr sz="2800" dirty="0" err="1">
                <a:solidFill>
                  <a:srgbClr val="00B0F0"/>
                </a:solidFill>
                <a:latin typeface="Times New Roman" pitchFamily="18" charset="0"/>
                <a:cs typeface="Times New Roman" pitchFamily="18" charset="0"/>
              </a:rPr>
              <a:t>của</a:t>
            </a:r>
            <a:r>
              <a:rPr sz="2800" spc="340" dirty="0">
                <a:solidFill>
                  <a:srgbClr val="00B0F0"/>
                </a:solidFill>
                <a:latin typeface="Times New Roman" pitchFamily="18" charset="0"/>
                <a:cs typeface="Times New Roman" pitchFamily="18" charset="0"/>
              </a:rPr>
              <a:t> </a:t>
            </a:r>
            <a:r>
              <a:rPr sz="2800" dirty="0" err="1">
                <a:solidFill>
                  <a:srgbClr val="00B0F0"/>
                </a:solidFill>
                <a:latin typeface="Times New Roman" pitchFamily="18" charset="0"/>
                <a:cs typeface="Times New Roman" pitchFamily="18" charset="0"/>
              </a:rPr>
              <a:t>khu</a:t>
            </a:r>
            <a:r>
              <a:rPr lang="en-US" sz="2800" dirty="0">
                <a:solidFill>
                  <a:srgbClr val="00B0F0"/>
                </a:solidFill>
                <a:latin typeface="Times New Roman" pitchFamily="18" charset="0"/>
                <a:cs typeface="Times New Roman" pitchFamily="18" charset="0"/>
              </a:rPr>
              <a:t> </a:t>
            </a:r>
            <a:r>
              <a:rPr sz="2800" dirty="0" err="1">
                <a:solidFill>
                  <a:srgbClr val="00B0F0"/>
                </a:solidFill>
                <a:latin typeface="Times New Roman" pitchFamily="18" charset="0"/>
                <a:cs typeface="Times New Roman" pitchFamily="18" charset="0"/>
              </a:rPr>
              <a:t>bảo</a:t>
            </a:r>
            <a:r>
              <a:rPr sz="2800" spc="300"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tồn</a:t>
            </a:r>
            <a:r>
              <a:rPr sz="2800" spc="305"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thiên</a:t>
            </a:r>
            <a:r>
              <a:rPr sz="2800" spc="305"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nhiên;</a:t>
            </a:r>
            <a:r>
              <a:rPr sz="2800" spc="292"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rừng</a:t>
            </a:r>
            <a:r>
              <a:rPr sz="2800" spc="302"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đặc</a:t>
            </a:r>
            <a:r>
              <a:rPr sz="2800" spc="295"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dụng,</a:t>
            </a:r>
            <a:r>
              <a:rPr sz="2800" spc="292"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rừng</a:t>
            </a:r>
            <a:r>
              <a:rPr sz="2800" spc="302" dirty="0">
                <a:solidFill>
                  <a:srgbClr val="00B0F0"/>
                </a:solidFill>
                <a:latin typeface="Times New Roman" pitchFamily="18" charset="0"/>
                <a:cs typeface="Times New Roman" pitchFamily="18" charset="0"/>
              </a:rPr>
              <a:t> </a:t>
            </a:r>
            <a:r>
              <a:rPr sz="2800" dirty="0" err="1">
                <a:solidFill>
                  <a:srgbClr val="00B0F0"/>
                </a:solidFill>
                <a:latin typeface="Times New Roman" pitchFamily="18" charset="0"/>
                <a:cs typeface="Times New Roman" pitchFamily="18" charset="0"/>
              </a:rPr>
              <a:t>phòng</a:t>
            </a:r>
            <a:r>
              <a:rPr sz="2800" spc="301" dirty="0">
                <a:solidFill>
                  <a:srgbClr val="00B0F0"/>
                </a:solidFill>
                <a:latin typeface="Times New Roman" pitchFamily="18" charset="0"/>
                <a:cs typeface="Times New Roman" pitchFamily="18" charset="0"/>
              </a:rPr>
              <a:t> </a:t>
            </a:r>
            <a:r>
              <a:rPr sz="2800" dirty="0" err="1">
                <a:solidFill>
                  <a:srgbClr val="00B0F0"/>
                </a:solidFill>
                <a:latin typeface="Times New Roman" pitchFamily="18" charset="0"/>
                <a:cs typeface="Times New Roman" pitchFamily="18" charset="0"/>
              </a:rPr>
              <a:t>hộ</a:t>
            </a:r>
            <a:r>
              <a:rPr sz="2800" dirty="0">
                <a:solidFill>
                  <a:srgbClr val="00B0F0"/>
                </a:solidFill>
                <a:latin typeface="Times New Roman" pitchFamily="18" charset="0"/>
                <a:cs typeface="Times New Roman" pitchFamily="18" charset="0"/>
              </a:rPr>
              <a:t>,</a:t>
            </a:r>
            <a:r>
              <a:rPr lang="en-US" sz="2800" dirty="0">
                <a:solidFill>
                  <a:srgbClr val="00B0F0"/>
                </a:solidFill>
                <a:latin typeface="Times New Roman" pitchFamily="18" charset="0"/>
                <a:cs typeface="Times New Roman" pitchFamily="18" charset="0"/>
              </a:rPr>
              <a:t> </a:t>
            </a:r>
            <a:r>
              <a:rPr sz="2800" dirty="0" err="1">
                <a:solidFill>
                  <a:srgbClr val="00B0F0"/>
                </a:solidFill>
                <a:latin typeface="Times New Roman" pitchFamily="18" charset="0"/>
                <a:cs typeface="Times New Roman" pitchFamily="18" charset="0"/>
              </a:rPr>
              <a:t>rừng</a:t>
            </a:r>
            <a:r>
              <a:rPr sz="2800" spc="10"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tự</a:t>
            </a:r>
            <a:r>
              <a:rPr sz="2800" spc="12"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nhiên; khu</a:t>
            </a:r>
            <a:r>
              <a:rPr sz="2800" spc="11"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bảo tồn</a:t>
            </a:r>
            <a:r>
              <a:rPr sz="2800" spc="14"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biển, khu</a:t>
            </a:r>
            <a:r>
              <a:rPr sz="2800" spc="11"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bảo vệ</a:t>
            </a:r>
            <a:r>
              <a:rPr sz="2800" spc="14" dirty="0">
                <a:solidFill>
                  <a:srgbClr val="00B0F0"/>
                </a:solidFill>
                <a:latin typeface="Times New Roman" pitchFamily="18" charset="0"/>
                <a:cs typeface="Times New Roman" pitchFamily="18" charset="0"/>
              </a:rPr>
              <a:t> </a:t>
            </a:r>
            <a:r>
              <a:rPr sz="2800" dirty="0" err="1">
                <a:solidFill>
                  <a:srgbClr val="00B0F0"/>
                </a:solidFill>
                <a:latin typeface="Times New Roman" pitchFamily="18" charset="0"/>
                <a:cs typeface="Times New Roman" pitchFamily="18" charset="0"/>
              </a:rPr>
              <a:t>nguồn</a:t>
            </a:r>
            <a:r>
              <a:rPr sz="2800" dirty="0">
                <a:solidFill>
                  <a:srgbClr val="00B0F0"/>
                </a:solidFill>
                <a:latin typeface="Times New Roman" pitchFamily="18" charset="0"/>
                <a:cs typeface="Times New Roman" pitchFamily="18" charset="0"/>
              </a:rPr>
              <a:t> </a:t>
            </a:r>
            <a:r>
              <a:rPr sz="2800" dirty="0" err="1">
                <a:solidFill>
                  <a:srgbClr val="00B0F0"/>
                </a:solidFill>
                <a:latin typeface="Times New Roman" pitchFamily="18" charset="0"/>
                <a:cs typeface="Times New Roman" pitchFamily="18" charset="0"/>
              </a:rPr>
              <a:t>lợi</a:t>
            </a:r>
            <a:r>
              <a:rPr lang="en-US" sz="2800" dirty="0">
                <a:solidFill>
                  <a:srgbClr val="00B0F0"/>
                </a:solidFill>
                <a:latin typeface="Times New Roman" pitchFamily="18" charset="0"/>
                <a:cs typeface="Times New Roman" pitchFamily="18" charset="0"/>
              </a:rPr>
              <a:t> </a:t>
            </a:r>
            <a:r>
              <a:rPr sz="2800" dirty="0" err="1">
                <a:solidFill>
                  <a:srgbClr val="00B0F0"/>
                </a:solidFill>
                <a:latin typeface="Times New Roman" pitchFamily="18" charset="0"/>
                <a:cs typeface="Times New Roman" pitchFamily="18" charset="0"/>
              </a:rPr>
              <a:t>thuỷ</a:t>
            </a:r>
            <a:r>
              <a:rPr sz="2800" spc="354"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sản;</a:t>
            </a:r>
            <a:r>
              <a:rPr sz="2800" spc="348"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vùng</a:t>
            </a:r>
            <a:r>
              <a:rPr sz="2800" spc="357"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đất</a:t>
            </a:r>
            <a:r>
              <a:rPr sz="2800" spc="347"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ngập</a:t>
            </a:r>
            <a:r>
              <a:rPr sz="2800" spc="355"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nước</a:t>
            </a:r>
            <a:r>
              <a:rPr sz="2800" spc="352"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quan</a:t>
            </a:r>
            <a:r>
              <a:rPr sz="2800" spc="355"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trọng</a:t>
            </a:r>
            <a:r>
              <a:rPr sz="2800" spc="358"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và</a:t>
            </a:r>
            <a:r>
              <a:rPr sz="2800" spc="360"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di</a:t>
            </a:r>
            <a:r>
              <a:rPr sz="2800" spc="352" dirty="0">
                <a:solidFill>
                  <a:srgbClr val="00B0F0"/>
                </a:solidFill>
                <a:latin typeface="Times New Roman" pitchFamily="18" charset="0"/>
                <a:cs typeface="Times New Roman" pitchFamily="18" charset="0"/>
              </a:rPr>
              <a:t> </a:t>
            </a:r>
            <a:r>
              <a:rPr sz="2800" dirty="0" err="1">
                <a:solidFill>
                  <a:srgbClr val="00B0F0"/>
                </a:solidFill>
                <a:latin typeface="Times New Roman" pitchFamily="18" charset="0"/>
                <a:cs typeface="Times New Roman" pitchFamily="18" charset="0"/>
              </a:rPr>
              <a:t>sản</a:t>
            </a:r>
            <a:r>
              <a:rPr lang="en-US" sz="2800" dirty="0">
                <a:solidFill>
                  <a:srgbClr val="00B0F0"/>
                </a:solidFill>
                <a:latin typeface="Times New Roman" pitchFamily="18" charset="0"/>
                <a:cs typeface="Times New Roman" pitchFamily="18" charset="0"/>
              </a:rPr>
              <a:t> </a:t>
            </a:r>
            <a:r>
              <a:rPr sz="2800" dirty="0" err="1">
                <a:solidFill>
                  <a:srgbClr val="00B0F0"/>
                </a:solidFill>
                <a:latin typeface="Times New Roman" pitchFamily="18" charset="0"/>
                <a:cs typeface="Times New Roman" pitchFamily="18" charset="0"/>
              </a:rPr>
              <a:t>thiên</a:t>
            </a:r>
            <a:r>
              <a:rPr sz="2800" spc="382"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nhiên</a:t>
            </a:r>
            <a:r>
              <a:rPr sz="2800" spc="378"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khác</a:t>
            </a:r>
            <a:r>
              <a:rPr sz="2800" spc="373"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được</a:t>
            </a:r>
            <a:r>
              <a:rPr sz="2800" spc="373"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xác</a:t>
            </a:r>
            <a:r>
              <a:rPr sz="2800" spc="374"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lập,</a:t>
            </a:r>
            <a:r>
              <a:rPr sz="2800" spc="367"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công</a:t>
            </a:r>
            <a:r>
              <a:rPr sz="2800" spc="379"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nhận</a:t>
            </a:r>
            <a:r>
              <a:rPr sz="2800" spc="377" dirty="0">
                <a:solidFill>
                  <a:srgbClr val="00B0F0"/>
                </a:solidFill>
                <a:latin typeface="Times New Roman" pitchFamily="18" charset="0"/>
                <a:cs typeface="Times New Roman" pitchFamily="18" charset="0"/>
              </a:rPr>
              <a:t> </a:t>
            </a:r>
            <a:r>
              <a:rPr sz="2800" dirty="0" err="1">
                <a:solidFill>
                  <a:srgbClr val="00B0F0"/>
                </a:solidFill>
                <a:latin typeface="Times New Roman" pitchFamily="18" charset="0"/>
                <a:cs typeface="Times New Roman" pitchFamily="18" charset="0"/>
              </a:rPr>
              <a:t>theo</a:t>
            </a:r>
            <a:r>
              <a:rPr sz="2800" spc="381" dirty="0">
                <a:solidFill>
                  <a:srgbClr val="00B0F0"/>
                </a:solidFill>
                <a:latin typeface="Times New Roman" pitchFamily="18" charset="0"/>
                <a:cs typeface="Times New Roman" pitchFamily="18" charset="0"/>
              </a:rPr>
              <a:t> </a:t>
            </a:r>
            <a:r>
              <a:rPr sz="2800" dirty="0" err="1">
                <a:solidFill>
                  <a:srgbClr val="00B0F0"/>
                </a:solidFill>
                <a:latin typeface="Times New Roman" pitchFamily="18" charset="0"/>
                <a:cs typeface="Times New Roman" pitchFamily="18" charset="0"/>
              </a:rPr>
              <a:t>quy</a:t>
            </a:r>
            <a:r>
              <a:rPr lang="en-US" sz="2800" dirty="0">
                <a:solidFill>
                  <a:srgbClr val="00B0F0"/>
                </a:solidFill>
                <a:latin typeface="Times New Roman" pitchFamily="18" charset="0"/>
                <a:cs typeface="Times New Roman" pitchFamily="18" charset="0"/>
              </a:rPr>
              <a:t> </a:t>
            </a:r>
            <a:r>
              <a:rPr sz="2800" dirty="0" err="1">
                <a:solidFill>
                  <a:srgbClr val="00B0F0"/>
                </a:solidFill>
                <a:latin typeface="Times New Roman" pitchFamily="18" charset="0"/>
                <a:cs typeface="Times New Roman" pitchFamily="18" charset="0"/>
              </a:rPr>
              <a:t>định</a:t>
            </a:r>
            <a:r>
              <a:rPr sz="2800" spc="54"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tại</a:t>
            </a:r>
            <a:r>
              <a:rPr sz="2800" spc="55"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Nghị</a:t>
            </a:r>
            <a:r>
              <a:rPr sz="2800" spc="49"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định</a:t>
            </a:r>
            <a:r>
              <a:rPr sz="2800" spc="54"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này</a:t>
            </a:r>
            <a:r>
              <a:rPr sz="2800" spc="47"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(trừ</a:t>
            </a:r>
            <a:r>
              <a:rPr sz="2800" spc="127"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các</a:t>
            </a:r>
            <a:r>
              <a:rPr sz="2800" spc="127"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dự</a:t>
            </a:r>
            <a:r>
              <a:rPr sz="2800" spc="125"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án</a:t>
            </a:r>
            <a:r>
              <a:rPr sz="2800" spc="130"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đầu</a:t>
            </a:r>
            <a:r>
              <a:rPr sz="2800" spc="130"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tư</a:t>
            </a:r>
            <a:r>
              <a:rPr sz="2800" spc="133" dirty="0">
                <a:solidFill>
                  <a:srgbClr val="00B0F0"/>
                </a:solidFill>
                <a:latin typeface="Times New Roman" pitchFamily="18" charset="0"/>
                <a:cs typeface="Times New Roman" pitchFamily="18" charset="0"/>
              </a:rPr>
              <a:t> </a:t>
            </a:r>
            <a:r>
              <a:rPr sz="2800" dirty="0" err="1">
                <a:solidFill>
                  <a:srgbClr val="00B0F0"/>
                </a:solidFill>
                <a:latin typeface="Times New Roman" pitchFamily="18" charset="0"/>
                <a:cs typeface="Times New Roman" pitchFamily="18" charset="0"/>
              </a:rPr>
              <a:t>xây</a:t>
            </a:r>
            <a:r>
              <a:rPr sz="2800" spc="127" dirty="0">
                <a:solidFill>
                  <a:srgbClr val="00B0F0"/>
                </a:solidFill>
                <a:latin typeface="Times New Roman" pitchFamily="18" charset="0"/>
                <a:cs typeface="Times New Roman" pitchFamily="18" charset="0"/>
              </a:rPr>
              <a:t> </a:t>
            </a:r>
            <a:r>
              <a:rPr sz="2800" dirty="0" err="1">
                <a:solidFill>
                  <a:srgbClr val="00B0F0"/>
                </a:solidFill>
                <a:latin typeface="Times New Roman" pitchFamily="18" charset="0"/>
                <a:cs typeface="Times New Roman" pitchFamily="18" charset="0"/>
              </a:rPr>
              <a:t>dựng</a:t>
            </a:r>
            <a:r>
              <a:rPr lang="en-US" sz="2800" dirty="0">
                <a:solidFill>
                  <a:srgbClr val="00B0F0"/>
                </a:solidFill>
                <a:latin typeface="Times New Roman" pitchFamily="18" charset="0"/>
                <a:cs typeface="Times New Roman" pitchFamily="18" charset="0"/>
              </a:rPr>
              <a:t> </a:t>
            </a:r>
            <a:r>
              <a:rPr sz="2800" dirty="0" err="1">
                <a:solidFill>
                  <a:srgbClr val="00B0F0"/>
                </a:solidFill>
                <a:latin typeface="Times New Roman" pitchFamily="18" charset="0"/>
                <a:cs typeface="Times New Roman" pitchFamily="18" charset="0"/>
              </a:rPr>
              <a:t>công</a:t>
            </a:r>
            <a:r>
              <a:rPr sz="2800" spc="137"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trình</a:t>
            </a:r>
            <a:r>
              <a:rPr sz="2800" spc="140"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phục</a:t>
            </a:r>
            <a:r>
              <a:rPr sz="2800" spc="130"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vụ</a:t>
            </a:r>
            <a:r>
              <a:rPr sz="2800" spc="141"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quản</a:t>
            </a:r>
            <a:r>
              <a:rPr sz="2800" spc="136"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lý</a:t>
            </a:r>
            <a:r>
              <a:rPr sz="2800" spc="133"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bảo</a:t>
            </a:r>
            <a:r>
              <a:rPr sz="2800" spc="136"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vệ</a:t>
            </a:r>
            <a:r>
              <a:rPr sz="2800" spc="141"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rừng,</a:t>
            </a:r>
            <a:r>
              <a:rPr sz="2800" spc="131"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bảo</a:t>
            </a:r>
            <a:r>
              <a:rPr sz="2800" spc="136" dirty="0">
                <a:solidFill>
                  <a:srgbClr val="00B0F0"/>
                </a:solidFill>
                <a:latin typeface="Times New Roman" pitchFamily="18" charset="0"/>
                <a:cs typeface="Times New Roman" pitchFamily="18" charset="0"/>
              </a:rPr>
              <a:t> </a:t>
            </a:r>
            <a:r>
              <a:rPr sz="2800" dirty="0" err="1">
                <a:solidFill>
                  <a:srgbClr val="00B0F0"/>
                </a:solidFill>
                <a:latin typeface="Times New Roman" pitchFamily="18" charset="0"/>
                <a:cs typeface="Times New Roman" pitchFamily="18" charset="0"/>
              </a:rPr>
              <a:t>tồn</a:t>
            </a:r>
            <a:r>
              <a:rPr sz="2800" spc="141" dirty="0">
                <a:solidFill>
                  <a:srgbClr val="00B0F0"/>
                </a:solidFill>
                <a:latin typeface="Times New Roman" pitchFamily="18" charset="0"/>
                <a:cs typeface="Times New Roman" pitchFamily="18" charset="0"/>
              </a:rPr>
              <a:t> </a:t>
            </a:r>
            <a:r>
              <a:rPr sz="2800" dirty="0" err="1">
                <a:solidFill>
                  <a:srgbClr val="00B0F0"/>
                </a:solidFill>
                <a:latin typeface="Times New Roman" pitchFamily="18" charset="0"/>
                <a:cs typeface="Times New Roman" pitchFamily="18" charset="0"/>
              </a:rPr>
              <a:t>thiên</a:t>
            </a:r>
            <a:r>
              <a:rPr lang="en-US" sz="2800" dirty="0">
                <a:solidFill>
                  <a:srgbClr val="00B0F0"/>
                </a:solidFill>
                <a:latin typeface="Times New Roman" pitchFamily="18" charset="0"/>
                <a:cs typeface="Times New Roman" pitchFamily="18" charset="0"/>
              </a:rPr>
              <a:t> </a:t>
            </a:r>
            <a:r>
              <a:rPr sz="2800" dirty="0" err="1">
                <a:solidFill>
                  <a:srgbClr val="00B0F0"/>
                </a:solidFill>
                <a:latin typeface="Times New Roman" pitchFamily="18" charset="0"/>
                <a:cs typeface="Times New Roman" pitchFamily="18" charset="0"/>
              </a:rPr>
              <a:t>nhiên</a:t>
            </a:r>
            <a:r>
              <a:rPr sz="2800" spc="582"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và</a:t>
            </a:r>
            <a:r>
              <a:rPr sz="2800" spc="586"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đa</a:t>
            </a:r>
            <a:r>
              <a:rPr sz="2800" spc="581"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dạng</a:t>
            </a:r>
            <a:r>
              <a:rPr sz="2800" spc="581"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sinh</a:t>
            </a:r>
            <a:r>
              <a:rPr sz="2800" spc="585"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học,</a:t>
            </a:r>
            <a:r>
              <a:rPr sz="2800" spc="575"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phòng</a:t>
            </a:r>
            <a:r>
              <a:rPr sz="2800" spc="582"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cháy</a:t>
            </a:r>
            <a:r>
              <a:rPr sz="2800" spc="578" dirty="0">
                <a:solidFill>
                  <a:srgbClr val="00B0F0"/>
                </a:solidFill>
                <a:latin typeface="Times New Roman" pitchFamily="18" charset="0"/>
                <a:cs typeface="Times New Roman" pitchFamily="18" charset="0"/>
              </a:rPr>
              <a:t> </a:t>
            </a:r>
            <a:r>
              <a:rPr sz="2800" dirty="0" err="1">
                <a:solidFill>
                  <a:srgbClr val="00B0F0"/>
                </a:solidFill>
                <a:latin typeface="Times New Roman" pitchFamily="18" charset="0"/>
                <a:cs typeface="Times New Roman" pitchFamily="18" charset="0"/>
              </a:rPr>
              <a:t>chữa</a:t>
            </a:r>
            <a:r>
              <a:rPr sz="2800" spc="584" dirty="0">
                <a:solidFill>
                  <a:srgbClr val="00B0F0"/>
                </a:solidFill>
                <a:latin typeface="Times New Roman" pitchFamily="18" charset="0"/>
                <a:cs typeface="Times New Roman" pitchFamily="18" charset="0"/>
              </a:rPr>
              <a:t> </a:t>
            </a:r>
            <a:r>
              <a:rPr sz="2800" dirty="0" err="1">
                <a:solidFill>
                  <a:srgbClr val="00B0F0"/>
                </a:solidFill>
                <a:latin typeface="Times New Roman" pitchFamily="18" charset="0"/>
                <a:cs typeface="Times New Roman" pitchFamily="18" charset="0"/>
              </a:rPr>
              <a:t>cháy</a:t>
            </a:r>
            <a:r>
              <a:rPr lang="en-US" sz="2800" dirty="0">
                <a:solidFill>
                  <a:srgbClr val="00B0F0"/>
                </a:solidFill>
                <a:latin typeface="Times New Roman" pitchFamily="18" charset="0"/>
                <a:cs typeface="Times New Roman" pitchFamily="18" charset="0"/>
              </a:rPr>
              <a:t> </a:t>
            </a:r>
            <a:r>
              <a:rPr sz="2800" dirty="0" err="1">
                <a:solidFill>
                  <a:srgbClr val="00B0F0"/>
                </a:solidFill>
                <a:latin typeface="Times New Roman" pitchFamily="18" charset="0"/>
                <a:cs typeface="Times New Roman" pitchFamily="18" charset="0"/>
              </a:rPr>
              <a:t>rừng</a:t>
            </a:r>
            <a:r>
              <a:rPr sz="2800" dirty="0">
                <a:solidFill>
                  <a:srgbClr val="00B0F0"/>
                </a:solidFill>
                <a:latin typeface="Times New Roman" pitchFamily="18" charset="0"/>
                <a:cs typeface="Times New Roman" pitchFamily="18" charset="0"/>
              </a:rPr>
              <a:t>,</a:t>
            </a:r>
            <a:r>
              <a:rPr sz="2800" spc="69"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lâm</a:t>
            </a:r>
            <a:r>
              <a:rPr sz="2800" spc="74"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sinh</a:t>
            </a:r>
            <a:r>
              <a:rPr sz="2800" spc="78"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được</a:t>
            </a:r>
            <a:r>
              <a:rPr sz="2800" spc="73"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cấp</a:t>
            </a:r>
            <a:r>
              <a:rPr sz="2800" spc="77"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có</a:t>
            </a:r>
            <a:r>
              <a:rPr sz="2800" spc="79"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thẩm</a:t>
            </a:r>
            <a:r>
              <a:rPr sz="2800" spc="78"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quyền</a:t>
            </a:r>
            <a:r>
              <a:rPr sz="2800" spc="76"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phê</a:t>
            </a:r>
            <a:r>
              <a:rPr sz="2800" spc="74" dirty="0">
                <a:solidFill>
                  <a:srgbClr val="00B0F0"/>
                </a:solidFill>
                <a:latin typeface="Times New Roman" pitchFamily="18" charset="0"/>
                <a:cs typeface="Times New Roman" pitchFamily="18" charset="0"/>
              </a:rPr>
              <a:t> </a:t>
            </a:r>
            <a:r>
              <a:rPr sz="2800" dirty="0">
                <a:solidFill>
                  <a:srgbClr val="00B0F0"/>
                </a:solidFill>
                <a:latin typeface="Times New Roman" pitchFamily="18" charset="0"/>
                <a:cs typeface="Times New Roman" pitchFamily="18" charset="0"/>
              </a:rPr>
              <a:t>duyệt);</a:t>
            </a:r>
          </a:p>
        </p:txBody>
      </p:sp>
      <p:sp>
        <p:nvSpPr>
          <p:cNvPr id="5" name="object 5"/>
          <p:cNvSpPr txBox="1"/>
          <p:nvPr/>
        </p:nvSpPr>
        <p:spPr>
          <a:xfrm>
            <a:off x="8390891" y="6263551"/>
            <a:ext cx="355699" cy="218008"/>
          </a:xfrm>
          <a:prstGeom prst="rect">
            <a:avLst/>
          </a:prstGeom>
        </p:spPr>
        <p:txBody>
          <a:bodyPr vert="horz" wrap="square" lIns="0" tIns="0" rIns="0" bIns="0" rtlCol="0">
            <a:spAutoFit/>
          </a:bodyPr>
          <a:lstStyle/>
          <a:p>
            <a:pPr marL="0" marR="0">
              <a:lnSpc>
                <a:spcPts val="1692"/>
              </a:lnSpc>
              <a:spcBef>
                <a:spcPts val="0"/>
              </a:spcBef>
              <a:spcAft>
                <a:spcPts val="0"/>
              </a:spcAft>
            </a:pPr>
            <a:r>
              <a:rPr sz="1200" dirty="0">
                <a:solidFill>
                  <a:srgbClr val="000000"/>
                </a:solidFill>
                <a:latin typeface="RESDGO+Arial-Black"/>
                <a:cs typeface="RESDGO+Arial-Black"/>
              </a:rPr>
              <a:t>13</a:t>
            </a:r>
          </a:p>
        </p:txBody>
      </p:sp>
      <p:pic>
        <p:nvPicPr>
          <p:cNvPr id="6" name="Picture 8" descr="C:\Users\lqtrung\Desktop\tnm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 name="Title 1"/>
          <p:cNvSpPr>
            <a:spLocks noGrp="1"/>
          </p:cNvSpPr>
          <p:nvPr>
            <p:ph type="title"/>
          </p:nvPr>
        </p:nvSpPr>
        <p:spPr>
          <a:xfrm>
            <a:off x="1182084" y="440668"/>
            <a:ext cx="7961916"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Tree>
    <p:extLst>
      <p:ext uri="{BB962C8B-B14F-4D97-AF65-F5344CB8AC3E}">
        <p14:creationId xmlns:p14="http://schemas.microsoft.com/office/powerpoint/2010/main" val="68558432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1"/>
            <a:ext cx="9144000" cy="276999"/>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918368" y="1519288"/>
            <a:ext cx="7460694" cy="397545"/>
          </a:xfrm>
          <a:prstGeom prst="rect">
            <a:avLst/>
          </a:prstGeom>
        </p:spPr>
        <p:txBody>
          <a:bodyPr vert="horz" wrap="square" lIns="0" tIns="0" rIns="0" bIns="0" rtlCol="0">
            <a:spAutoFit/>
          </a:bodyPr>
          <a:lstStyle/>
          <a:p>
            <a:pPr marL="0" marR="0">
              <a:lnSpc>
                <a:spcPts val="3128"/>
              </a:lnSpc>
              <a:spcBef>
                <a:spcPts val="0"/>
              </a:spcBef>
              <a:spcAft>
                <a:spcPts val="0"/>
              </a:spcAft>
            </a:pPr>
            <a:r>
              <a:rPr sz="2800" b="1" dirty="0">
                <a:solidFill>
                  <a:srgbClr val="000000"/>
                </a:solidFill>
                <a:latin typeface="Times New Roman" pitchFamily="18" charset="0"/>
                <a:cs typeface="Times New Roman" pitchFamily="18" charset="0"/>
              </a:rPr>
              <a:t>1.1.5.</a:t>
            </a:r>
            <a:r>
              <a:rPr sz="2800" b="1" spc="20"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Yếu</a:t>
            </a:r>
            <a:r>
              <a:rPr sz="2800" b="1" spc="78"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tố</a:t>
            </a:r>
            <a:r>
              <a:rPr sz="2800" b="1" spc="72"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nhạy</a:t>
            </a:r>
            <a:r>
              <a:rPr sz="2800" b="1" spc="76"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cảm</a:t>
            </a:r>
            <a:r>
              <a:rPr sz="2800" b="1" spc="66"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về</a:t>
            </a:r>
            <a:r>
              <a:rPr sz="2800" b="1" spc="75"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môi</a:t>
            </a:r>
            <a:r>
              <a:rPr sz="2800" b="1" spc="72"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trường</a:t>
            </a:r>
            <a:r>
              <a:rPr sz="2800" b="1" spc="78"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(tiếp)</a:t>
            </a:r>
          </a:p>
        </p:txBody>
      </p:sp>
      <p:sp>
        <p:nvSpPr>
          <p:cNvPr id="4" name="object 4"/>
          <p:cNvSpPr txBox="1"/>
          <p:nvPr/>
        </p:nvSpPr>
        <p:spPr>
          <a:xfrm>
            <a:off x="548641" y="2313894"/>
            <a:ext cx="8198197" cy="3180358"/>
          </a:xfrm>
          <a:prstGeom prst="rect">
            <a:avLst/>
          </a:prstGeom>
        </p:spPr>
        <p:txBody>
          <a:bodyPr vert="horz" wrap="square" lIns="0" tIns="0" rIns="0" bIns="0" rtlCol="0">
            <a:spAutoFit/>
          </a:bodyPr>
          <a:lstStyle/>
          <a:p>
            <a:pPr marL="0" marR="0" algn="just">
              <a:lnSpc>
                <a:spcPts val="3128"/>
              </a:lnSpc>
              <a:spcBef>
                <a:spcPts val="0"/>
              </a:spcBef>
              <a:spcAft>
                <a:spcPts val="0"/>
              </a:spcAft>
            </a:pPr>
            <a:r>
              <a:rPr sz="2800" dirty="0">
                <a:solidFill>
                  <a:srgbClr val="000000"/>
                </a:solidFill>
                <a:latin typeface="Times New Roman" pitchFamily="18" charset="0"/>
                <a:cs typeface="Times New Roman" pitchFamily="18" charset="0"/>
              </a:rPr>
              <a:t>d)</a:t>
            </a:r>
            <a:r>
              <a:rPr sz="2800" spc="200"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Dự</a:t>
            </a:r>
            <a:r>
              <a:rPr sz="2800" spc="198"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án</a:t>
            </a:r>
            <a:r>
              <a:rPr sz="2800" spc="200"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có</a:t>
            </a:r>
            <a:r>
              <a:rPr sz="2800" spc="205" dirty="0">
                <a:solidFill>
                  <a:srgbClr val="000000"/>
                </a:solidFill>
                <a:latin typeface="Times New Roman" pitchFamily="18" charset="0"/>
                <a:cs typeface="Times New Roman" pitchFamily="18" charset="0"/>
              </a:rPr>
              <a:t> </a:t>
            </a:r>
            <a:r>
              <a:rPr sz="2800" b="1" dirty="0">
                <a:solidFill>
                  <a:srgbClr val="00B0F0"/>
                </a:solidFill>
                <a:latin typeface="Times New Roman" pitchFamily="18" charset="0"/>
                <a:cs typeface="Times New Roman" pitchFamily="18" charset="0"/>
              </a:rPr>
              <a:t>sử</a:t>
            </a:r>
            <a:r>
              <a:rPr sz="2800" b="1" spc="201" dirty="0">
                <a:solidFill>
                  <a:srgbClr val="00B0F0"/>
                </a:solidFill>
                <a:latin typeface="Times New Roman" pitchFamily="18" charset="0"/>
                <a:cs typeface="Times New Roman" pitchFamily="18" charset="0"/>
              </a:rPr>
              <a:t> </a:t>
            </a:r>
            <a:r>
              <a:rPr sz="2800" b="1" dirty="0">
                <a:solidFill>
                  <a:srgbClr val="00B0F0"/>
                </a:solidFill>
                <a:latin typeface="Times New Roman" pitchFamily="18" charset="0"/>
                <a:cs typeface="Times New Roman" pitchFamily="18" charset="0"/>
              </a:rPr>
              <a:t>dụng</a:t>
            </a:r>
            <a:r>
              <a:rPr sz="2800" b="1" spc="200" dirty="0">
                <a:solidFill>
                  <a:srgbClr val="00B0F0"/>
                </a:solidFill>
                <a:latin typeface="Times New Roman" pitchFamily="18" charset="0"/>
                <a:cs typeface="Times New Roman" pitchFamily="18" charset="0"/>
              </a:rPr>
              <a:t> </a:t>
            </a:r>
            <a:r>
              <a:rPr sz="2800" b="1" dirty="0">
                <a:solidFill>
                  <a:srgbClr val="00B0F0"/>
                </a:solidFill>
                <a:latin typeface="Times New Roman" pitchFamily="18" charset="0"/>
                <a:cs typeface="Times New Roman" pitchFamily="18" charset="0"/>
              </a:rPr>
              <a:t>đất,</a:t>
            </a:r>
            <a:r>
              <a:rPr sz="2800" b="1" spc="194" dirty="0">
                <a:solidFill>
                  <a:srgbClr val="00B0F0"/>
                </a:solidFill>
                <a:latin typeface="Times New Roman" pitchFamily="18" charset="0"/>
                <a:cs typeface="Times New Roman" pitchFamily="18" charset="0"/>
              </a:rPr>
              <a:t> </a:t>
            </a:r>
            <a:r>
              <a:rPr sz="2800" b="1" dirty="0">
                <a:solidFill>
                  <a:srgbClr val="00B0F0"/>
                </a:solidFill>
                <a:latin typeface="Times New Roman" pitchFamily="18" charset="0"/>
                <a:cs typeface="Times New Roman" pitchFamily="18" charset="0"/>
              </a:rPr>
              <a:t>đất</a:t>
            </a:r>
            <a:r>
              <a:rPr sz="2800" b="1" spc="192" dirty="0">
                <a:solidFill>
                  <a:srgbClr val="00B0F0"/>
                </a:solidFill>
                <a:latin typeface="Times New Roman" pitchFamily="18" charset="0"/>
                <a:cs typeface="Times New Roman" pitchFamily="18" charset="0"/>
              </a:rPr>
              <a:t> </a:t>
            </a:r>
            <a:r>
              <a:rPr sz="2800" b="1" dirty="0">
                <a:solidFill>
                  <a:srgbClr val="00B0F0"/>
                </a:solidFill>
                <a:latin typeface="Times New Roman" pitchFamily="18" charset="0"/>
                <a:cs typeface="Times New Roman" pitchFamily="18" charset="0"/>
              </a:rPr>
              <a:t>có</a:t>
            </a:r>
            <a:r>
              <a:rPr sz="2800" b="1" spc="205" dirty="0">
                <a:solidFill>
                  <a:srgbClr val="00B0F0"/>
                </a:solidFill>
                <a:latin typeface="Times New Roman" pitchFamily="18" charset="0"/>
                <a:cs typeface="Times New Roman" pitchFamily="18" charset="0"/>
              </a:rPr>
              <a:t> </a:t>
            </a:r>
            <a:r>
              <a:rPr sz="2800" b="1" dirty="0">
                <a:solidFill>
                  <a:srgbClr val="00B0F0"/>
                </a:solidFill>
                <a:latin typeface="Times New Roman" pitchFamily="18" charset="0"/>
                <a:cs typeface="Times New Roman" pitchFamily="18" charset="0"/>
              </a:rPr>
              <a:t>mặt</a:t>
            </a:r>
            <a:r>
              <a:rPr sz="2800" b="1" spc="194" dirty="0">
                <a:solidFill>
                  <a:srgbClr val="00B0F0"/>
                </a:solidFill>
                <a:latin typeface="Times New Roman" pitchFamily="18" charset="0"/>
                <a:cs typeface="Times New Roman" pitchFamily="18" charset="0"/>
              </a:rPr>
              <a:t> </a:t>
            </a:r>
            <a:r>
              <a:rPr sz="2800" b="1" dirty="0">
                <a:solidFill>
                  <a:srgbClr val="00B0F0"/>
                </a:solidFill>
                <a:latin typeface="Times New Roman" pitchFamily="18" charset="0"/>
                <a:cs typeface="Times New Roman" pitchFamily="18" charset="0"/>
              </a:rPr>
              <a:t>nước</a:t>
            </a:r>
            <a:r>
              <a:rPr sz="2800" b="1" spc="198" dirty="0">
                <a:solidFill>
                  <a:srgbClr val="00B0F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của</a:t>
            </a:r>
            <a:r>
              <a:rPr sz="2800" spc="203"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di</a:t>
            </a:r>
            <a:r>
              <a:rPr lang="en-US" sz="2800"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tích</a:t>
            </a:r>
            <a:r>
              <a:rPr sz="2800" spc="569"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lịch</a:t>
            </a:r>
            <a:r>
              <a:rPr sz="2800" spc="568"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sử</a:t>
            </a:r>
            <a:r>
              <a:rPr sz="2800" spc="56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a:t>
            </a:r>
            <a:r>
              <a:rPr sz="2800" spc="568"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văn</a:t>
            </a:r>
            <a:r>
              <a:rPr sz="2800" spc="566"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hóa,</a:t>
            </a:r>
            <a:r>
              <a:rPr sz="2800" spc="556"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danh</a:t>
            </a:r>
            <a:r>
              <a:rPr sz="2800" spc="56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lam</a:t>
            </a:r>
            <a:r>
              <a:rPr sz="2800" spc="56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thắng</a:t>
            </a:r>
            <a:r>
              <a:rPr sz="2800" spc="568"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cảnh</a:t>
            </a:r>
            <a:r>
              <a:rPr sz="2800" spc="566"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đã</a:t>
            </a:r>
            <a:r>
              <a:rPr lang="en-US" sz="2800"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được</a:t>
            </a:r>
            <a:r>
              <a:rPr sz="2800" spc="489"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xếp</a:t>
            </a:r>
            <a:r>
              <a:rPr sz="2800" spc="49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hạng</a:t>
            </a:r>
            <a:r>
              <a:rPr sz="2800" spc="492"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(trừ</a:t>
            </a:r>
            <a:r>
              <a:rPr sz="2800" spc="567"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các</a:t>
            </a:r>
            <a:r>
              <a:rPr sz="2800" spc="567"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dự</a:t>
            </a:r>
            <a:r>
              <a:rPr sz="2800" spc="56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án</a:t>
            </a:r>
            <a:r>
              <a:rPr sz="2800" spc="569"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bảo</a:t>
            </a:r>
            <a:r>
              <a:rPr sz="2800" spc="569"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quản,</a:t>
            </a:r>
            <a:r>
              <a:rPr sz="2800" spc="561"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tu</a:t>
            </a:r>
            <a:r>
              <a:rPr sz="2800" spc="577"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bổ</a:t>
            </a:r>
            <a:r>
              <a:rPr sz="2800" dirty="0">
                <a:solidFill>
                  <a:srgbClr val="000000"/>
                </a:solidFill>
                <a:latin typeface="Times New Roman" pitchFamily="18" charset="0"/>
                <a:cs typeface="Times New Roman" pitchFamily="18" charset="0"/>
              </a:rPr>
              <a:t>,</a:t>
            </a:r>
            <a:r>
              <a:rPr lang="en-US" sz="2800"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phục</a:t>
            </a:r>
            <a:r>
              <a:rPr sz="2800" spc="537"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hồi,</a:t>
            </a:r>
            <a:r>
              <a:rPr sz="2800" spc="536"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tôn</a:t>
            </a:r>
            <a:r>
              <a:rPr sz="2800" spc="547"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tạo</a:t>
            </a:r>
            <a:r>
              <a:rPr sz="2800" spc="547"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di</a:t>
            </a:r>
            <a:r>
              <a:rPr sz="2800" spc="540"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tích</a:t>
            </a:r>
            <a:r>
              <a:rPr sz="2800" spc="548"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lịch</a:t>
            </a:r>
            <a:r>
              <a:rPr sz="2800" spc="547"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sử</a:t>
            </a:r>
            <a:r>
              <a:rPr sz="2800" spc="543"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a:t>
            </a:r>
            <a:r>
              <a:rPr sz="2800" spc="548"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văn</a:t>
            </a:r>
            <a:r>
              <a:rPr sz="2800" spc="545"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hóa,</a:t>
            </a:r>
            <a:r>
              <a:rPr sz="2800" spc="535"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danh</a:t>
            </a:r>
            <a:r>
              <a:rPr lang="en-US" sz="2800"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lam</a:t>
            </a:r>
            <a:r>
              <a:rPr sz="2800" spc="462"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thắng</a:t>
            </a:r>
            <a:r>
              <a:rPr sz="2800" spc="466"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cảnh,</a:t>
            </a:r>
            <a:r>
              <a:rPr sz="2800" spc="455"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xây</a:t>
            </a:r>
            <a:r>
              <a:rPr sz="2800" spc="459"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dựng</a:t>
            </a:r>
            <a:r>
              <a:rPr sz="2800" spc="463"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công</a:t>
            </a:r>
            <a:r>
              <a:rPr sz="2800" spc="46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trình</a:t>
            </a:r>
            <a:r>
              <a:rPr sz="2800" spc="467"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nhằm</a:t>
            </a:r>
            <a:r>
              <a:rPr sz="2800" spc="462"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phục</a:t>
            </a:r>
            <a:r>
              <a:rPr lang="en-US" sz="2800"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vụ</a:t>
            </a:r>
            <a:r>
              <a:rPr sz="2800" spc="239"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việc</a:t>
            </a:r>
            <a:r>
              <a:rPr sz="2800" spc="232"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quản</a:t>
            </a:r>
            <a:r>
              <a:rPr sz="2800" spc="23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lý,</a:t>
            </a:r>
            <a:r>
              <a:rPr sz="2800" spc="231"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vệ</a:t>
            </a:r>
            <a:r>
              <a:rPr sz="2800" spc="239"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sinh</a:t>
            </a:r>
            <a:r>
              <a:rPr sz="2800" spc="238"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môi</a:t>
            </a:r>
            <a:r>
              <a:rPr sz="2800" spc="233"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trường,</a:t>
            </a:r>
            <a:r>
              <a:rPr sz="2800" spc="232"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bảo</a:t>
            </a:r>
            <a:r>
              <a:rPr sz="2800" spc="235"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vệ</a:t>
            </a:r>
            <a:r>
              <a:rPr sz="2800" spc="240"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di</a:t>
            </a:r>
            <a:r>
              <a:rPr sz="2800" spc="232"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tích</a:t>
            </a:r>
            <a:r>
              <a:rPr lang="en-US" sz="2800"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lịch</a:t>
            </a:r>
            <a:r>
              <a:rPr sz="2800" spc="257"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sử</a:t>
            </a:r>
            <a:r>
              <a:rPr sz="2800" spc="252"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a:t>
            </a:r>
            <a:r>
              <a:rPr sz="2800" spc="258"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văn</a:t>
            </a:r>
            <a:r>
              <a:rPr sz="2800" spc="255"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hóa,</a:t>
            </a:r>
            <a:r>
              <a:rPr sz="2800" spc="245"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danh</a:t>
            </a:r>
            <a:r>
              <a:rPr sz="2800" spc="253"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lam</a:t>
            </a:r>
            <a:r>
              <a:rPr sz="2800" spc="253"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thắng</a:t>
            </a:r>
            <a:r>
              <a:rPr sz="2800" spc="257"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cảnh</a:t>
            </a:r>
            <a:r>
              <a:rPr sz="2800" spc="255"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và</a:t>
            </a:r>
            <a:r>
              <a:rPr sz="2800" spc="258"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các</a:t>
            </a:r>
            <a:r>
              <a:rPr sz="2800" spc="250"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dự</a:t>
            </a:r>
            <a:r>
              <a:rPr lang="en-US" sz="2800"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án</a:t>
            </a:r>
            <a:r>
              <a:rPr sz="2800" spc="7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bảo</a:t>
            </a:r>
            <a:r>
              <a:rPr sz="2800" spc="7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trì,</a:t>
            </a:r>
            <a:r>
              <a:rPr sz="2800" spc="71"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duy</a:t>
            </a:r>
            <a:r>
              <a:rPr sz="2800" spc="69"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tu</a:t>
            </a:r>
            <a:r>
              <a:rPr sz="2800" spc="82"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bảo</a:t>
            </a:r>
            <a:r>
              <a:rPr sz="2800" spc="7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đảm</a:t>
            </a:r>
            <a:r>
              <a:rPr sz="2800" spc="7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an</a:t>
            </a:r>
            <a:r>
              <a:rPr sz="2800" spc="7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toàn</a:t>
            </a:r>
            <a:r>
              <a:rPr sz="2800" spc="79"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giao</a:t>
            </a:r>
            <a:r>
              <a:rPr sz="2800" spc="76"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thông);</a:t>
            </a:r>
          </a:p>
        </p:txBody>
      </p:sp>
      <p:sp>
        <p:nvSpPr>
          <p:cNvPr id="5" name="object 5"/>
          <p:cNvSpPr txBox="1"/>
          <p:nvPr/>
        </p:nvSpPr>
        <p:spPr>
          <a:xfrm>
            <a:off x="8390891" y="6263551"/>
            <a:ext cx="355699" cy="218008"/>
          </a:xfrm>
          <a:prstGeom prst="rect">
            <a:avLst/>
          </a:prstGeom>
        </p:spPr>
        <p:txBody>
          <a:bodyPr vert="horz" wrap="square" lIns="0" tIns="0" rIns="0" bIns="0" rtlCol="0">
            <a:spAutoFit/>
          </a:bodyPr>
          <a:lstStyle/>
          <a:p>
            <a:pPr marL="0" marR="0">
              <a:lnSpc>
                <a:spcPts val="1692"/>
              </a:lnSpc>
              <a:spcBef>
                <a:spcPts val="0"/>
              </a:spcBef>
              <a:spcAft>
                <a:spcPts val="0"/>
              </a:spcAft>
            </a:pPr>
            <a:r>
              <a:rPr sz="1200" dirty="0">
                <a:solidFill>
                  <a:srgbClr val="000000"/>
                </a:solidFill>
                <a:latin typeface="RESDGO+Arial-Black"/>
                <a:cs typeface="RESDGO+Arial-Black"/>
              </a:rPr>
              <a:t>14</a:t>
            </a:r>
          </a:p>
        </p:txBody>
      </p:sp>
      <p:pic>
        <p:nvPicPr>
          <p:cNvPr id="6" name="Picture 8" descr="C:\Users\lqtrung\Desktop\tnm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 name="Title 1"/>
          <p:cNvSpPr>
            <a:spLocks noGrp="1"/>
          </p:cNvSpPr>
          <p:nvPr>
            <p:ph type="title"/>
          </p:nvPr>
        </p:nvSpPr>
        <p:spPr>
          <a:xfrm>
            <a:off x="1182084" y="386662"/>
            <a:ext cx="7961916"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Tree>
    <p:extLst>
      <p:ext uri="{BB962C8B-B14F-4D97-AF65-F5344CB8AC3E}">
        <p14:creationId xmlns:p14="http://schemas.microsoft.com/office/powerpoint/2010/main" val="398996420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1"/>
            <a:ext cx="9144000" cy="276999"/>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415291" y="1375123"/>
            <a:ext cx="8153449" cy="3603551"/>
          </a:xfrm>
          <a:prstGeom prst="rect">
            <a:avLst/>
          </a:prstGeom>
        </p:spPr>
        <p:txBody>
          <a:bodyPr vert="horz" wrap="square" lIns="0" tIns="0" rIns="0" bIns="0" rtlCol="0">
            <a:spAutoFit/>
          </a:bodyPr>
          <a:lstStyle/>
          <a:p>
            <a:pPr marL="503078" marR="0" algn="ctr">
              <a:lnSpc>
                <a:spcPts val="3128"/>
              </a:lnSpc>
              <a:spcBef>
                <a:spcPts val="0"/>
              </a:spcBef>
              <a:spcAft>
                <a:spcPts val="0"/>
              </a:spcAft>
            </a:pPr>
            <a:r>
              <a:rPr sz="2400" b="1" dirty="0">
                <a:solidFill>
                  <a:srgbClr val="000000"/>
                </a:solidFill>
                <a:latin typeface="Times New Roman" pitchFamily="18" charset="0"/>
                <a:cs typeface="Times New Roman" pitchFamily="18" charset="0"/>
              </a:rPr>
              <a:t>1.1.5.</a:t>
            </a:r>
            <a:r>
              <a:rPr sz="2400" b="1" spc="20" dirty="0">
                <a:solidFill>
                  <a:srgbClr val="000000"/>
                </a:solidFill>
                <a:latin typeface="Times New Roman" pitchFamily="18" charset="0"/>
                <a:cs typeface="Times New Roman" pitchFamily="18" charset="0"/>
              </a:rPr>
              <a:t> </a:t>
            </a:r>
            <a:r>
              <a:rPr sz="2400" b="1" dirty="0">
                <a:solidFill>
                  <a:srgbClr val="000000"/>
                </a:solidFill>
                <a:latin typeface="Times New Roman" pitchFamily="18" charset="0"/>
                <a:cs typeface="Times New Roman" pitchFamily="18" charset="0"/>
              </a:rPr>
              <a:t>Yếu</a:t>
            </a:r>
            <a:r>
              <a:rPr sz="2400" b="1" spc="78" dirty="0">
                <a:solidFill>
                  <a:srgbClr val="000000"/>
                </a:solidFill>
                <a:latin typeface="Times New Roman" pitchFamily="18" charset="0"/>
                <a:cs typeface="Times New Roman" pitchFamily="18" charset="0"/>
              </a:rPr>
              <a:t> </a:t>
            </a:r>
            <a:r>
              <a:rPr sz="2400" b="1" dirty="0">
                <a:solidFill>
                  <a:srgbClr val="000000"/>
                </a:solidFill>
                <a:latin typeface="Times New Roman" pitchFamily="18" charset="0"/>
                <a:cs typeface="Times New Roman" pitchFamily="18" charset="0"/>
              </a:rPr>
              <a:t>tố</a:t>
            </a:r>
            <a:r>
              <a:rPr sz="2400" b="1" spc="72" dirty="0">
                <a:solidFill>
                  <a:srgbClr val="000000"/>
                </a:solidFill>
                <a:latin typeface="Times New Roman" pitchFamily="18" charset="0"/>
                <a:cs typeface="Times New Roman" pitchFamily="18" charset="0"/>
              </a:rPr>
              <a:t> </a:t>
            </a:r>
            <a:r>
              <a:rPr sz="2400" b="1" dirty="0">
                <a:solidFill>
                  <a:srgbClr val="000000"/>
                </a:solidFill>
                <a:latin typeface="Times New Roman" pitchFamily="18" charset="0"/>
                <a:cs typeface="Times New Roman" pitchFamily="18" charset="0"/>
              </a:rPr>
              <a:t>nhạy</a:t>
            </a:r>
            <a:r>
              <a:rPr sz="2400" b="1" spc="76" dirty="0">
                <a:solidFill>
                  <a:srgbClr val="000000"/>
                </a:solidFill>
                <a:latin typeface="Times New Roman" pitchFamily="18" charset="0"/>
                <a:cs typeface="Times New Roman" pitchFamily="18" charset="0"/>
              </a:rPr>
              <a:t> </a:t>
            </a:r>
            <a:r>
              <a:rPr sz="2400" b="1" dirty="0">
                <a:solidFill>
                  <a:srgbClr val="000000"/>
                </a:solidFill>
                <a:latin typeface="Times New Roman" pitchFamily="18" charset="0"/>
                <a:cs typeface="Times New Roman" pitchFamily="18" charset="0"/>
              </a:rPr>
              <a:t>cảm</a:t>
            </a:r>
            <a:r>
              <a:rPr sz="2400" b="1" spc="66" dirty="0">
                <a:solidFill>
                  <a:srgbClr val="000000"/>
                </a:solidFill>
                <a:latin typeface="Times New Roman" pitchFamily="18" charset="0"/>
                <a:cs typeface="Times New Roman" pitchFamily="18" charset="0"/>
              </a:rPr>
              <a:t> </a:t>
            </a:r>
            <a:r>
              <a:rPr sz="2400" b="1" dirty="0">
                <a:solidFill>
                  <a:srgbClr val="000000"/>
                </a:solidFill>
                <a:latin typeface="Times New Roman" pitchFamily="18" charset="0"/>
                <a:cs typeface="Times New Roman" pitchFamily="18" charset="0"/>
              </a:rPr>
              <a:t>về</a:t>
            </a:r>
            <a:r>
              <a:rPr sz="2400" b="1" spc="75" dirty="0">
                <a:solidFill>
                  <a:srgbClr val="000000"/>
                </a:solidFill>
                <a:latin typeface="Times New Roman" pitchFamily="18" charset="0"/>
                <a:cs typeface="Times New Roman" pitchFamily="18" charset="0"/>
              </a:rPr>
              <a:t> </a:t>
            </a:r>
            <a:r>
              <a:rPr sz="2400" b="1" dirty="0">
                <a:solidFill>
                  <a:srgbClr val="000000"/>
                </a:solidFill>
                <a:latin typeface="Times New Roman" pitchFamily="18" charset="0"/>
                <a:cs typeface="Times New Roman" pitchFamily="18" charset="0"/>
              </a:rPr>
              <a:t>môi</a:t>
            </a:r>
            <a:r>
              <a:rPr sz="2400" b="1" spc="72" dirty="0">
                <a:solidFill>
                  <a:srgbClr val="000000"/>
                </a:solidFill>
                <a:latin typeface="Times New Roman" pitchFamily="18" charset="0"/>
                <a:cs typeface="Times New Roman" pitchFamily="18" charset="0"/>
              </a:rPr>
              <a:t> </a:t>
            </a:r>
            <a:r>
              <a:rPr sz="2400" b="1" dirty="0">
                <a:solidFill>
                  <a:srgbClr val="000000"/>
                </a:solidFill>
                <a:latin typeface="Times New Roman" pitchFamily="18" charset="0"/>
                <a:cs typeface="Times New Roman" pitchFamily="18" charset="0"/>
              </a:rPr>
              <a:t>trường</a:t>
            </a:r>
            <a:r>
              <a:rPr sz="2400" b="1" spc="78" dirty="0">
                <a:solidFill>
                  <a:srgbClr val="000000"/>
                </a:solidFill>
                <a:latin typeface="Times New Roman" pitchFamily="18" charset="0"/>
                <a:cs typeface="Times New Roman" pitchFamily="18" charset="0"/>
              </a:rPr>
              <a:t> </a:t>
            </a:r>
            <a:r>
              <a:rPr sz="2400" b="1" dirty="0">
                <a:solidFill>
                  <a:srgbClr val="000000"/>
                </a:solidFill>
                <a:latin typeface="Times New Roman" pitchFamily="18" charset="0"/>
                <a:cs typeface="Times New Roman" pitchFamily="18" charset="0"/>
              </a:rPr>
              <a:t>(tiếp)</a:t>
            </a:r>
          </a:p>
          <a:p>
            <a:pPr marL="0" marR="0" algn="just">
              <a:lnSpc>
                <a:spcPts val="3128"/>
              </a:lnSpc>
              <a:spcBef>
                <a:spcPts val="161"/>
              </a:spcBef>
              <a:spcAft>
                <a:spcPts val="0"/>
              </a:spcAft>
            </a:pPr>
            <a:r>
              <a:rPr sz="2400" dirty="0">
                <a:solidFill>
                  <a:srgbClr val="000000"/>
                </a:solidFill>
                <a:latin typeface="Times New Roman" pitchFamily="18" charset="0"/>
                <a:cs typeface="Times New Roman" pitchFamily="18" charset="0"/>
              </a:rPr>
              <a:t>đ)</a:t>
            </a:r>
            <a:r>
              <a:rPr sz="2400" spc="324" dirty="0">
                <a:solidFill>
                  <a:srgbClr val="00000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Dự</a:t>
            </a:r>
            <a:r>
              <a:rPr sz="2400" spc="322"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án</a:t>
            </a:r>
            <a:r>
              <a:rPr sz="2400" spc="324"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có</a:t>
            </a:r>
            <a:r>
              <a:rPr sz="2400" spc="329"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yêu</a:t>
            </a:r>
            <a:r>
              <a:rPr sz="2400" spc="327"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cầu</a:t>
            </a:r>
            <a:r>
              <a:rPr sz="2400" spc="327"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chuyển</a:t>
            </a:r>
            <a:r>
              <a:rPr sz="2400" spc="327"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đổi</a:t>
            </a:r>
            <a:r>
              <a:rPr sz="2400" spc="323"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mục</a:t>
            </a:r>
            <a:r>
              <a:rPr sz="2400" spc="320"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đích</a:t>
            </a:r>
            <a:r>
              <a:rPr sz="2400" spc="328"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sử</a:t>
            </a:r>
            <a:r>
              <a:rPr sz="2400" spc="325"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dụng</a:t>
            </a:r>
            <a:r>
              <a:rPr lang="en-US" sz="2400"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đất</a:t>
            </a:r>
            <a:r>
              <a:rPr sz="2400" spc="166"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trồng</a:t>
            </a:r>
            <a:r>
              <a:rPr sz="2400" spc="178"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lúa</a:t>
            </a:r>
            <a:r>
              <a:rPr sz="2400" spc="175"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nước</a:t>
            </a:r>
            <a:r>
              <a:rPr sz="2400" spc="171" dirty="0">
                <a:solidFill>
                  <a:srgbClr val="002060"/>
                </a:solidFill>
                <a:latin typeface="Times New Roman" pitchFamily="18" charset="0"/>
                <a:cs typeface="Times New Roman" pitchFamily="18" charset="0"/>
              </a:rPr>
              <a:t> </a:t>
            </a:r>
            <a:r>
              <a:rPr sz="2400" b="1" dirty="0">
                <a:solidFill>
                  <a:srgbClr val="002060"/>
                </a:solidFill>
                <a:latin typeface="Times New Roman" pitchFamily="18" charset="0"/>
                <a:cs typeface="Times New Roman" pitchFamily="18" charset="0"/>
              </a:rPr>
              <a:t>từ</a:t>
            </a:r>
            <a:r>
              <a:rPr sz="2400" b="1" spc="178" dirty="0">
                <a:solidFill>
                  <a:srgbClr val="002060"/>
                </a:solidFill>
                <a:latin typeface="Times New Roman" pitchFamily="18" charset="0"/>
                <a:cs typeface="Times New Roman" pitchFamily="18" charset="0"/>
              </a:rPr>
              <a:t> </a:t>
            </a:r>
            <a:r>
              <a:rPr sz="2400" b="1" dirty="0">
                <a:solidFill>
                  <a:srgbClr val="002060"/>
                </a:solidFill>
                <a:latin typeface="Times New Roman" pitchFamily="18" charset="0"/>
                <a:cs typeface="Times New Roman" pitchFamily="18" charset="0"/>
              </a:rPr>
              <a:t>02</a:t>
            </a:r>
            <a:r>
              <a:rPr sz="2400" b="1" spc="175" dirty="0">
                <a:solidFill>
                  <a:srgbClr val="002060"/>
                </a:solidFill>
                <a:latin typeface="Times New Roman" pitchFamily="18" charset="0"/>
                <a:cs typeface="Times New Roman" pitchFamily="18" charset="0"/>
              </a:rPr>
              <a:t> </a:t>
            </a:r>
            <a:r>
              <a:rPr sz="2400" b="1" dirty="0">
                <a:solidFill>
                  <a:srgbClr val="002060"/>
                </a:solidFill>
                <a:latin typeface="Times New Roman" pitchFamily="18" charset="0"/>
                <a:cs typeface="Times New Roman" pitchFamily="18" charset="0"/>
              </a:rPr>
              <a:t>vụ</a:t>
            </a:r>
            <a:r>
              <a:rPr sz="2400" b="1" spc="180" dirty="0">
                <a:solidFill>
                  <a:srgbClr val="002060"/>
                </a:solidFill>
                <a:latin typeface="Times New Roman" pitchFamily="18" charset="0"/>
                <a:cs typeface="Times New Roman" pitchFamily="18" charset="0"/>
              </a:rPr>
              <a:t> </a:t>
            </a:r>
            <a:r>
              <a:rPr sz="2400" b="1" dirty="0">
                <a:solidFill>
                  <a:srgbClr val="002060"/>
                </a:solidFill>
                <a:latin typeface="Times New Roman" pitchFamily="18" charset="0"/>
                <a:cs typeface="Times New Roman" pitchFamily="18" charset="0"/>
              </a:rPr>
              <a:t>trở</a:t>
            </a:r>
            <a:r>
              <a:rPr sz="2400" b="1" spc="175" dirty="0">
                <a:solidFill>
                  <a:srgbClr val="002060"/>
                </a:solidFill>
                <a:latin typeface="Times New Roman" pitchFamily="18" charset="0"/>
                <a:cs typeface="Times New Roman" pitchFamily="18" charset="0"/>
              </a:rPr>
              <a:t> </a:t>
            </a:r>
            <a:r>
              <a:rPr sz="2400" b="1" dirty="0">
                <a:solidFill>
                  <a:srgbClr val="002060"/>
                </a:solidFill>
                <a:latin typeface="Times New Roman" pitchFamily="18" charset="0"/>
                <a:cs typeface="Times New Roman" pitchFamily="18" charset="0"/>
              </a:rPr>
              <a:t>lên</a:t>
            </a:r>
            <a:r>
              <a:rPr sz="2400" b="1" spc="175"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theo</a:t>
            </a:r>
            <a:r>
              <a:rPr sz="2400" spc="179"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thẩm</a:t>
            </a:r>
            <a:r>
              <a:rPr sz="2400" spc="179"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quyền</a:t>
            </a:r>
            <a:r>
              <a:rPr lang="en-US" sz="2400"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quy</a:t>
            </a:r>
            <a:r>
              <a:rPr sz="2400" spc="174"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định</a:t>
            </a:r>
            <a:r>
              <a:rPr sz="2400" spc="181"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của</a:t>
            </a:r>
            <a:r>
              <a:rPr sz="2400" spc="182"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pháp</a:t>
            </a:r>
            <a:r>
              <a:rPr sz="2400" spc="179"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luật</a:t>
            </a:r>
            <a:r>
              <a:rPr sz="2400" spc="170"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về</a:t>
            </a:r>
            <a:r>
              <a:rPr sz="2400" spc="185"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đất</a:t>
            </a:r>
            <a:r>
              <a:rPr sz="2400" spc="172"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đai;</a:t>
            </a:r>
            <a:r>
              <a:rPr sz="2400" spc="172"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dự</a:t>
            </a:r>
            <a:r>
              <a:rPr sz="2400" spc="175"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án</a:t>
            </a:r>
            <a:r>
              <a:rPr sz="2400" spc="180"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có</a:t>
            </a:r>
            <a:r>
              <a:rPr sz="2400" spc="185"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yêu</a:t>
            </a:r>
            <a:r>
              <a:rPr sz="2400" spc="182"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cầu</a:t>
            </a:r>
            <a:r>
              <a:rPr lang="en-US" sz="2400"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chuyển</a:t>
            </a:r>
            <a:r>
              <a:rPr sz="2400" spc="302"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đổi</a:t>
            </a:r>
            <a:r>
              <a:rPr sz="2400" spc="298"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mục</a:t>
            </a:r>
            <a:r>
              <a:rPr sz="2400" spc="295"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đích</a:t>
            </a:r>
            <a:r>
              <a:rPr sz="2400" spc="303"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sử</a:t>
            </a:r>
            <a:r>
              <a:rPr sz="2400" spc="300"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dụng</a:t>
            </a:r>
            <a:r>
              <a:rPr sz="2400" spc="300"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đất,</a:t>
            </a:r>
            <a:r>
              <a:rPr sz="2400" spc="294"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đất</a:t>
            </a:r>
            <a:r>
              <a:rPr sz="2400" spc="292"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có</a:t>
            </a:r>
            <a:r>
              <a:rPr sz="2400" spc="305"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mặt</a:t>
            </a:r>
            <a:r>
              <a:rPr sz="2400" spc="293"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nước</a:t>
            </a:r>
            <a:r>
              <a:rPr lang="en-US" sz="2400"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của</a:t>
            </a:r>
            <a:r>
              <a:rPr sz="2400" spc="248"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khu</a:t>
            </a:r>
            <a:r>
              <a:rPr sz="2400" spc="248"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bảo</a:t>
            </a:r>
            <a:r>
              <a:rPr sz="2400" spc="246"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tồn</a:t>
            </a:r>
            <a:r>
              <a:rPr sz="2400" spc="251"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thiên</a:t>
            </a:r>
            <a:r>
              <a:rPr sz="2400" spc="251"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nhiên,</a:t>
            </a:r>
            <a:r>
              <a:rPr sz="2400" spc="240"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di</a:t>
            </a:r>
            <a:r>
              <a:rPr sz="2400" spc="244"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sản</a:t>
            </a:r>
            <a:r>
              <a:rPr sz="2400" spc="249"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thiên</a:t>
            </a:r>
            <a:r>
              <a:rPr sz="2400" spc="252"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nhiên,</a:t>
            </a:r>
            <a:r>
              <a:rPr sz="2400" spc="240"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khu</a:t>
            </a:r>
            <a:r>
              <a:rPr lang="en-US" sz="2400"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dự</a:t>
            </a:r>
            <a:r>
              <a:rPr sz="2400" spc="290"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trữ</a:t>
            </a:r>
            <a:r>
              <a:rPr sz="2400" spc="294"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sinh</a:t>
            </a:r>
            <a:r>
              <a:rPr sz="2400" spc="298"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quyển,</a:t>
            </a:r>
            <a:r>
              <a:rPr sz="2400" spc="287"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vùng</a:t>
            </a:r>
            <a:r>
              <a:rPr sz="2400" spc="296"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đất</a:t>
            </a:r>
            <a:r>
              <a:rPr sz="2400" spc="287"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ngập</a:t>
            </a:r>
            <a:r>
              <a:rPr sz="2400" spc="295"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nước</a:t>
            </a:r>
            <a:r>
              <a:rPr sz="2400" spc="292"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quan</a:t>
            </a:r>
            <a:r>
              <a:rPr sz="2400" spc="295"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trọng</a:t>
            </a:r>
            <a:r>
              <a:rPr sz="2400" dirty="0">
                <a:solidFill>
                  <a:srgbClr val="002060"/>
                </a:solidFill>
                <a:latin typeface="Times New Roman" pitchFamily="18" charset="0"/>
                <a:cs typeface="Times New Roman" pitchFamily="18" charset="0"/>
              </a:rPr>
              <a:t>,</a:t>
            </a:r>
            <a:r>
              <a:rPr lang="en-US" sz="2400"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rừng</a:t>
            </a:r>
            <a:r>
              <a:rPr sz="2400" spc="58"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tự</a:t>
            </a:r>
            <a:r>
              <a:rPr sz="2400" spc="60"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nhiên,</a:t>
            </a:r>
            <a:r>
              <a:rPr sz="2400" spc="50"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rừng</a:t>
            </a:r>
            <a:r>
              <a:rPr sz="2400" spc="58"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phòng</a:t>
            </a:r>
            <a:r>
              <a:rPr sz="2400" spc="57"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hộ</a:t>
            </a:r>
            <a:r>
              <a:rPr sz="2400" spc="56"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(trừ</a:t>
            </a:r>
            <a:r>
              <a:rPr sz="2400" spc="131"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các</a:t>
            </a:r>
            <a:r>
              <a:rPr sz="2400" spc="131"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dự</a:t>
            </a:r>
            <a:r>
              <a:rPr sz="2400" spc="128"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án</a:t>
            </a:r>
            <a:r>
              <a:rPr sz="2400" spc="134"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phục</a:t>
            </a:r>
            <a:r>
              <a:rPr sz="2400" spc="129"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vụ</a:t>
            </a:r>
            <a:r>
              <a:rPr lang="en-US" sz="2400"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quản</a:t>
            </a:r>
            <a:r>
              <a:rPr sz="2400" spc="152"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lý,</a:t>
            </a:r>
            <a:r>
              <a:rPr sz="2400" spc="149"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bảo</a:t>
            </a:r>
            <a:r>
              <a:rPr sz="2400" spc="153"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vệ</a:t>
            </a:r>
            <a:r>
              <a:rPr sz="2400" spc="158"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rừng,</a:t>
            </a:r>
            <a:r>
              <a:rPr sz="2400" spc="148"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bảo</a:t>
            </a:r>
            <a:r>
              <a:rPr sz="2400" spc="153"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tồn</a:t>
            </a:r>
            <a:r>
              <a:rPr sz="2400" spc="158"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thiên</a:t>
            </a:r>
            <a:r>
              <a:rPr sz="2400" spc="158"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nhiên</a:t>
            </a:r>
            <a:r>
              <a:rPr sz="2400" spc="154"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và</a:t>
            </a:r>
            <a:r>
              <a:rPr sz="2400" spc="158"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đa</a:t>
            </a:r>
            <a:r>
              <a:rPr sz="2400" spc="153"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dạng</a:t>
            </a:r>
            <a:r>
              <a:rPr lang="en-US" sz="2400"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sinh</a:t>
            </a:r>
            <a:r>
              <a:rPr sz="2400" spc="132"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học,</a:t>
            </a:r>
            <a:r>
              <a:rPr sz="2400" spc="122"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phòng</a:t>
            </a:r>
            <a:r>
              <a:rPr sz="2400" spc="129"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cháy</a:t>
            </a:r>
            <a:r>
              <a:rPr sz="2400" spc="125"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chữa</a:t>
            </a:r>
            <a:r>
              <a:rPr sz="2400" spc="131"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cháy</a:t>
            </a:r>
            <a:r>
              <a:rPr sz="2400" spc="125"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rừng,</a:t>
            </a:r>
            <a:r>
              <a:rPr sz="2400" spc="124"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lâm</a:t>
            </a:r>
            <a:r>
              <a:rPr sz="2400" spc="129"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sinh</a:t>
            </a:r>
            <a:r>
              <a:rPr sz="2400" spc="132"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được</a:t>
            </a:r>
            <a:r>
              <a:rPr lang="en-US" sz="2400" dirty="0">
                <a:solidFill>
                  <a:srgbClr val="002060"/>
                </a:solidFill>
                <a:latin typeface="Times New Roman" pitchFamily="18" charset="0"/>
                <a:cs typeface="Times New Roman" pitchFamily="18" charset="0"/>
              </a:rPr>
              <a:t> </a:t>
            </a:r>
            <a:r>
              <a:rPr sz="2400" dirty="0" err="1">
                <a:solidFill>
                  <a:srgbClr val="002060"/>
                </a:solidFill>
                <a:latin typeface="Times New Roman" pitchFamily="18" charset="0"/>
                <a:cs typeface="Times New Roman" pitchFamily="18" charset="0"/>
              </a:rPr>
              <a:t>cấp</a:t>
            </a:r>
            <a:r>
              <a:rPr sz="2400" spc="77"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có</a:t>
            </a:r>
            <a:r>
              <a:rPr sz="2400" spc="79"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thẩm</a:t>
            </a:r>
            <a:r>
              <a:rPr sz="2400" spc="78"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quyền</a:t>
            </a:r>
            <a:r>
              <a:rPr sz="2400" spc="76"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phê</a:t>
            </a:r>
            <a:r>
              <a:rPr sz="2400" spc="74" dirty="0">
                <a:solidFill>
                  <a:srgbClr val="002060"/>
                </a:solidFill>
                <a:latin typeface="Times New Roman" pitchFamily="18" charset="0"/>
                <a:cs typeface="Times New Roman" pitchFamily="18" charset="0"/>
              </a:rPr>
              <a:t> </a:t>
            </a:r>
            <a:r>
              <a:rPr sz="2400" dirty="0">
                <a:solidFill>
                  <a:srgbClr val="002060"/>
                </a:solidFill>
                <a:latin typeface="Times New Roman" pitchFamily="18" charset="0"/>
                <a:cs typeface="Times New Roman" pitchFamily="18" charset="0"/>
              </a:rPr>
              <a:t>duyệt);</a:t>
            </a:r>
          </a:p>
        </p:txBody>
      </p:sp>
      <p:sp>
        <p:nvSpPr>
          <p:cNvPr id="4" name="object 4"/>
          <p:cNvSpPr txBox="1"/>
          <p:nvPr/>
        </p:nvSpPr>
        <p:spPr>
          <a:xfrm>
            <a:off x="415290" y="5157193"/>
            <a:ext cx="8608944" cy="1192634"/>
          </a:xfrm>
          <a:prstGeom prst="rect">
            <a:avLst/>
          </a:prstGeom>
        </p:spPr>
        <p:txBody>
          <a:bodyPr vert="horz" wrap="square" lIns="0" tIns="0" rIns="0" bIns="0" rtlCol="0">
            <a:spAutoFit/>
          </a:bodyPr>
          <a:lstStyle/>
          <a:p>
            <a:pPr marL="0" marR="0">
              <a:lnSpc>
                <a:spcPts val="3128"/>
              </a:lnSpc>
              <a:spcBef>
                <a:spcPts val="0"/>
              </a:spcBef>
              <a:spcAft>
                <a:spcPts val="0"/>
              </a:spcAft>
            </a:pPr>
            <a:r>
              <a:rPr sz="2500" dirty="0">
                <a:solidFill>
                  <a:srgbClr val="000000"/>
                </a:solidFill>
                <a:latin typeface="Times New Roman" pitchFamily="18" charset="0"/>
                <a:cs typeface="Times New Roman" pitchFamily="18" charset="0"/>
              </a:rPr>
              <a:t>e)</a:t>
            </a:r>
            <a:r>
              <a:rPr sz="2500" spc="401" dirty="0">
                <a:solidFill>
                  <a:srgbClr val="000000"/>
                </a:solidFill>
                <a:latin typeface="Times New Roman" pitchFamily="18" charset="0"/>
                <a:cs typeface="Times New Roman" pitchFamily="18" charset="0"/>
              </a:rPr>
              <a:t> </a:t>
            </a:r>
            <a:r>
              <a:rPr sz="2500" dirty="0">
                <a:solidFill>
                  <a:srgbClr val="000000"/>
                </a:solidFill>
                <a:latin typeface="Times New Roman" pitchFamily="18" charset="0"/>
                <a:cs typeface="Times New Roman" pitchFamily="18" charset="0"/>
              </a:rPr>
              <a:t>Dự</a:t>
            </a:r>
            <a:r>
              <a:rPr sz="2500" spc="399" dirty="0">
                <a:solidFill>
                  <a:srgbClr val="000000"/>
                </a:solidFill>
                <a:latin typeface="Times New Roman" pitchFamily="18" charset="0"/>
                <a:cs typeface="Times New Roman" pitchFamily="18" charset="0"/>
              </a:rPr>
              <a:t> </a:t>
            </a:r>
            <a:r>
              <a:rPr sz="2500" dirty="0">
                <a:solidFill>
                  <a:srgbClr val="000000"/>
                </a:solidFill>
                <a:latin typeface="Times New Roman" pitchFamily="18" charset="0"/>
                <a:cs typeface="Times New Roman" pitchFamily="18" charset="0"/>
              </a:rPr>
              <a:t>án</a:t>
            </a:r>
            <a:r>
              <a:rPr sz="2500" spc="401" dirty="0">
                <a:solidFill>
                  <a:srgbClr val="000000"/>
                </a:solidFill>
                <a:latin typeface="Times New Roman" pitchFamily="18" charset="0"/>
                <a:cs typeface="Times New Roman" pitchFamily="18" charset="0"/>
              </a:rPr>
              <a:t> </a:t>
            </a:r>
            <a:r>
              <a:rPr sz="2500" dirty="0">
                <a:solidFill>
                  <a:srgbClr val="000000"/>
                </a:solidFill>
                <a:latin typeface="Times New Roman" pitchFamily="18" charset="0"/>
                <a:cs typeface="Times New Roman" pitchFamily="18" charset="0"/>
              </a:rPr>
              <a:t>có</a:t>
            </a:r>
            <a:r>
              <a:rPr sz="2500" spc="406" dirty="0">
                <a:solidFill>
                  <a:srgbClr val="000000"/>
                </a:solidFill>
                <a:latin typeface="Times New Roman" pitchFamily="18" charset="0"/>
                <a:cs typeface="Times New Roman" pitchFamily="18" charset="0"/>
              </a:rPr>
              <a:t> </a:t>
            </a:r>
            <a:r>
              <a:rPr sz="2500" b="1" dirty="0">
                <a:solidFill>
                  <a:srgbClr val="000000"/>
                </a:solidFill>
                <a:latin typeface="Times New Roman" pitchFamily="18" charset="0"/>
                <a:cs typeface="Times New Roman" pitchFamily="18" charset="0"/>
              </a:rPr>
              <a:t>yêu</a:t>
            </a:r>
            <a:r>
              <a:rPr sz="2500" b="1" spc="404" dirty="0">
                <a:solidFill>
                  <a:srgbClr val="000000"/>
                </a:solidFill>
                <a:latin typeface="Times New Roman" pitchFamily="18" charset="0"/>
                <a:cs typeface="Times New Roman" pitchFamily="18" charset="0"/>
              </a:rPr>
              <a:t> </a:t>
            </a:r>
            <a:r>
              <a:rPr sz="2500" b="1" dirty="0">
                <a:solidFill>
                  <a:srgbClr val="000000"/>
                </a:solidFill>
                <a:latin typeface="Times New Roman" pitchFamily="18" charset="0"/>
                <a:cs typeface="Times New Roman" pitchFamily="18" charset="0"/>
              </a:rPr>
              <a:t>cầu</a:t>
            </a:r>
            <a:r>
              <a:rPr sz="2500" b="1" spc="404" dirty="0">
                <a:solidFill>
                  <a:srgbClr val="000000"/>
                </a:solidFill>
                <a:latin typeface="Times New Roman" pitchFamily="18" charset="0"/>
                <a:cs typeface="Times New Roman" pitchFamily="18" charset="0"/>
              </a:rPr>
              <a:t> </a:t>
            </a:r>
            <a:r>
              <a:rPr sz="2500" b="1" dirty="0">
                <a:solidFill>
                  <a:srgbClr val="000000"/>
                </a:solidFill>
                <a:latin typeface="Times New Roman" pitchFamily="18" charset="0"/>
                <a:cs typeface="Times New Roman" pitchFamily="18" charset="0"/>
              </a:rPr>
              <a:t>di</a:t>
            </a:r>
            <a:r>
              <a:rPr sz="2500" b="1" spc="399" dirty="0">
                <a:solidFill>
                  <a:srgbClr val="000000"/>
                </a:solidFill>
                <a:latin typeface="Times New Roman" pitchFamily="18" charset="0"/>
                <a:cs typeface="Times New Roman" pitchFamily="18" charset="0"/>
              </a:rPr>
              <a:t> </a:t>
            </a:r>
            <a:r>
              <a:rPr sz="2500" b="1" dirty="0">
                <a:solidFill>
                  <a:srgbClr val="000000"/>
                </a:solidFill>
                <a:latin typeface="Times New Roman" pitchFamily="18" charset="0"/>
                <a:cs typeface="Times New Roman" pitchFamily="18" charset="0"/>
              </a:rPr>
              <a:t>dân,</a:t>
            </a:r>
            <a:r>
              <a:rPr sz="2500" b="1" spc="393" dirty="0">
                <a:solidFill>
                  <a:srgbClr val="000000"/>
                </a:solidFill>
                <a:latin typeface="Times New Roman" pitchFamily="18" charset="0"/>
                <a:cs typeface="Times New Roman" pitchFamily="18" charset="0"/>
              </a:rPr>
              <a:t> </a:t>
            </a:r>
            <a:r>
              <a:rPr sz="2500" b="1" dirty="0">
                <a:solidFill>
                  <a:srgbClr val="000000"/>
                </a:solidFill>
                <a:latin typeface="Times New Roman" pitchFamily="18" charset="0"/>
                <a:cs typeface="Times New Roman" pitchFamily="18" charset="0"/>
              </a:rPr>
              <a:t>tái</a:t>
            </a:r>
            <a:r>
              <a:rPr sz="2500" b="1" spc="404" dirty="0">
                <a:solidFill>
                  <a:srgbClr val="000000"/>
                </a:solidFill>
                <a:latin typeface="Times New Roman" pitchFamily="18" charset="0"/>
                <a:cs typeface="Times New Roman" pitchFamily="18" charset="0"/>
              </a:rPr>
              <a:t> </a:t>
            </a:r>
            <a:r>
              <a:rPr sz="2500" b="1" dirty="0">
                <a:solidFill>
                  <a:srgbClr val="000000"/>
                </a:solidFill>
                <a:latin typeface="Times New Roman" pitchFamily="18" charset="0"/>
                <a:cs typeface="Times New Roman" pitchFamily="18" charset="0"/>
              </a:rPr>
              <a:t>định</a:t>
            </a:r>
            <a:r>
              <a:rPr sz="2500" b="1" spc="403" dirty="0">
                <a:solidFill>
                  <a:srgbClr val="000000"/>
                </a:solidFill>
                <a:latin typeface="Times New Roman" pitchFamily="18" charset="0"/>
                <a:cs typeface="Times New Roman" pitchFamily="18" charset="0"/>
              </a:rPr>
              <a:t> </a:t>
            </a:r>
            <a:r>
              <a:rPr sz="2500" b="1" dirty="0">
                <a:solidFill>
                  <a:srgbClr val="000000"/>
                </a:solidFill>
                <a:latin typeface="Times New Roman" pitchFamily="18" charset="0"/>
                <a:cs typeface="Times New Roman" pitchFamily="18" charset="0"/>
              </a:rPr>
              <a:t>cư</a:t>
            </a:r>
            <a:r>
              <a:rPr sz="2500" b="1" spc="402" dirty="0">
                <a:solidFill>
                  <a:srgbClr val="000000"/>
                </a:solidFill>
                <a:latin typeface="Times New Roman" pitchFamily="18" charset="0"/>
                <a:cs typeface="Times New Roman" pitchFamily="18" charset="0"/>
              </a:rPr>
              <a:t> </a:t>
            </a:r>
            <a:r>
              <a:rPr sz="2500" dirty="0" err="1">
                <a:solidFill>
                  <a:srgbClr val="000000"/>
                </a:solidFill>
                <a:latin typeface="Times New Roman" pitchFamily="18" charset="0"/>
                <a:cs typeface="Times New Roman" pitchFamily="18" charset="0"/>
              </a:rPr>
              <a:t>theo</a:t>
            </a:r>
            <a:r>
              <a:rPr sz="2500" spc="406" dirty="0">
                <a:solidFill>
                  <a:srgbClr val="000000"/>
                </a:solidFill>
                <a:latin typeface="Times New Roman" pitchFamily="18" charset="0"/>
                <a:cs typeface="Times New Roman" pitchFamily="18" charset="0"/>
              </a:rPr>
              <a:t> </a:t>
            </a:r>
            <a:r>
              <a:rPr sz="2500" dirty="0" err="1">
                <a:solidFill>
                  <a:srgbClr val="000000"/>
                </a:solidFill>
                <a:latin typeface="Times New Roman" pitchFamily="18" charset="0"/>
                <a:cs typeface="Times New Roman" pitchFamily="18" charset="0"/>
              </a:rPr>
              <a:t>thẩm</a:t>
            </a:r>
            <a:r>
              <a:rPr lang="en-US" sz="2500" dirty="0">
                <a:solidFill>
                  <a:srgbClr val="000000"/>
                </a:solidFill>
                <a:latin typeface="Times New Roman" pitchFamily="18" charset="0"/>
                <a:cs typeface="Times New Roman" pitchFamily="18" charset="0"/>
              </a:rPr>
              <a:t> </a:t>
            </a:r>
            <a:r>
              <a:rPr sz="2500" dirty="0" err="1">
                <a:solidFill>
                  <a:srgbClr val="000000"/>
                </a:solidFill>
                <a:latin typeface="Times New Roman" pitchFamily="18" charset="0"/>
                <a:cs typeface="Times New Roman" pitchFamily="18" charset="0"/>
              </a:rPr>
              <a:t>quyền</a:t>
            </a:r>
            <a:r>
              <a:rPr sz="2500" spc="69" dirty="0">
                <a:solidFill>
                  <a:srgbClr val="000000"/>
                </a:solidFill>
                <a:latin typeface="Times New Roman" pitchFamily="18" charset="0"/>
                <a:cs typeface="Times New Roman" pitchFamily="18" charset="0"/>
              </a:rPr>
              <a:t> </a:t>
            </a:r>
            <a:r>
              <a:rPr sz="2500" dirty="0">
                <a:solidFill>
                  <a:srgbClr val="000000"/>
                </a:solidFill>
                <a:latin typeface="Times New Roman" pitchFamily="18" charset="0"/>
                <a:cs typeface="Times New Roman" pitchFamily="18" charset="0"/>
              </a:rPr>
              <a:t>quy</a:t>
            </a:r>
            <a:r>
              <a:rPr sz="2500" spc="63" dirty="0">
                <a:solidFill>
                  <a:srgbClr val="000000"/>
                </a:solidFill>
                <a:latin typeface="Times New Roman" pitchFamily="18" charset="0"/>
                <a:cs typeface="Times New Roman" pitchFamily="18" charset="0"/>
              </a:rPr>
              <a:t> </a:t>
            </a:r>
            <a:r>
              <a:rPr sz="2500" dirty="0">
                <a:solidFill>
                  <a:srgbClr val="000000"/>
                </a:solidFill>
                <a:latin typeface="Times New Roman" pitchFamily="18" charset="0"/>
                <a:cs typeface="Times New Roman" pitchFamily="18" charset="0"/>
              </a:rPr>
              <a:t>định</a:t>
            </a:r>
            <a:r>
              <a:rPr sz="2500" spc="69" dirty="0">
                <a:solidFill>
                  <a:srgbClr val="000000"/>
                </a:solidFill>
                <a:latin typeface="Times New Roman" pitchFamily="18" charset="0"/>
                <a:cs typeface="Times New Roman" pitchFamily="18" charset="0"/>
              </a:rPr>
              <a:t> </a:t>
            </a:r>
            <a:r>
              <a:rPr sz="2500" dirty="0">
                <a:solidFill>
                  <a:srgbClr val="000000"/>
                </a:solidFill>
                <a:latin typeface="Times New Roman" pitchFamily="18" charset="0"/>
                <a:cs typeface="Times New Roman" pitchFamily="18" charset="0"/>
              </a:rPr>
              <a:t>của</a:t>
            </a:r>
            <a:r>
              <a:rPr sz="2500" spc="70" dirty="0">
                <a:solidFill>
                  <a:srgbClr val="000000"/>
                </a:solidFill>
                <a:latin typeface="Times New Roman" pitchFamily="18" charset="0"/>
                <a:cs typeface="Times New Roman" pitchFamily="18" charset="0"/>
              </a:rPr>
              <a:t> </a:t>
            </a:r>
            <a:r>
              <a:rPr sz="2500" dirty="0">
                <a:solidFill>
                  <a:srgbClr val="000000"/>
                </a:solidFill>
                <a:latin typeface="Times New Roman" pitchFamily="18" charset="0"/>
                <a:cs typeface="Times New Roman" pitchFamily="18" charset="0"/>
              </a:rPr>
              <a:t>pháp</a:t>
            </a:r>
            <a:r>
              <a:rPr sz="2500" spc="68" dirty="0">
                <a:solidFill>
                  <a:srgbClr val="000000"/>
                </a:solidFill>
                <a:latin typeface="Times New Roman" pitchFamily="18" charset="0"/>
                <a:cs typeface="Times New Roman" pitchFamily="18" charset="0"/>
              </a:rPr>
              <a:t> </a:t>
            </a:r>
            <a:r>
              <a:rPr sz="2500" dirty="0">
                <a:solidFill>
                  <a:srgbClr val="000000"/>
                </a:solidFill>
                <a:latin typeface="Times New Roman" pitchFamily="18" charset="0"/>
                <a:cs typeface="Times New Roman" pitchFamily="18" charset="0"/>
              </a:rPr>
              <a:t>luật</a:t>
            </a:r>
            <a:r>
              <a:rPr sz="2500" spc="58" dirty="0">
                <a:solidFill>
                  <a:srgbClr val="000000"/>
                </a:solidFill>
                <a:latin typeface="Times New Roman" pitchFamily="18" charset="0"/>
                <a:cs typeface="Times New Roman" pitchFamily="18" charset="0"/>
              </a:rPr>
              <a:t> </a:t>
            </a:r>
            <a:r>
              <a:rPr sz="2500" dirty="0">
                <a:solidFill>
                  <a:srgbClr val="000000"/>
                </a:solidFill>
                <a:latin typeface="Times New Roman" pitchFamily="18" charset="0"/>
                <a:cs typeface="Times New Roman" pitchFamily="18" charset="0"/>
              </a:rPr>
              <a:t>về</a:t>
            </a:r>
            <a:r>
              <a:rPr sz="2500" spc="73" dirty="0">
                <a:solidFill>
                  <a:srgbClr val="000000"/>
                </a:solidFill>
                <a:latin typeface="Times New Roman" pitchFamily="18" charset="0"/>
                <a:cs typeface="Times New Roman" pitchFamily="18" charset="0"/>
              </a:rPr>
              <a:t> </a:t>
            </a:r>
            <a:r>
              <a:rPr sz="2500" dirty="0">
                <a:solidFill>
                  <a:srgbClr val="000000"/>
                </a:solidFill>
                <a:latin typeface="Times New Roman" pitchFamily="18" charset="0"/>
                <a:cs typeface="Times New Roman" pitchFamily="18" charset="0"/>
              </a:rPr>
              <a:t>đầu</a:t>
            </a:r>
            <a:r>
              <a:rPr sz="2500" spc="68" dirty="0">
                <a:solidFill>
                  <a:srgbClr val="000000"/>
                </a:solidFill>
                <a:latin typeface="Times New Roman" pitchFamily="18" charset="0"/>
                <a:cs typeface="Times New Roman" pitchFamily="18" charset="0"/>
              </a:rPr>
              <a:t> </a:t>
            </a:r>
            <a:r>
              <a:rPr sz="2500" dirty="0">
                <a:solidFill>
                  <a:srgbClr val="000000"/>
                </a:solidFill>
                <a:latin typeface="Times New Roman" pitchFamily="18" charset="0"/>
                <a:cs typeface="Times New Roman" pitchFamily="18" charset="0"/>
              </a:rPr>
              <a:t>tư</a:t>
            </a:r>
            <a:r>
              <a:rPr sz="2500" spc="71" dirty="0">
                <a:solidFill>
                  <a:srgbClr val="000000"/>
                </a:solidFill>
                <a:latin typeface="Times New Roman" pitchFamily="18" charset="0"/>
                <a:cs typeface="Times New Roman" pitchFamily="18" charset="0"/>
              </a:rPr>
              <a:t> </a:t>
            </a:r>
            <a:r>
              <a:rPr sz="2500" dirty="0">
                <a:solidFill>
                  <a:srgbClr val="000000"/>
                </a:solidFill>
                <a:latin typeface="Times New Roman" pitchFamily="18" charset="0"/>
                <a:cs typeface="Times New Roman" pitchFamily="18" charset="0"/>
              </a:rPr>
              <a:t>công,</a:t>
            </a:r>
            <a:r>
              <a:rPr sz="2500" spc="61" dirty="0">
                <a:solidFill>
                  <a:srgbClr val="000000"/>
                </a:solidFill>
                <a:latin typeface="Times New Roman" pitchFamily="18" charset="0"/>
                <a:cs typeface="Times New Roman" pitchFamily="18" charset="0"/>
              </a:rPr>
              <a:t> </a:t>
            </a:r>
            <a:r>
              <a:rPr sz="2500" dirty="0" err="1">
                <a:solidFill>
                  <a:srgbClr val="000000"/>
                </a:solidFill>
                <a:latin typeface="Times New Roman" pitchFamily="18" charset="0"/>
                <a:cs typeface="Times New Roman" pitchFamily="18" charset="0"/>
              </a:rPr>
              <a:t>đầu</a:t>
            </a:r>
            <a:r>
              <a:rPr sz="2500" spc="68" dirty="0">
                <a:solidFill>
                  <a:srgbClr val="000000"/>
                </a:solidFill>
                <a:latin typeface="Times New Roman" pitchFamily="18" charset="0"/>
                <a:cs typeface="Times New Roman" pitchFamily="18" charset="0"/>
              </a:rPr>
              <a:t> </a:t>
            </a:r>
            <a:r>
              <a:rPr sz="2500" dirty="0" err="1">
                <a:solidFill>
                  <a:srgbClr val="000000"/>
                </a:solidFill>
                <a:latin typeface="Times New Roman" pitchFamily="18" charset="0"/>
                <a:cs typeface="Times New Roman" pitchFamily="18" charset="0"/>
              </a:rPr>
              <a:t>tư</a:t>
            </a:r>
            <a:r>
              <a:rPr lang="en-US" sz="2500" dirty="0">
                <a:solidFill>
                  <a:srgbClr val="000000"/>
                </a:solidFill>
                <a:latin typeface="Times New Roman" pitchFamily="18" charset="0"/>
                <a:cs typeface="Times New Roman" pitchFamily="18" charset="0"/>
              </a:rPr>
              <a:t> </a:t>
            </a:r>
            <a:r>
              <a:rPr lang="en-US" sz="2500" dirty="0" err="1">
                <a:solidFill>
                  <a:srgbClr val="000000"/>
                </a:solidFill>
                <a:latin typeface="Times New Roman" pitchFamily="18" charset="0"/>
                <a:cs typeface="Times New Roman" pitchFamily="18" charset="0"/>
              </a:rPr>
              <a:t>và</a:t>
            </a:r>
            <a:r>
              <a:rPr lang="en-US" sz="2500" dirty="0">
                <a:solidFill>
                  <a:srgbClr val="000000"/>
                </a:solidFill>
                <a:latin typeface="Times New Roman" pitchFamily="18" charset="0"/>
                <a:cs typeface="Times New Roman" pitchFamily="18" charset="0"/>
              </a:rPr>
              <a:t> </a:t>
            </a:r>
            <a:r>
              <a:rPr lang="en-US" sz="2500" dirty="0" err="1">
                <a:solidFill>
                  <a:srgbClr val="000000"/>
                </a:solidFill>
                <a:latin typeface="Times New Roman" pitchFamily="18" charset="0"/>
                <a:cs typeface="Times New Roman" pitchFamily="18" charset="0"/>
              </a:rPr>
              <a:t>pháp</a:t>
            </a:r>
            <a:r>
              <a:rPr lang="en-US" sz="2500" dirty="0">
                <a:solidFill>
                  <a:srgbClr val="000000"/>
                </a:solidFill>
                <a:latin typeface="Times New Roman" pitchFamily="18" charset="0"/>
                <a:cs typeface="Times New Roman" pitchFamily="18" charset="0"/>
              </a:rPr>
              <a:t> </a:t>
            </a:r>
            <a:r>
              <a:rPr lang="en-US" sz="2500" dirty="0" err="1">
                <a:solidFill>
                  <a:srgbClr val="000000"/>
                </a:solidFill>
                <a:latin typeface="Times New Roman" pitchFamily="18" charset="0"/>
                <a:cs typeface="Times New Roman" pitchFamily="18" charset="0"/>
              </a:rPr>
              <a:t>luật</a:t>
            </a:r>
            <a:r>
              <a:rPr lang="en-US" sz="2500" spc="-12" dirty="0">
                <a:solidFill>
                  <a:srgbClr val="000000"/>
                </a:solidFill>
                <a:latin typeface="Times New Roman" pitchFamily="18" charset="0"/>
                <a:cs typeface="Times New Roman" pitchFamily="18" charset="0"/>
              </a:rPr>
              <a:t> </a:t>
            </a:r>
            <a:r>
              <a:rPr lang="en-US" sz="2500" dirty="0" err="1">
                <a:solidFill>
                  <a:srgbClr val="000000"/>
                </a:solidFill>
                <a:latin typeface="Times New Roman" pitchFamily="18" charset="0"/>
                <a:cs typeface="Times New Roman" pitchFamily="18" charset="0"/>
              </a:rPr>
              <a:t>về</a:t>
            </a:r>
            <a:r>
              <a:rPr lang="en-US" sz="2500" dirty="0">
                <a:solidFill>
                  <a:srgbClr val="000000"/>
                </a:solidFill>
                <a:latin typeface="Times New Roman" pitchFamily="18" charset="0"/>
                <a:cs typeface="Times New Roman" pitchFamily="18" charset="0"/>
              </a:rPr>
              <a:t> </a:t>
            </a:r>
            <a:r>
              <a:rPr lang="en-US" sz="2500" dirty="0" err="1">
                <a:solidFill>
                  <a:srgbClr val="000000"/>
                </a:solidFill>
                <a:latin typeface="Times New Roman" pitchFamily="18" charset="0"/>
                <a:cs typeface="Times New Roman" pitchFamily="18" charset="0"/>
              </a:rPr>
              <a:t>xây</a:t>
            </a:r>
            <a:r>
              <a:rPr lang="en-US" sz="2500" dirty="0">
                <a:solidFill>
                  <a:srgbClr val="000000"/>
                </a:solidFill>
                <a:latin typeface="Times New Roman" pitchFamily="18" charset="0"/>
                <a:cs typeface="Times New Roman" pitchFamily="18" charset="0"/>
              </a:rPr>
              <a:t> </a:t>
            </a:r>
            <a:r>
              <a:rPr lang="en-US" sz="2500" dirty="0" err="1">
                <a:solidFill>
                  <a:srgbClr val="000000"/>
                </a:solidFill>
                <a:latin typeface="Times New Roman" pitchFamily="18" charset="0"/>
                <a:cs typeface="Times New Roman" pitchFamily="18" charset="0"/>
              </a:rPr>
              <a:t>dựng</a:t>
            </a:r>
            <a:r>
              <a:rPr lang="en-US" sz="2500" dirty="0">
                <a:solidFill>
                  <a:srgbClr val="000000"/>
                </a:solidFill>
                <a:latin typeface="Times New Roman" pitchFamily="18" charset="0"/>
                <a:cs typeface="Times New Roman" pitchFamily="18" charset="0"/>
              </a:rPr>
              <a:t>.</a:t>
            </a:r>
            <a:endParaRPr sz="2500" dirty="0">
              <a:solidFill>
                <a:srgbClr val="000000"/>
              </a:solidFill>
              <a:latin typeface="RVIADN+ArialMT"/>
              <a:cs typeface="RVIADN+ArialMT"/>
            </a:endParaRPr>
          </a:p>
        </p:txBody>
      </p:sp>
      <p:sp>
        <p:nvSpPr>
          <p:cNvPr id="6" name="object 6"/>
          <p:cNvSpPr txBox="1"/>
          <p:nvPr/>
        </p:nvSpPr>
        <p:spPr>
          <a:xfrm>
            <a:off x="8390891" y="6263551"/>
            <a:ext cx="355699" cy="218008"/>
          </a:xfrm>
          <a:prstGeom prst="rect">
            <a:avLst/>
          </a:prstGeom>
        </p:spPr>
        <p:txBody>
          <a:bodyPr vert="horz" wrap="square" lIns="0" tIns="0" rIns="0" bIns="0" rtlCol="0">
            <a:spAutoFit/>
          </a:bodyPr>
          <a:lstStyle/>
          <a:p>
            <a:pPr marL="0" marR="0">
              <a:lnSpc>
                <a:spcPts val="1692"/>
              </a:lnSpc>
              <a:spcBef>
                <a:spcPts val="0"/>
              </a:spcBef>
              <a:spcAft>
                <a:spcPts val="0"/>
              </a:spcAft>
            </a:pPr>
            <a:r>
              <a:rPr sz="1200" dirty="0">
                <a:solidFill>
                  <a:srgbClr val="000000"/>
                </a:solidFill>
                <a:latin typeface="RESDGO+Arial-Black"/>
                <a:cs typeface="RESDGO+Arial-Black"/>
              </a:rPr>
              <a:t>15</a:t>
            </a:r>
          </a:p>
        </p:txBody>
      </p:sp>
      <p:pic>
        <p:nvPicPr>
          <p:cNvPr id="7" name="Picture 8" descr="C:\Users\lqtrung\Desktop\tnm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Title 1"/>
          <p:cNvSpPr>
            <a:spLocks noGrp="1"/>
          </p:cNvSpPr>
          <p:nvPr>
            <p:ph type="title"/>
          </p:nvPr>
        </p:nvSpPr>
        <p:spPr>
          <a:xfrm>
            <a:off x="1182084" y="440668"/>
            <a:ext cx="7961916"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Tree>
    <p:extLst>
      <p:ext uri="{BB962C8B-B14F-4D97-AF65-F5344CB8AC3E}">
        <p14:creationId xmlns:p14="http://schemas.microsoft.com/office/powerpoint/2010/main" val="349865275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1"/>
            <a:ext cx="9144000" cy="276999"/>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081212" y="1455168"/>
            <a:ext cx="5132570" cy="461665"/>
          </a:xfrm>
          <a:prstGeom prst="rect">
            <a:avLst/>
          </a:prstGeom>
        </p:spPr>
        <p:txBody>
          <a:bodyPr vert="horz" wrap="square" lIns="0" tIns="0" rIns="0" bIns="0" rtlCol="0">
            <a:spAutoFit/>
          </a:bodyPr>
          <a:lstStyle/>
          <a:p>
            <a:pPr marL="0" marR="0">
              <a:lnSpc>
                <a:spcPts val="3574"/>
              </a:lnSpc>
              <a:spcBef>
                <a:spcPts val="0"/>
              </a:spcBef>
              <a:spcAft>
                <a:spcPts val="0"/>
              </a:spcAft>
            </a:pPr>
            <a:r>
              <a:rPr sz="3200" b="1" dirty="0">
                <a:solidFill>
                  <a:srgbClr val="000000"/>
                </a:solidFill>
                <a:latin typeface="Times New Roman" pitchFamily="18" charset="0"/>
                <a:cs typeface="Times New Roman" pitchFamily="18" charset="0"/>
              </a:rPr>
              <a:t>Lưu</a:t>
            </a:r>
            <a:r>
              <a:rPr sz="3200" b="1" spc="88"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ý</a:t>
            </a:r>
            <a:r>
              <a:rPr sz="3200" b="1" spc="82"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về</a:t>
            </a:r>
            <a:r>
              <a:rPr sz="3200" b="1" spc="88"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yếu</a:t>
            </a:r>
            <a:r>
              <a:rPr sz="3200" b="1" spc="89"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tố</a:t>
            </a:r>
            <a:r>
              <a:rPr sz="3200" b="1" spc="85"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nhạy</a:t>
            </a:r>
            <a:r>
              <a:rPr sz="3200" b="1" spc="87"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cảm</a:t>
            </a:r>
          </a:p>
        </p:txBody>
      </p:sp>
      <p:sp>
        <p:nvSpPr>
          <p:cNvPr id="4" name="object 4"/>
          <p:cNvSpPr txBox="1"/>
          <p:nvPr/>
        </p:nvSpPr>
        <p:spPr>
          <a:xfrm>
            <a:off x="151765" y="2018439"/>
            <a:ext cx="8428601" cy="1192634"/>
          </a:xfrm>
          <a:prstGeom prst="rect">
            <a:avLst/>
          </a:prstGeom>
        </p:spPr>
        <p:txBody>
          <a:bodyPr vert="horz" wrap="square" lIns="0" tIns="0" rIns="0" bIns="0" rtlCol="0">
            <a:spAutoFit/>
          </a:bodyPr>
          <a:lstStyle/>
          <a:p>
            <a:pPr marL="0" marR="0" algn="just">
              <a:lnSpc>
                <a:spcPts val="3128"/>
              </a:lnSpc>
              <a:spcBef>
                <a:spcPts val="0"/>
              </a:spcBef>
              <a:spcAft>
                <a:spcPts val="0"/>
              </a:spcAft>
            </a:pPr>
            <a:r>
              <a:rPr sz="2800" dirty="0">
                <a:solidFill>
                  <a:srgbClr val="000000"/>
                </a:solidFill>
                <a:latin typeface="Times New Roman" pitchFamily="18" charset="0"/>
                <a:cs typeface="Times New Roman" pitchFamily="18" charset="0"/>
              </a:rPr>
              <a:t>-</a:t>
            </a:r>
            <a:r>
              <a:rPr sz="2800" spc="201"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Dự</a:t>
            </a:r>
            <a:r>
              <a:rPr sz="2800" spc="19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án</a:t>
            </a:r>
            <a:r>
              <a:rPr sz="2800" spc="196"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thuộc</a:t>
            </a:r>
            <a:r>
              <a:rPr sz="2800" spc="274"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Phụ</a:t>
            </a:r>
            <a:r>
              <a:rPr sz="2800" b="1" spc="279"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lục</a:t>
            </a:r>
            <a:r>
              <a:rPr sz="2800" b="1" spc="279" dirty="0">
                <a:solidFill>
                  <a:srgbClr val="000000"/>
                </a:solidFill>
                <a:latin typeface="Times New Roman" pitchFamily="18" charset="0"/>
                <a:cs typeface="Times New Roman" pitchFamily="18" charset="0"/>
              </a:rPr>
              <a:t> </a:t>
            </a:r>
            <a:r>
              <a:rPr sz="2800" b="1" dirty="0">
                <a:solidFill>
                  <a:srgbClr val="000000"/>
                </a:solidFill>
                <a:latin typeface="Times New Roman" pitchFamily="18" charset="0"/>
                <a:cs typeface="Times New Roman" pitchFamily="18" charset="0"/>
              </a:rPr>
              <a:t>II</a:t>
            </a:r>
            <a:r>
              <a:rPr sz="2800" b="1" spc="27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nằm</a:t>
            </a:r>
            <a:r>
              <a:rPr sz="2800" spc="196"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trong</a:t>
            </a:r>
            <a:r>
              <a:rPr sz="2800" spc="200"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nội</a:t>
            </a:r>
            <a:r>
              <a:rPr sz="2800" spc="269"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thành,</a:t>
            </a:r>
            <a:r>
              <a:rPr sz="2800" spc="267"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nội</a:t>
            </a:r>
            <a:r>
              <a:rPr sz="2800" spc="269"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thị</a:t>
            </a:r>
            <a:r>
              <a:rPr lang="en-US" sz="2800"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của</a:t>
            </a:r>
            <a:r>
              <a:rPr sz="2800" spc="240"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đô</a:t>
            </a:r>
            <a:r>
              <a:rPr sz="2800" spc="240"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thị</a:t>
            </a:r>
            <a:r>
              <a:rPr sz="2800" spc="232"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theo</a:t>
            </a:r>
            <a:r>
              <a:rPr sz="2800" spc="166"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quy</a:t>
            </a:r>
            <a:r>
              <a:rPr sz="2800" spc="157"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định</a:t>
            </a:r>
            <a:r>
              <a:rPr sz="2800" spc="163"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của</a:t>
            </a:r>
            <a:r>
              <a:rPr sz="2800" spc="164"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pháp</a:t>
            </a:r>
            <a:r>
              <a:rPr sz="2800" spc="162"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luật</a:t>
            </a:r>
            <a:r>
              <a:rPr sz="2800" spc="153"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về</a:t>
            </a:r>
            <a:r>
              <a:rPr sz="2800" spc="167"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phân</a:t>
            </a:r>
            <a:r>
              <a:rPr sz="2800" spc="162"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loại</a:t>
            </a:r>
            <a:r>
              <a:rPr sz="2800" spc="159"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đô</a:t>
            </a:r>
            <a:r>
              <a:rPr lang="en-US" sz="2800" dirty="0">
                <a:solidFill>
                  <a:srgbClr val="000000"/>
                </a:solidFill>
                <a:latin typeface="Times New Roman" pitchFamily="18" charset="0"/>
                <a:cs typeface="Times New Roman" pitchFamily="18" charset="0"/>
              </a:rPr>
              <a:t> </a:t>
            </a:r>
            <a:r>
              <a:rPr sz="2800" dirty="0" err="1">
                <a:solidFill>
                  <a:srgbClr val="000000"/>
                </a:solidFill>
                <a:latin typeface="Times New Roman" pitchFamily="18" charset="0"/>
                <a:cs typeface="Times New Roman" pitchFamily="18" charset="0"/>
              </a:rPr>
              <a:t>thị</a:t>
            </a:r>
            <a:endParaRPr sz="2800" dirty="0">
              <a:solidFill>
                <a:srgbClr val="000000"/>
              </a:solidFill>
              <a:latin typeface="Times New Roman" pitchFamily="18" charset="0"/>
              <a:cs typeface="Times New Roman" pitchFamily="18" charset="0"/>
            </a:endParaRPr>
          </a:p>
        </p:txBody>
      </p:sp>
      <p:sp>
        <p:nvSpPr>
          <p:cNvPr id="5" name="object 5"/>
          <p:cNvSpPr txBox="1"/>
          <p:nvPr/>
        </p:nvSpPr>
        <p:spPr>
          <a:xfrm>
            <a:off x="67170" y="3226889"/>
            <a:ext cx="9076829" cy="820738"/>
          </a:xfrm>
          <a:prstGeom prst="rect">
            <a:avLst/>
          </a:prstGeom>
        </p:spPr>
        <p:txBody>
          <a:bodyPr vert="horz" wrap="square" lIns="0" tIns="0" rIns="0" bIns="0" rtlCol="0">
            <a:spAutoFit/>
          </a:bodyPr>
          <a:lstStyle/>
          <a:p>
            <a:pPr marL="0" marR="0">
              <a:lnSpc>
                <a:spcPts val="3128"/>
              </a:lnSpc>
              <a:spcBef>
                <a:spcPts val="0"/>
              </a:spcBef>
              <a:spcAft>
                <a:spcPts val="0"/>
              </a:spcAft>
            </a:pPr>
            <a:r>
              <a:rPr sz="2800" dirty="0">
                <a:solidFill>
                  <a:srgbClr val="0070C0"/>
                </a:solidFill>
                <a:latin typeface="Times New Roman" pitchFamily="18" charset="0"/>
                <a:cs typeface="Times New Roman" pitchFamily="18" charset="0"/>
              </a:rPr>
              <a:t>-</a:t>
            </a:r>
            <a:r>
              <a:rPr sz="2800" spc="18" dirty="0">
                <a:solidFill>
                  <a:srgbClr val="0070C0"/>
                </a:solidFill>
                <a:latin typeface="Times New Roman" pitchFamily="18" charset="0"/>
                <a:cs typeface="Times New Roman" pitchFamily="18" charset="0"/>
              </a:rPr>
              <a:t> </a:t>
            </a:r>
            <a:r>
              <a:rPr sz="2800" dirty="0">
                <a:solidFill>
                  <a:srgbClr val="0070C0"/>
                </a:solidFill>
                <a:latin typeface="Times New Roman" pitchFamily="18" charset="0"/>
                <a:cs typeface="Times New Roman" pitchFamily="18" charset="0"/>
              </a:rPr>
              <a:t>Chia</a:t>
            </a:r>
            <a:r>
              <a:rPr sz="2800" spc="14" dirty="0">
                <a:solidFill>
                  <a:srgbClr val="0070C0"/>
                </a:solidFill>
                <a:latin typeface="Times New Roman" pitchFamily="18" charset="0"/>
                <a:cs typeface="Times New Roman" pitchFamily="18" charset="0"/>
              </a:rPr>
              <a:t> </a:t>
            </a:r>
            <a:r>
              <a:rPr sz="2800" dirty="0">
                <a:solidFill>
                  <a:srgbClr val="0070C0"/>
                </a:solidFill>
                <a:latin typeface="Times New Roman" pitchFamily="18" charset="0"/>
                <a:cs typeface="Times New Roman" pitchFamily="18" charset="0"/>
              </a:rPr>
              <a:t>thành</a:t>
            </a:r>
            <a:r>
              <a:rPr sz="2800" spc="17" dirty="0">
                <a:solidFill>
                  <a:srgbClr val="0070C0"/>
                </a:solidFill>
                <a:latin typeface="Times New Roman" pitchFamily="18" charset="0"/>
                <a:cs typeface="Times New Roman" pitchFamily="18" charset="0"/>
              </a:rPr>
              <a:t> </a:t>
            </a:r>
            <a:r>
              <a:rPr sz="2800" dirty="0">
                <a:solidFill>
                  <a:srgbClr val="0070C0"/>
                </a:solidFill>
                <a:latin typeface="Times New Roman" pitchFamily="18" charset="0"/>
                <a:cs typeface="Times New Roman" pitchFamily="18" charset="0"/>
              </a:rPr>
              <a:t>2</a:t>
            </a:r>
            <a:r>
              <a:rPr sz="2800" spc="18" dirty="0">
                <a:solidFill>
                  <a:srgbClr val="0070C0"/>
                </a:solidFill>
                <a:latin typeface="Times New Roman" pitchFamily="18" charset="0"/>
                <a:cs typeface="Times New Roman" pitchFamily="18" charset="0"/>
              </a:rPr>
              <a:t> </a:t>
            </a:r>
            <a:r>
              <a:rPr sz="2800" dirty="0">
                <a:solidFill>
                  <a:srgbClr val="0070C0"/>
                </a:solidFill>
                <a:latin typeface="Times New Roman" pitchFamily="18" charset="0"/>
                <a:cs typeface="Times New Roman" pitchFamily="18" charset="0"/>
              </a:rPr>
              <a:t>loại</a:t>
            </a:r>
            <a:r>
              <a:rPr sz="2800" spc="10" dirty="0">
                <a:solidFill>
                  <a:srgbClr val="0070C0"/>
                </a:solidFill>
                <a:latin typeface="Times New Roman" pitchFamily="18" charset="0"/>
                <a:cs typeface="Times New Roman" pitchFamily="18" charset="0"/>
              </a:rPr>
              <a:t> </a:t>
            </a:r>
            <a:r>
              <a:rPr sz="2800" dirty="0">
                <a:solidFill>
                  <a:srgbClr val="0070C0"/>
                </a:solidFill>
                <a:latin typeface="Times New Roman" pitchFamily="18" charset="0"/>
                <a:cs typeface="Times New Roman" pitchFamily="18" charset="0"/>
              </a:rPr>
              <a:t>là</a:t>
            </a:r>
            <a:r>
              <a:rPr sz="2800" spc="15" dirty="0">
                <a:solidFill>
                  <a:srgbClr val="0070C0"/>
                </a:solidFill>
                <a:latin typeface="Times New Roman" pitchFamily="18" charset="0"/>
                <a:cs typeface="Times New Roman" pitchFamily="18" charset="0"/>
              </a:rPr>
              <a:t> </a:t>
            </a:r>
            <a:r>
              <a:rPr sz="2800" dirty="0">
                <a:solidFill>
                  <a:srgbClr val="0070C0"/>
                </a:solidFill>
                <a:latin typeface="Times New Roman" pitchFamily="18" charset="0"/>
                <a:cs typeface="Times New Roman" pitchFamily="18" charset="0"/>
              </a:rPr>
              <a:t>sử</a:t>
            </a:r>
            <a:r>
              <a:rPr sz="2800" spc="87" dirty="0">
                <a:solidFill>
                  <a:srgbClr val="0070C0"/>
                </a:solidFill>
                <a:latin typeface="Times New Roman" pitchFamily="18" charset="0"/>
                <a:cs typeface="Times New Roman" pitchFamily="18" charset="0"/>
              </a:rPr>
              <a:t> </a:t>
            </a:r>
            <a:r>
              <a:rPr sz="2800" dirty="0">
                <a:solidFill>
                  <a:srgbClr val="0070C0"/>
                </a:solidFill>
                <a:latin typeface="Times New Roman" pitchFamily="18" charset="0"/>
                <a:cs typeface="Times New Roman" pitchFamily="18" charset="0"/>
              </a:rPr>
              <a:t>dụng</a:t>
            </a:r>
            <a:r>
              <a:rPr sz="2800" spc="91" dirty="0">
                <a:solidFill>
                  <a:srgbClr val="0070C0"/>
                </a:solidFill>
                <a:latin typeface="Times New Roman" pitchFamily="18" charset="0"/>
                <a:cs typeface="Times New Roman" pitchFamily="18" charset="0"/>
              </a:rPr>
              <a:t> </a:t>
            </a:r>
            <a:r>
              <a:rPr sz="2800" dirty="0">
                <a:solidFill>
                  <a:srgbClr val="0070C0"/>
                </a:solidFill>
                <a:latin typeface="Times New Roman" pitchFamily="18" charset="0"/>
                <a:cs typeface="Times New Roman" pitchFamily="18" charset="0"/>
              </a:rPr>
              <a:t>và</a:t>
            </a:r>
            <a:r>
              <a:rPr sz="2800" spc="95" dirty="0">
                <a:solidFill>
                  <a:srgbClr val="0070C0"/>
                </a:solidFill>
                <a:latin typeface="Times New Roman" pitchFamily="18" charset="0"/>
                <a:cs typeface="Times New Roman" pitchFamily="18" charset="0"/>
              </a:rPr>
              <a:t> </a:t>
            </a:r>
            <a:r>
              <a:rPr sz="2800" dirty="0">
                <a:solidFill>
                  <a:srgbClr val="0070C0"/>
                </a:solidFill>
                <a:latin typeface="Times New Roman" pitchFamily="18" charset="0"/>
                <a:cs typeface="Times New Roman" pitchFamily="18" charset="0"/>
              </a:rPr>
              <a:t>chuyển</a:t>
            </a:r>
            <a:r>
              <a:rPr sz="2800" spc="87" dirty="0">
                <a:solidFill>
                  <a:srgbClr val="0070C0"/>
                </a:solidFill>
                <a:latin typeface="Times New Roman" pitchFamily="18" charset="0"/>
                <a:cs typeface="Times New Roman" pitchFamily="18" charset="0"/>
              </a:rPr>
              <a:t> </a:t>
            </a:r>
            <a:r>
              <a:rPr sz="2800" dirty="0">
                <a:solidFill>
                  <a:srgbClr val="0070C0"/>
                </a:solidFill>
                <a:latin typeface="Times New Roman" pitchFamily="18" charset="0"/>
                <a:cs typeface="Times New Roman" pitchFamily="18" charset="0"/>
              </a:rPr>
              <a:t>đổi</a:t>
            </a:r>
            <a:r>
              <a:rPr sz="2800" spc="86" dirty="0">
                <a:solidFill>
                  <a:srgbClr val="0070C0"/>
                </a:solidFill>
                <a:latin typeface="Times New Roman" pitchFamily="18" charset="0"/>
                <a:cs typeface="Times New Roman" pitchFamily="18" charset="0"/>
              </a:rPr>
              <a:t> </a:t>
            </a:r>
            <a:r>
              <a:rPr sz="2800" dirty="0" err="1">
                <a:solidFill>
                  <a:srgbClr val="0070C0"/>
                </a:solidFill>
                <a:latin typeface="Times New Roman" pitchFamily="18" charset="0"/>
                <a:cs typeface="Times New Roman" pitchFamily="18" charset="0"/>
              </a:rPr>
              <a:t>mục</a:t>
            </a:r>
            <a:r>
              <a:rPr sz="2800" spc="97" dirty="0">
                <a:solidFill>
                  <a:srgbClr val="0070C0"/>
                </a:solidFill>
                <a:latin typeface="Times New Roman" pitchFamily="18" charset="0"/>
                <a:cs typeface="Times New Roman" pitchFamily="18" charset="0"/>
              </a:rPr>
              <a:t> </a:t>
            </a:r>
            <a:r>
              <a:rPr sz="2800" dirty="0" err="1">
                <a:solidFill>
                  <a:srgbClr val="0070C0"/>
                </a:solidFill>
                <a:latin typeface="Times New Roman" pitchFamily="18" charset="0"/>
                <a:cs typeface="Times New Roman" pitchFamily="18" charset="0"/>
              </a:rPr>
              <a:t>đích</a:t>
            </a:r>
            <a:r>
              <a:rPr lang="en-US" sz="2800" dirty="0">
                <a:solidFill>
                  <a:srgbClr val="0070C0"/>
                </a:solidFill>
                <a:latin typeface="Times New Roman" pitchFamily="18" charset="0"/>
                <a:cs typeface="Times New Roman" pitchFamily="18" charset="0"/>
              </a:rPr>
              <a:t> </a:t>
            </a:r>
            <a:r>
              <a:rPr sz="2800" dirty="0" err="1">
                <a:solidFill>
                  <a:srgbClr val="0070C0"/>
                </a:solidFill>
                <a:latin typeface="Times New Roman" pitchFamily="18" charset="0"/>
                <a:cs typeface="Times New Roman" pitchFamily="18" charset="0"/>
              </a:rPr>
              <a:t>đối</a:t>
            </a:r>
            <a:r>
              <a:rPr sz="2800" dirty="0">
                <a:solidFill>
                  <a:srgbClr val="0070C0"/>
                </a:solidFill>
                <a:latin typeface="Times New Roman" pitchFamily="18" charset="0"/>
                <a:cs typeface="Times New Roman" pitchFamily="18" charset="0"/>
              </a:rPr>
              <a:t> với khu bảo tồn, rừng tự nhiên.</a:t>
            </a:r>
          </a:p>
        </p:txBody>
      </p:sp>
      <p:sp>
        <p:nvSpPr>
          <p:cNvPr id="6" name="object 6"/>
          <p:cNvSpPr txBox="1"/>
          <p:nvPr/>
        </p:nvSpPr>
        <p:spPr>
          <a:xfrm>
            <a:off x="4394133" y="4869160"/>
            <a:ext cx="4656999" cy="795089"/>
          </a:xfrm>
          <a:prstGeom prst="rect">
            <a:avLst/>
          </a:prstGeom>
        </p:spPr>
        <p:txBody>
          <a:bodyPr vert="horz" wrap="square" lIns="0" tIns="0" rIns="0" bIns="0" rtlCol="0">
            <a:spAutoFit/>
          </a:bodyPr>
          <a:lstStyle/>
          <a:p>
            <a:pPr marL="0" marR="0">
              <a:lnSpc>
                <a:spcPts val="3128"/>
              </a:lnSpc>
              <a:spcBef>
                <a:spcPts val="0"/>
              </a:spcBef>
              <a:spcAft>
                <a:spcPts val="0"/>
              </a:spcAft>
            </a:pPr>
            <a:r>
              <a:rPr sz="2800" dirty="0">
                <a:solidFill>
                  <a:srgbClr val="000000"/>
                </a:solidFill>
                <a:latin typeface="Times New Roman" pitchFamily="18" charset="0"/>
                <a:cs typeface="Times New Roman" pitchFamily="18" charset="0"/>
              </a:rPr>
              <a:t>-</a:t>
            </a:r>
            <a:r>
              <a:rPr sz="2800" spc="417"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Đối</a:t>
            </a:r>
            <a:r>
              <a:rPr sz="2800" spc="411" dirty="0">
                <a:solidFill>
                  <a:srgbClr val="000000"/>
                </a:solidFill>
                <a:latin typeface="Times New Roman" pitchFamily="18" charset="0"/>
                <a:cs typeface="Times New Roman" pitchFamily="18" charset="0"/>
              </a:rPr>
              <a:t> </a:t>
            </a:r>
            <a:r>
              <a:rPr sz="2800" dirty="0">
                <a:solidFill>
                  <a:srgbClr val="000000"/>
                </a:solidFill>
                <a:latin typeface="Times New Roman" pitchFamily="18" charset="0"/>
                <a:cs typeface="Times New Roman" pitchFamily="18" charset="0"/>
              </a:rPr>
              <a:t>với</a:t>
            </a:r>
            <a:r>
              <a:rPr sz="2800" spc="416" dirty="0">
                <a:solidFill>
                  <a:srgbClr val="000000"/>
                </a:solidFill>
                <a:latin typeface="Times New Roman" pitchFamily="18" charset="0"/>
                <a:cs typeface="Times New Roman" pitchFamily="18" charset="0"/>
              </a:rPr>
              <a:t> </a:t>
            </a:r>
            <a:r>
              <a:rPr sz="2800" dirty="0">
                <a:solidFill>
                  <a:srgbClr val="FF0000"/>
                </a:solidFill>
                <a:latin typeface="Times New Roman" pitchFamily="18" charset="0"/>
                <a:cs typeface="Times New Roman" pitchFamily="18" charset="0"/>
              </a:rPr>
              <a:t>đất</a:t>
            </a:r>
            <a:r>
              <a:rPr sz="2800" spc="405" dirty="0">
                <a:solidFill>
                  <a:srgbClr val="FF0000"/>
                </a:solidFill>
                <a:latin typeface="Times New Roman" pitchFamily="18" charset="0"/>
                <a:cs typeface="Times New Roman" pitchFamily="18" charset="0"/>
              </a:rPr>
              <a:t> </a:t>
            </a:r>
            <a:r>
              <a:rPr sz="2800" dirty="0">
                <a:solidFill>
                  <a:srgbClr val="FF0000"/>
                </a:solidFill>
                <a:latin typeface="Times New Roman" pitchFamily="18" charset="0"/>
                <a:cs typeface="Times New Roman" pitchFamily="18" charset="0"/>
              </a:rPr>
              <a:t>lúa</a:t>
            </a:r>
            <a:r>
              <a:rPr sz="2800" spc="413" dirty="0">
                <a:solidFill>
                  <a:srgbClr val="FF0000"/>
                </a:solidFill>
                <a:latin typeface="Times New Roman" pitchFamily="18" charset="0"/>
                <a:cs typeface="Times New Roman" pitchFamily="18" charset="0"/>
              </a:rPr>
              <a:t> </a:t>
            </a:r>
            <a:r>
              <a:rPr sz="2800" dirty="0">
                <a:solidFill>
                  <a:srgbClr val="FF0000"/>
                </a:solidFill>
                <a:latin typeface="Times New Roman" pitchFamily="18" charset="0"/>
                <a:cs typeface="Times New Roman" pitchFamily="18" charset="0"/>
              </a:rPr>
              <a:t>chỉ</a:t>
            </a:r>
            <a:r>
              <a:rPr sz="2800" spc="413" dirty="0">
                <a:solidFill>
                  <a:srgbClr val="FF0000"/>
                </a:solidFill>
                <a:latin typeface="Times New Roman" pitchFamily="18" charset="0"/>
                <a:cs typeface="Times New Roman" pitchFamily="18" charset="0"/>
              </a:rPr>
              <a:t> </a:t>
            </a:r>
            <a:r>
              <a:rPr sz="2800" dirty="0">
                <a:solidFill>
                  <a:srgbClr val="FF0000"/>
                </a:solidFill>
                <a:latin typeface="Times New Roman" pitchFamily="18" charset="0"/>
                <a:cs typeface="Times New Roman" pitchFamily="18" charset="0"/>
              </a:rPr>
              <a:t>áp</a:t>
            </a:r>
            <a:r>
              <a:rPr sz="2800" spc="413" dirty="0">
                <a:solidFill>
                  <a:srgbClr val="FF0000"/>
                </a:solidFill>
                <a:latin typeface="Times New Roman" pitchFamily="18" charset="0"/>
                <a:cs typeface="Times New Roman" pitchFamily="18" charset="0"/>
              </a:rPr>
              <a:t> </a:t>
            </a:r>
            <a:r>
              <a:rPr sz="2800" dirty="0">
                <a:solidFill>
                  <a:srgbClr val="FF0000"/>
                </a:solidFill>
                <a:latin typeface="Times New Roman" pitchFamily="18" charset="0"/>
                <a:cs typeface="Times New Roman" pitchFamily="18" charset="0"/>
              </a:rPr>
              <a:t>dụng</a:t>
            </a:r>
            <a:r>
              <a:rPr sz="2800" spc="413" dirty="0">
                <a:solidFill>
                  <a:srgbClr val="FF0000"/>
                </a:solidFill>
                <a:latin typeface="Times New Roman" pitchFamily="18" charset="0"/>
                <a:cs typeface="Times New Roman" pitchFamily="18" charset="0"/>
              </a:rPr>
              <a:t> </a:t>
            </a:r>
            <a:r>
              <a:rPr sz="2800" dirty="0">
                <a:solidFill>
                  <a:srgbClr val="FF0000"/>
                </a:solidFill>
                <a:latin typeface="Times New Roman" pitchFamily="18" charset="0"/>
                <a:cs typeface="Times New Roman" pitchFamily="18" charset="0"/>
              </a:rPr>
              <a:t>tiêu</a:t>
            </a:r>
            <a:r>
              <a:rPr sz="2800" spc="417" dirty="0">
                <a:solidFill>
                  <a:srgbClr val="FF0000"/>
                </a:solidFill>
                <a:latin typeface="Times New Roman" pitchFamily="18" charset="0"/>
                <a:cs typeface="Times New Roman" pitchFamily="18" charset="0"/>
              </a:rPr>
              <a:t> </a:t>
            </a:r>
            <a:r>
              <a:rPr sz="2800" dirty="0">
                <a:solidFill>
                  <a:srgbClr val="FF0000"/>
                </a:solidFill>
                <a:latin typeface="Times New Roman" pitchFamily="18" charset="0"/>
                <a:cs typeface="Times New Roman" pitchFamily="18" charset="0"/>
              </a:rPr>
              <a:t>chí</a:t>
            </a:r>
            <a:r>
              <a:rPr sz="2800" spc="408" dirty="0">
                <a:solidFill>
                  <a:srgbClr val="FF0000"/>
                </a:solidFill>
                <a:latin typeface="Times New Roman" pitchFamily="18" charset="0"/>
                <a:cs typeface="Times New Roman" pitchFamily="18" charset="0"/>
              </a:rPr>
              <a:t> </a:t>
            </a:r>
            <a:r>
              <a:rPr sz="2800" dirty="0">
                <a:solidFill>
                  <a:srgbClr val="FF0000"/>
                </a:solidFill>
                <a:latin typeface="Times New Roman" pitchFamily="18" charset="0"/>
                <a:cs typeface="Times New Roman" pitchFamily="18" charset="0"/>
              </a:rPr>
              <a:t>chuyển</a:t>
            </a:r>
            <a:r>
              <a:rPr sz="2800" spc="416" dirty="0">
                <a:solidFill>
                  <a:srgbClr val="FF0000"/>
                </a:solidFill>
                <a:latin typeface="Times New Roman" pitchFamily="18" charset="0"/>
                <a:cs typeface="Times New Roman" pitchFamily="18" charset="0"/>
              </a:rPr>
              <a:t> </a:t>
            </a:r>
            <a:r>
              <a:rPr sz="2800" dirty="0" err="1">
                <a:solidFill>
                  <a:srgbClr val="FF0000"/>
                </a:solidFill>
                <a:latin typeface="Times New Roman" pitchFamily="18" charset="0"/>
                <a:cs typeface="Times New Roman" pitchFamily="18" charset="0"/>
              </a:rPr>
              <a:t>đổi</a:t>
            </a:r>
            <a:r>
              <a:rPr sz="2800" spc="411" dirty="0">
                <a:solidFill>
                  <a:srgbClr val="FF0000"/>
                </a:solidFill>
                <a:latin typeface="Times New Roman" pitchFamily="18" charset="0"/>
                <a:cs typeface="Times New Roman" pitchFamily="18" charset="0"/>
              </a:rPr>
              <a:t> </a:t>
            </a:r>
            <a:r>
              <a:rPr sz="2800" dirty="0" err="1">
                <a:solidFill>
                  <a:srgbClr val="FF0000"/>
                </a:solidFill>
                <a:latin typeface="Times New Roman" pitchFamily="18" charset="0"/>
                <a:cs typeface="Times New Roman" pitchFamily="18" charset="0"/>
              </a:rPr>
              <a:t>mục</a:t>
            </a:r>
            <a:r>
              <a:rPr lang="en-US" sz="2800" dirty="0">
                <a:solidFill>
                  <a:srgbClr val="FF0000"/>
                </a:solidFill>
                <a:latin typeface="Times New Roman" pitchFamily="18" charset="0"/>
                <a:cs typeface="Times New Roman" pitchFamily="18" charset="0"/>
              </a:rPr>
              <a:t> </a:t>
            </a:r>
            <a:r>
              <a:rPr sz="2800" dirty="0" err="1">
                <a:solidFill>
                  <a:srgbClr val="FF0000"/>
                </a:solidFill>
                <a:latin typeface="Times New Roman" pitchFamily="18" charset="0"/>
                <a:cs typeface="Times New Roman" pitchFamily="18" charset="0"/>
              </a:rPr>
              <a:t>đích</a:t>
            </a:r>
            <a:r>
              <a:rPr sz="2800" dirty="0">
                <a:solidFill>
                  <a:srgbClr val="FF0000"/>
                </a:solidFill>
                <a:latin typeface="Times New Roman" pitchFamily="18" charset="0"/>
                <a:cs typeface="Times New Roman" pitchFamily="18" charset="0"/>
              </a:rPr>
              <a:t>.</a:t>
            </a:r>
          </a:p>
        </p:txBody>
      </p:sp>
      <p:sp>
        <p:nvSpPr>
          <p:cNvPr id="7" name="object 7"/>
          <p:cNvSpPr txBox="1"/>
          <p:nvPr/>
        </p:nvSpPr>
        <p:spPr>
          <a:xfrm>
            <a:off x="8390891" y="6263551"/>
            <a:ext cx="355699" cy="218008"/>
          </a:xfrm>
          <a:prstGeom prst="rect">
            <a:avLst/>
          </a:prstGeom>
        </p:spPr>
        <p:txBody>
          <a:bodyPr vert="horz" wrap="square" lIns="0" tIns="0" rIns="0" bIns="0" rtlCol="0">
            <a:spAutoFit/>
          </a:bodyPr>
          <a:lstStyle/>
          <a:p>
            <a:pPr marL="0" marR="0">
              <a:lnSpc>
                <a:spcPts val="1692"/>
              </a:lnSpc>
              <a:spcBef>
                <a:spcPts val="0"/>
              </a:spcBef>
              <a:spcAft>
                <a:spcPts val="0"/>
              </a:spcAft>
            </a:pPr>
            <a:r>
              <a:rPr sz="1200" dirty="0">
                <a:solidFill>
                  <a:srgbClr val="000000"/>
                </a:solidFill>
                <a:latin typeface="RESDGO+Arial-Black"/>
                <a:cs typeface="RESDGO+Arial-Black"/>
              </a:rPr>
              <a:t>16</a:t>
            </a:r>
          </a:p>
        </p:txBody>
      </p:sp>
      <p:pic>
        <p:nvPicPr>
          <p:cNvPr id="8" name="Picture 8" descr="C:\Users\lqtrung\Desktop\tnm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9" name="Title 1"/>
          <p:cNvSpPr>
            <a:spLocks noGrp="1"/>
          </p:cNvSpPr>
          <p:nvPr>
            <p:ph type="title"/>
          </p:nvPr>
        </p:nvSpPr>
        <p:spPr>
          <a:xfrm>
            <a:off x="1182084" y="440668"/>
            <a:ext cx="7961915"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pic>
        <p:nvPicPr>
          <p:cNvPr id="10" name="Picture 9"/>
          <p:cNvPicPr>
            <a:picLocks noChangeAspect="1"/>
          </p:cNvPicPr>
          <p:nvPr/>
        </p:nvPicPr>
        <p:blipFill>
          <a:blip r:embed="rId4"/>
          <a:stretch>
            <a:fillRect/>
          </a:stretch>
        </p:blipFill>
        <p:spPr>
          <a:xfrm>
            <a:off x="19379" y="4129088"/>
            <a:ext cx="4219575" cy="2733675"/>
          </a:xfrm>
          <a:prstGeom prst="rect">
            <a:avLst/>
          </a:prstGeom>
        </p:spPr>
      </p:pic>
    </p:spTree>
    <p:extLst>
      <p:ext uri="{BB962C8B-B14F-4D97-AF65-F5344CB8AC3E}">
        <p14:creationId xmlns:p14="http://schemas.microsoft.com/office/powerpoint/2010/main" val="234097856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1"/>
            <a:ext cx="9144000" cy="276999"/>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716756" y="1599184"/>
            <a:ext cx="7867182" cy="461665"/>
          </a:xfrm>
          <a:prstGeom prst="rect">
            <a:avLst/>
          </a:prstGeom>
        </p:spPr>
        <p:txBody>
          <a:bodyPr vert="horz" wrap="square" lIns="0" tIns="0" rIns="0" bIns="0" rtlCol="0">
            <a:spAutoFit/>
          </a:bodyPr>
          <a:lstStyle/>
          <a:p>
            <a:pPr marL="0" marR="0">
              <a:lnSpc>
                <a:spcPts val="3574"/>
              </a:lnSpc>
              <a:spcBef>
                <a:spcPts val="0"/>
              </a:spcBef>
              <a:spcAft>
                <a:spcPts val="0"/>
              </a:spcAft>
            </a:pPr>
            <a:r>
              <a:rPr sz="3200" b="1" dirty="0">
                <a:solidFill>
                  <a:srgbClr val="000000"/>
                </a:solidFill>
                <a:latin typeface="Times New Roman" pitchFamily="18" charset="0"/>
                <a:cs typeface="Times New Roman" pitchFamily="18" charset="0"/>
              </a:rPr>
              <a:t>1.2.</a:t>
            </a:r>
            <a:r>
              <a:rPr sz="3200" b="1" spc="91"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Phân</a:t>
            </a:r>
            <a:r>
              <a:rPr sz="3200" b="1" spc="87"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loại</a:t>
            </a:r>
            <a:r>
              <a:rPr sz="3200" b="1" spc="91"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Dự</a:t>
            </a:r>
            <a:r>
              <a:rPr sz="3200" b="1" spc="82"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án</a:t>
            </a:r>
            <a:r>
              <a:rPr sz="3200" b="1" spc="90"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đầu</a:t>
            </a:r>
            <a:r>
              <a:rPr sz="3200" b="1" spc="89"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tư</a:t>
            </a:r>
            <a:r>
              <a:rPr sz="3200" b="1" spc="88"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nhóm</a:t>
            </a:r>
            <a:r>
              <a:rPr sz="3200" b="1" spc="97"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I,</a:t>
            </a:r>
            <a:r>
              <a:rPr sz="3200" b="1" spc="89" dirty="0">
                <a:solidFill>
                  <a:srgbClr val="000000"/>
                </a:solidFill>
                <a:latin typeface="Times New Roman" pitchFamily="18" charset="0"/>
                <a:cs typeface="Times New Roman" pitchFamily="18" charset="0"/>
              </a:rPr>
              <a:t> </a:t>
            </a:r>
            <a:r>
              <a:rPr sz="3200" b="1" dirty="0">
                <a:solidFill>
                  <a:srgbClr val="000000"/>
                </a:solidFill>
                <a:latin typeface="Times New Roman" pitchFamily="18" charset="0"/>
                <a:cs typeface="Times New Roman" pitchFamily="18" charset="0"/>
              </a:rPr>
              <a:t>II,</a:t>
            </a:r>
            <a:r>
              <a:rPr sz="3200" b="1" spc="89" dirty="0">
                <a:solidFill>
                  <a:srgbClr val="000000"/>
                </a:solidFill>
                <a:latin typeface="Times New Roman" pitchFamily="18" charset="0"/>
                <a:cs typeface="Times New Roman" pitchFamily="18" charset="0"/>
              </a:rPr>
              <a:t> </a:t>
            </a:r>
            <a:r>
              <a:rPr sz="3200" dirty="0">
                <a:solidFill>
                  <a:srgbClr val="000000"/>
                </a:solidFill>
                <a:latin typeface="Times New Roman" pitchFamily="18" charset="0"/>
                <a:cs typeface="Times New Roman" pitchFamily="18" charset="0"/>
              </a:rPr>
              <a:t>III</a:t>
            </a:r>
          </a:p>
        </p:txBody>
      </p:sp>
      <p:sp>
        <p:nvSpPr>
          <p:cNvPr id="4" name="object 4"/>
          <p:cNvSpPr txBox="1"/>
          <p:nvPr/>
        </p:nvSpPr>
        <p:spPr>
          <a:xfrm>
            <a:off x="548640" y="2420889"/>
            <a:ext cx="8198582" cy="1872307"/>
          </a:xfrm>
          <a:prstGeom prst="rect">
            <a:avLst/>
          </a:prstGeom>
        </p:spPr>
        <p:txBody>
          <a:bodyPr vert="horz" wrap="square" lIns="0" tIns="0" rIns="0" bIns="0" rtlCol="0">
            <a:spAutoFit/>
          </a:bodyPr>
          <a:lstStyle/>
          <a:p>
            <a:pPr marL="0" marR="0" algn="just">
              <a:lnSpc>
                <a:spcPts val="3574"/>
              </a:lnSpc>
              <a:spcBef>
                <a:spcPts val="0"/>
              </a:spcBef>
              <a:spcAft>
                <a:spcPts val="0"/>
              </a:spcAft>
            </a:pPr>
            <a:r>
              <a:rPr sz="3200" dirty="0">
                <a:solidFill>
                  <a:srgbClr val="000000"/>
                </a:solidFill>
                <a:latin typeface="Times New Roman" pitchFamily="18" charset="0"/>
                <a:cs typeface="Times New Roman" pitchFamily="18" charset="0"/>
              </a:rPr>
              <a:t>-</a:t>
            </a:r>
            <a:r>
              <a:rPr sz="3200" spc="900" dirty="0">
                <a:solidFill>
                  <a:srgbClr val="000000"/>
                </a:solidFill>
                <a:latin typeface="Times New Roman" pitchFamily="18" charset="0"/>
                <a:cs typeface="Times New Roman" pitchFamily="18" charset="0"/>
              </a:rPr>
              <a:t> </a:t>
            </a:r>
            <a:r>
              <a:rPr sz="3200" dirty="0">
                <a:solidFill>
                  <a:srgbClr val="000000"/>
                </a:solidFill>
                <a:latin typeface="Times New Roman" pitchFamily="18" charset="0"/>
                <a:cs typeface="Times New Roman" pitchFamily="18" charset="0"/>
              </a:rPr>
              <a:t>Căn</a:t>
            </a:r>
            <a:r>
              <a:rPr sz="3200" spc="900" dirty="0">
                <a:solidFill>
                  <a:srgbClr val="000000"/>
                </a:solidFill>
                <a:latin typeface="Times New Roman" pitchFamily="18" charset="0"/>
                <a:cs typeface="Times New Roman" pitchFamily="18" charset="0"/>
              </a:rPr>
              <a:t> </a:t>
            </a:r>
            <a:r>
              <a:rPr sz="3200" dirty="0">
                <a:solidFill>
                  <a:srgbClr val="000000"/>
                </a:solidFill>
                <a:latin typeface="Times New Roman" pitchFamily="18" charset="0"/>
                <a:cs typeface="Times New Roman" pitchFamily="18" charset="0"/>
              </a:rPr>
              <a:t>cứ</a:t>
            </a:r>
            <a:r>
              <a:rPr sz="3200" spc="897" dirty="0">
                <a:solidFill>
                  <a:srgbClr val="000000"/>
                </a:solidFill>
                <a:latin typeface="Times New Roman" pitchFamily="18" charset="0"/>
                <a:cs typeface="Times New Roman" pitchFamily="18" charset="0"/>
              </a:rPr>
              <a:t> </a:t>
            </a:r>
            <a:r>
              <a:rPr sz="3200" dirty="0">
                <a:solidFill>
                  <a:srgbClr val="000000"/>
                </a:solidFill>
                <a:latin typeface="Times New Roman" pitchFamily="18" charset="0"/>
                <a:cs typeface="Times New Roman" pitchFamily="18" charset="0"/>
              </a:rPr>
              <a:t>tiêu</a:t>
            </a:r>
            <a:r>
              <a:rPr sz="3200" spc="903" dirty="0">
                <a:solidFill>
                  <a:srgbClr val="000000"/>
                </a:solidFill>
                <a:latin typeface="Times New Roman" pitchFamily="18" charset="0"/>
                <a:cs typeface="Times New Roman" pitchFamily="18" charset="0"/>
              </a:rPr>
              <a:t> </a:t>
            </a:r>
            <a:r>
              <a:rPr sz="3200" dirty="0">
                <a:solidFill>
                  <a:srgbClr val="000000"/>
                </a:solidFill>
                <a:latin typeface="Times New Roman" pitchFamily="18" charset="0"/>
                <a:cs typeface="Times New Roman" pitchFamily="18" charset="0"/>
              </a:rPr>
              <a:t>chí</a:t>
            </a:r>
            <a:r>
              <a:rPr sz="3200" spc="902" dirty="0">
                <a:solidFill>
                  <a:srgbClr val="000000"/>
                </a:solidFill>
                <a:latin typeface="Times New Roman" pitchFamily="18" charset="0"/>
                <a:cs typeface="Times New Roman" pitchFamily="18" charset="0"/>
              </a:rPr>
              <a:t> </a:t>
            </a:r>
            <a:r>
              <a:rPr sz="3200" dirty="0">
                <a:solidFill>
                  <a:srgbClr val="000000"/>
                </a:solidFill>
                <a:latin typeface="Times New Roman" pitchFamily="18" charset="0"/>
                <a:cs typeface="Times New Roman" pitchFamily="18" charset="0"/>
              </a:rPr>
              <a:t>về</a:t>
            </a:r>
            <a:r>
              <a:rPr sz="3200" spc="897" dirty="0">
                <a:solidFill>
                  <a:srgbClr val="000000"/>
                </a:solidFill>
                <a:latin typeface="Times New Roman" pitchFamily="18" charset="0"/>
                <a:cs typeface="Times New Roman" pitchFamily="18" charset="0"/>
              </a:rPr>
              <a:t> </a:t>
            </a:r>
            <a:r>
              <a:rPr sz="3200" dirty="0">
                <a:solidFill>
                  <a:srgbClr val="000000"/>
                </a:solidFill>
                <a:latin typeface="Times New Roman" pitchFamily="18" charset="0"/>
                <a:cs typeface="Times New Roman" pitchFamily="18" charset="0"/>
              </a:rPr>
              <a:t>môi</a:t>
            </a:r>
            <a:r>
              <a:rPr sz="3200" spc="907" dirty="0">
                <a:solidFill>
                  <a:srgbClr val="000000"/>
                </a:solidFill>
                <a:latin typeface="Times New Roman" pitchFamily="18" charset="0"/>
                <a:cs typeface="Times New Roman" pitchFamily="18" charset="0"/>
              </a:rPr>
              <a:t> </a:t>
            </a:r>
            <a:r>
              <a:rPr sz="3200" dirty="0">
                <a:solidFill>
                  <a:srgbClr val="000000"/>
                </a:solidFill>
                <a:latin typeface="Times New Roman" pitchFamily="18" charset="0"/>
                <a:cs typeface="Times New Roman" pitchFamily="18" charset="0"/>
              </a:rPr>
              <a:t>trường,</a:t>
            </a:r>
            <a:r>
              <a:rPr sz="3200" spc="904" dirty="0">
                <a:solidFill>
                  <a:srgbClr val="000000"/>
                </a:solidFill>
                <a:latin typeface="Times New Roman" pitchFamily="18" charset="0"/>
                <a:cs typeface="Times New Roman" pitchFamily="18" charset="0"/>
              </a:rPr>
              <a:t> </a:t>
            </a:r>
            <a:r>
              <a:rPr sz="3200" dirty="0" err="1">
                <a:solidFill>
                  <a:srgbClr val="000000"/>
                </a:solidFill>
                <a:latin typeface="Times New Roman" pitchFamily="18" charset="0"/>
                <a:cs typeface="Times New Roman" pitchFamily="18" charset="0"/>
              </a:rPr>
              <a:t>Dự</a:t>
            </a:r>
            <a:r>
              <a:rPr sz="3200" spc="896" dirty="0">
                <a:solidFill>
                  <a:srgbClr val="000000"/>
                </a:solidFill>
                <a:latin typeface="Times New Roman" pitchFamily="18" charset="0"/>
                <a:cs typeface="Times New Roman" pitchFamily="18" charset="0"/>
              </a:rPr>
              <a:t> </a:t>
            </a:r>
            <a:r>
              <a:rPr sz="3200" dirty="0" err="1">
                <a:solidFill>
                  <a:srgbClr val="000000"/>
                </a:solidFill>
                <a:latin typeface="Times New Roman" pitchFamily="18" charset="0"/>
                <a:cs typeface="Times New Roman" pitchFamily="18" charset="0"/>
              </a:rPr>
              <a:t>án</a:t>
            </a:r>
            <a:r>
              <a:rPr lang="en-US" sz="3200" dirty="0">
                <a:solidFill>
                  <a:srgbClr val="000000"/>
                </a:solidFill>
                <a:latin typeface="Times New Roman" pitchFamily="18" charset="0"/>
                <a:cs typeface="Times New Roman" pitchFamily="18" charset="0"/>
              </a:rPr>
              <a:t> </a:t>
            </a:r>
            <a:r>
              <a:rPr sz="3200" dirty="0" err="1">
                <a:solidFill>
                  <a:srgbClr val="000000"/>
                </a:solidFill>
                <a:latin typeface="Times New Roman" pitchFamily="18" charset="0"/>
                <a:cs typeface="Times New Roman" pitchFamily="18" charset="0"/>
              </a:rPr>
              <a:t>được</a:t>
            </a:r>
            <a:r>
              <a:rPr lang="en-US" sz="3200" spc="46" dirty="0">
                <a:solidFill>
                  <a:srgbClr val="000000"/>
                </a:solidFill>
                <a:latin typeface="Times New Roman" pitchFamily="18" charset="0"/>
                <a:cs typeface="Times New Roman" pitchFamily="18" charset="0"/>
              </a:rPr>
              <a:t> </a:t>
            </a:r>
            <a:r>
              <a:rPr sz="3200" dirty="0">
                <a:solidFill>
                  <a:srgbClr val="000000"/>
                </a:solidFill>
                <a:latin typeface="Times New Roman" pitchFamily="18" charset="0"/>
                <a:cs typeface="Times New Roman" pitchFamily="18" charset="0"/>
              </a:rPr>
              <a:t>chia</a:t>
            </a:r>
            <a:r>
              <a:rPr sz="3200" spc="42" dirty="0">
                <a:solidFill>
                  <a:srgbClr val="000000"/>
                </a:solidFill>
                <a:latin typeface="Times New Roman" pitchFamily="18" charset="0"/>
                <a:cs typeface="Times New Roman" pitchFamily="18" charset="0"/>
              </a:rPr>
              <a:t> </a:t>
            </a:r>
            <a:r>
              <a:rPr sz="3200" dirty="0">
                <a:solidFill>
                  <a:srgbClr val="000000"/>
                </a:solidFill>
                <a:latin typeface="Times New Roman" pitchFamily="18" charset="0"/>
                <a:cs typeface="Times New Roman" pitchFamily="18" charset="0"/>
              </a:rPr>
              <a:t>thành</a:t>
            </a:r>
            <a:r>
              <a:rPr sz="3200" spc="48" dirty="0">
                <a:solidFill>
                  <a:srgbClr val="000000"/>
                </a:solidFill>
                <a:latin typeface="Times New Roman" pitchFamily="18" charset="0"/>
                <a:cs typeface="Times New Roman" pitchFamily="18" charset="0"/>
              </a:rPr>
              <a:t> </a:t>
            </a:r>
            <a:r>
              <a:rPr sz="3200" b="1" dirty="0">
                <a:solidFill>
                  <a:srgbClr val="0070C0"/>
                </a:solidFill>
                <a:latin typeface="Times New Roman" pitchFamily="18" charset="0"/>
                <a:cs typeface="Times New Roman" pitchFamily="18" charset="0"/>
              </a:rPr>
              <a:t>04</a:t>
            </a:r>
            <a:r>
              <a:rPr sz="3200" b="1" spc="44" dirty="0">
                <a:solidFill>
                  <a:srgbClr val="0070C0"/>
                </a:solidFill>
                <a:latin typeface="Times New Roman" pitchFamily="18" charset="0"/>
                <a:cs typeface="Times New Roman" pitchFamily="18" charset="0"/>
              </a:rPr>
              <a:t> </a:t>
            </a:r>
            <a:r>
              <a:rPr sz="3200" b="1" dirty="0">
                <a:solidFill>
                  <a:srgbClr val="0070C0"/>
                </a:solidFill>
                <a:latin typeface="Times New Roman" pitchFamily="18" charset="0"/>
                <a:cs typeface="Times New Roman" pitchFamily="18" charset="0"/>
              </a:rPr>
              <a:t>nhóm:</a:t>
            </a:r>
            <a:r>
              <a:rPr sz="3200" b="1" spc="47" dirty="0">
                <a:solidFill>
                  <a:srgbClr val="0070C0"/>
                </a:solidFill>
                <a:latin typeface="Times New Roman" pitchFamily="18" charset="0"/>
                <a:cs typeface="Times New Roman" pitchFamily="18" charset="0"/>
              </a:rPr>
              <a:t> </a:t>
            </a:r>
            <a:r>
              <a:rPr sz="3200" b="1" dirty="0">
                <a:solidFill>
                  <a:srgbClr val="0070C0"/>
                </a:solidFill>
                <a:latin typeface="Times New Roman" pitchFamily="18" charset="0"/>
                <a:cs typeface="Times New Roman" pitchFamily="18" charset="0"/>
              </a:rPr>
              <a:t>I,</a:t>
            </a:r>
            <a:r>
              <a:rPr sz="3200" b="1" spc="45" dirty="0">
                <a:solidFill>
                  <a:srgbClr val="0070C0"/>
                </a:solidFill>
                <a:latin typeface="Times New Roman" pitchFamily="18" charset="0"/>
                <a:cs typeface="Times New Roman" pitchFamily="18" charset="0"/>
              </a:rPr>
              <a:t> </a:t>
            </a:r>
            <a:r>
              <a:rPr sz="3200" b="1" dirty="0">
                <a:solidFill>
                  <a:srgbClr val="0070C0"/>
                </a:solidFill>
                <a:latin typeface="Times New Roman" pitchFamily="18" charset="0"/>
                <a:cs typeface="Times New Roman" pitchFamily="18" charset="0"/>
              </a:rPr>
              <a:t>II,</a:t>
            </a:r>
            <a:r>
              <a:rPr sz="3200" b="1" spc="45" dirty="0">
                <a:solidFill>
                  <a:srgbClr val="0070C0"/>
                </a:solidFill>
                <a:latin typeface="Times New Roman" pitchFamily="18" charset="0"/>
                <a:cs typeface="Times New Roman" pitchFamily="18" charset="0"/>
              </a:rPr>
              <a:t> </a:t>
            </a:r>
            <a:r>
              <a:rPr sz="3200" b="1" dirty="0">
                <a:solidFill>
                  <a:srgbClr val="0070C0"/>
                </a:solidFill>
                <a:latin typeface="Times New Roman" pitchFamily="18" charset="0"/>
                <a:cs typeface="Times New Roman" pitchFamily="18" charset="0"/>
              </a:rPr>
              <a:t>III,</a:t>
            </a:r>
            <a:r>
              <a:rPr sz="3200" b="1" spc="46" dirty="0">
                <a:solidFill>
                  <a:srgbClr val="0070C0"/>
                </a:solidFill>
                <a:latin typeface="Times New Roman" pitchFamily="18" charset="0"/>
                <a:cs typeface="Times New Roman" pitchFamily="18" charset="0"/>
              </a:rPr>
              <a:t> </a:t>
            </a:r>
            <a:r>
              <a:rPr sz="3200" b="1" spc="-41" dirty="0">
                <a:solidFill>
                  <a:srgbClr val="0070C0"/>
                </a:solidFill>
                <a:latin typeface="Times New Roman" pitchFamily="18" charset="0"/>
                <a:cs typeface="Times New Roman" pitchFamily="18" charset="0"/>
              </a:rPr>
              <a:t>IV;</a:t>
            </a:r>
            <a:r>
              <a:rPr sz="3200" b="1" spc="85" dirty="0">
                <a:solidFill>
                  <a:srgbClr val="0070C0"/>
                </a:solidFill>
                <a:latin typeface="Times New Roman" pitchFamily="18" charset="0"/>
                <a:cs typeface="Times New Roman" pitchFamily="18" charset="0"/>
              </a:rPr>
              <a:t> </a:t>
            </a:r>
            <a:r>
              <a:rPr sz="3200" dirty="0">
                <a:solidFill>
                  <a:srgbClr val="000000"/>
                </a:solidFill>
                <a:latin typeface="Times New Roman" pitchFamily="18" charset="0"/>
                <a:cs typeface="Times New Roman" pitchFamily="18" charset="0"/>
              </a:rPr>
              <a:t>chi</a:t>
            </a:r>
            <a:r>
              <a:rPr sz="3200" spc="47" dirty="0">
                <a:solidFill>
                  <a:srgbClr val="000000"/>
                </a:solidFill>
                <a:latin typeface="Times New Roman" pitchFamily="18" charset="0"/>
                <a:cs typeface="Times New Roman" pitchFamily="18" charset="0"/>
              </a:rPr>
              <a:t> </a:t>
            </a:r>
            <a:r>
              <a:rPr sz="3200" dirty="0" err="1">
                <a:solidFill>
                  <a:srgbClr val="000000"/>
                </a:solidFill>
                <a:latin typeface="Times New Roman" pitchFamily="18" charset="0"/>
                <a:cs typeface="Times New Roman" pitchFamily="18" charset="0"/>
              </a:rPr>
              <a:t>tiết</a:t>
            </a:r>
            <a:r>
              <a:rPr lang="en-US" sz="3200" dirty="0">
                <a:solidFill>
                  <a:srgbClr val="000000"/>
                </a:solidFill>
                <a:latin typeface="Times New Roman" pitchFamily="18" charset="0"/>
                <a:cs typeface="Times New Roman" pitchFamily="18" charset="0"/>
              </a:rPr>
              <a:t> </a:t>
            </a:r>
            <a:r>
              <a:rPr sz="3200" dirty="0" err="1">
                <a:solidFill>
                  <a:srgbClr val="000000"/>
                </a:solidFill>
                <a:latin typeface="Times New Roman" pitchFamily="18" charset="0"/>
                <a:cs typeface="Times New Roman" pitchFamily="18" charset="0"/>
              </a:rPr>
              <a:t>nhóm</a:t>
            </a:r>
            <a:r>
              <a:rPr sz="3200" spc="371" dirty="0">
                <a:solidFill>
                  <a:srgbClr val="000000"/>
                </a:solidFill>
                <a:latin typeface="Times New Roman" pitchFamily="18" charset="0"/>
                <a:cs typeface="Times New Roman" pitchFamily="18" charset="0"/>
              </a:rPr>
              <a:t> </a:t>
            </a:r>
            <a:r>
              <a:rPr sz="3200" dirty="0">
                <a:solidFill>
                  <a:srgbClr val="000000"/>
                </a:solidFill>
                <a:latin typeface="Times New Roman" pitchFamily="18" charset="0"/>
                <a:cs typeface="Times New Roman" pitchFamily="18" charset="0"/>
              </a:rPr>
              <a:t>I,</a:t>
            </a:r>
            <a:r>
              <a:rPr sz="3200" spc="370" dirty="0">
                <a:solidFill>
                  <a:srgbClr val="000000"/>
                </a:solidFill>
                <a:latin typeface="Times New Roman" pitchFamily="18" charset="0"/>
                <a:cs typeface="Times New Roman" pitchFamily="18" charset="0"/>
              </a:rPr>
              <a:t> </a:t>
            </a:r>
            <a:r>
              <a:rPr sz="3200" dirty="0">
                <a:solidFill>
                  <a:srgbClr val="000000"/>
                </a:solidFill>
                <a:latin typeface="Times New Roman" pitchFamily="18" charset="0"/>
                <a:cs typeface="Times New Roman" pitchFamily="18" charset="0"/>
              </a:rPr>
              <a:t>II,</a:t>
            </a:r>
            <a:r>
              <a:rPr sz="3200" spc="370" dirty="0">
                <a:solidFill>
                  <a:srgbClr val="000000"/>
                </a:solidFill>
                <a:latin typeface="Times New Roman" pitchFamily="18" charset="0"/>
                <a:cs typeface="Times New Roman" pitchFamily="18" charset="0"/>
              </a:rPr>
              <a:t> </a:t>
            </a:r>
            <a:r>
              <a:rPr sz="3200" dirty="0">
                <a:solidFill>
                  <a:srgbClr val="000000"/>
                </a:solidFill>
                <a:latin typeface="Times New Roman" pitchFamily="18" charset="0"/>
                <a:cs typeface="Times New Roman" pitchFamily="18" charset="0"/>
              </a:rPr>
              <a:t>III</a:t>
            </a:r>
            <a:r>
              <a:rPr sz="3200" spc="370" dirty="0">
                <a:solidFill>
                  <a:srgbClr val="000000"/>
                </a:solidFill>
                <a:latin typeface="Times New Roman" pitchFamily="18" charset="0"/>
                <a:cs typeface="Times New Roman" pitchFamily="18" charset="0"/>
              </a:rPr>
              <a:t> </a:t>
            </a:r>
            <a:r>
              <a:rPr sz="3200" dirty="0">
                <a:solidFill>
                  <a:srgbClr val="000000"/>
                </a:solidFill>
                <a:latin typeface="Times New Roman" pitchFamily="18" charset="0"/>
                <a:cs typeface="Times New Roman" pitchFamily="18" charset="0"/>
              </a:rPr>
              <a:t>được</a:t>
            </a:r>
            <a:r>
              <a:rPr sz="3200" spc="371" dirty="0">
                <a:solidFill>
                  <a:srgbClr val="000000"/>
                </a:solidFill>
                <a:latin typeface="Times New Roman" pitchFamily="18" charset="0"/>
                <a:cs typeface="Times New Roman" pitchFamily="18" charset="0"/>
              </a:rPr>
              <a:t> </a:t>
            </a:r>
            <a:r>
              <a:rPr sz="3200" dirty="0">
                <a:solidFill>
                  <a:srgbClr val="000000"/>
                </a:solidFill>
                <a:latin typeface="Times New Roman" pitchFamily="18" charset="0"/>
                <a:cs typeface="Times New Roman" pitchFamily="18" charset="0"/>
              </a:rPr>
              <a:t>quy</a:t>
            </a:r>
            <a:r>
              <a:rPr sz="3200" spc="375" dirty="0">
                <a:solidFill>
                  <a:srgbClr val="000000"/>
                </a:solidFill>
                <a:latin typeface="Times New Roman" pitchFamily="18" charset="0"/>
                <a:cs typeface="Times New Roman" pitchFamily="18" charset="0"/>
              </a:rPr>
              <a:t> </a:t>
            </a:r>
            <a:r>
              <a:rPr sz="3200" dirty="0">
                <a:solidFill>
                  <a:srgbClr val="000000"/>
                </a:solidFill>
                <a:latin typeface="Times New Roman" pitchFamily="18" charset="0"/>
                <a:cs typeface="Times New Roman" pitchFamily="18" charset="0"/>
              </a:rPr>
              <a:t>định</a:t>
            </a:r>
            <a:r>
              <a:rPr sz="3200" spc="368" dirty="0">
                <a:solidFill>
                  <a:srgbClr val="000000"/>
                </a:solidFill>
                <a:latin typeface="Times New Roman" pitchFamily="18" charset="0"/>
                <a:cs typeface="Times New Roman" pitchFamily="18" charset="0"/>
              </a:rPr>
              <a:t> </a:t>
            </a:r>
            <a:r>
              <a:rPr sz="3200" dirty="0">
                <a:solidFill>
                  <a:srgbClr val="000000"/>
                </a:solidFill>
                <a:latin typeface="Times New Roman" pitchFamily="18" charset="0"/>
                <a:cs typeface="Times New Roman" pitchFamily="18" charset="0"/>
              </a:rPr>
              <a:t>cụ</a:t>
            </a:r>
            <a:r>
              <a:rPr sz="3200" spc="365" dirty="0">
                <a:solidFill>
                  <a:srgbClr val="000000"/>
                </a:solidFill>
                <a:latin typeface="Times New Roman" pitchFamily="18" charset="0"/>
                <a:cs typeface="Times New Roman" pitchFamily="18" charset="0"/>
              </a:rPr>
              <a:t> </a:t>
            </a:r>
            <a:r>
              <a:rPr sz="3200" dirty="0">
                <a:solidFill>
                  <a:srgbClr val="000000"/>
                </a:solidFill>
                <a:latin typeface="Times New Roman" pitchFamily="18" charset="0"/>
                <a:cs typeface="Times New Roman" pitchFamily="18" charset="0"/>
              </a:rPr>
              <a:t>thể</a:t>
            </a:r>
            <a:r>
              <a:rPr sz="3200" spc="370" dirty="0">
                <a:solidFill>
                  <a:srgbClr val="000000"/>
                </a:solidFill>
                <a:latin typeface="Times New Roman" pitchFamily="18" charset="0"/>
                <a:cs typeface="Times New Roman" pitchFamily="18" charset="0"/>
              </a:rPr>
              <a:t> </a:t>
            </a:r>
            <a:r>
              <a:rPr sz="3200" dirty="0" err="1">
                <a:solidFill>
                  <a:srgbClr val="000000"/>
                </a:solidFill>
                <a:latin typeface="Times New Roman" pitchFamily="18" charset="0"/>
                <a:cs typeface="Times New Roman" pitchFamily="18" charset="0"/>
              </a:rPr>
              <a:t>tại</a:t>
            </a:r>
            <a:r>
              <a:rPr sz="3200" spc="377" dirty="0">
                <a:solidFill>
                  <a:srgbClr val="000000"/>
                </a:solidFill>
                <a:latin typeface="Times New Roman" pitchFamily="18" charset="0"/>
                <a:cs typeface="Times New Roman" pitchFamily="18" charset="0"/>
              </a:rPr>
              <a:t> </a:t>
            </a:r>
            <a:r>
              <a:rPr sz="3200" dirty="0" err="1">
                <a:solidFill>
                  <a:srgbClr val="000000"/>
                </a:solidFill>
                <a:latin typeface="Times New Roman" pitchFamily="18" charset="0"/>
                <a:cs typeface="Times New Roman" pitchFamily="18" charset="0"/>
              </a:rPr>
              <a:t>Phụ</a:t>
            </a:r>
            <a:r>
              <a:rPr lang="en-US" sz="3200" dirty="0">
                <a:solidFill>
                  <a:srgbClr val="000000"/>
                </a:solidFill>
                <a:latin typeface="Times New Roman" pitchFamily="18" charset="0"/>
                <a:cs typeface="Times New Roman" pitchFamily="18" charset="0"/>
              </a:rPr>
              <a:t> </a:t>
            </a:r>
            <a:r>
              <a:rPr sz="3200" dirty="0" err="1">
                <a:solidFill>
                  <a:srgbClr val="000000"/>
                </a:solidFill>
                <a:latin typeface="Times New Roman" pitchFamily="18" charset="0"/>
                <a:cs typeface="Times New Roman" pitchFamily="18" charset="0"/>
              </a:rPr>
              <a:t>lục</a:t>
            </a:r>
            <a:r>
              <a:rPr sz="3200" dirty="0">
                <a:solidFill>
                  <a:srgbClr val="000000"/>
                </a:solidFill>
                <a:latin typeface="Times New Roman" pitchFamily="18" charset="0"/>
                <a:cs typeface="Times New Roman" pitchFamily="18" charset="0"/>
              </a:rPr>
              <a:t> III, </a:t>
            </a:r>
            <a:r>
              <a:rPr sz="3200" spc="-99" dirty="0">
                <a:solidFill>
                  <a:srgbClr val="000000"/>
                </a:solidFill>
                <a:latin typeface="Times New Roman" pitchFamily="18" charset="0"/>
                <a:cs typeface="Times New Roman" pitchFamily="18" charset="0"/>
              </a:rPr>
              <a:t>IV,</a:t>
            </a:r>
            <a:r>
              <a:rPr sz="3200" spc="96" dirty="0">
                <a:solidFill>
                  <a:srgbClr val="000000"/>
                </a:solidFill>
                <a:latin typeface="Times New Roman" pitchFamily="18" charset="0"/>
                <a:cs typeface="Times New Roman" pitchFamily="18" charset="0"/>
              </a:rPr>
              <a:t> </a:t>
            </a:r>
            <a:r>
              <a:rPr sz="3200" dirty="0">
                <a:solidFill>
                  <a:srgbClr val="000000"/>
                </a:solidFill>
                <a:latin typeface="Times New Roman" pitchFamily="18" charset="0"/>
                <a:cs typeface="Times New Roman" pitchFamily="18" charset="0"/>
              </a:rPr>
              <a:t>V </a:t>
            </a:r>
            <a:r>
              <a:rPr sz="3200" dirty="0" err="1">
                <a:solidFill>
                  <a:srgbClr val="000000"/>
                </a:solidFill>
                <a:latin typeface="Times New Roman" pitchFamily="18" charset="0"/>
                <a:cs typeface="Times New Roman" pitchFamily="18" charset="0"/>
              </a:rPr>
              <a:t>Nghị</a:t>
            </a:r>
            <a:r>
              <a:rPr lang="en-US" sz="3200" dirty="0">
                <a:solidFill>
                  <a:srgbClr val="000000"/>
                </a:solidFill>
                <a:latin typeface="Times New Roman" pitchFamily="18" charset="0"/>
                <a:cs typeface="Times New Roman" pitchFamily="18" charset="0"/>
              </a:rPr>
              <a:t> </a:t>
            </a:r>
            <a:r>
              <a:rPr sz="3200" dirty="0" err="1">
                <a:solidFill>
                  <a:srgbClr val="000000"/>
                </a:solidFill>
                <a:latin typeface="Times New Roman" pitchFamily="18" charset="0"/>
                <a:cs typeface="Times New Roman" pitchFamily="18" charset="0"/>
              </a:rPr>
              <a:t>định</a:t>
            </a:r>
            <a:r>
              <a:rPr sz="3200" dirty="0">
                <a:solidFill>
                  <a:srgbClr val="000000"/>
                </a:solidFill>
                <a:latin typeface="Times New Roman" pitchFamily="18" charset="0"/>
                <a:cs typeface="Times New Roman" pitchFamily="18" charset="0"/>
              </a:rPr>
              <a:t> số </a:t>
            </a:r>
            <a:r>
              <a:rPr sz="3200" spc="-31" dirty="0">
                <a:solidFill>
                  <a:srgbClr val="000000"/>
                </a:solidFill>
                <a:latin typeface="Times New Roman" pitchFamily="18" charset="0"/>
                <a:cs typeface="Times New Roman" pitchFamily="18" charset="0"/>
              </a:rPr>
              <a:t>08/2022/NĐ-CP.</a:t>
            </a:r>
          </a:p>
        </p:txBody>
      </p:sp>
      <p:sp>
        <p:nvSpPr>
          <p:cNvPr id="5" name="object 5"/>
          <p:cNvSpPr txBox="1"/>
          <p:nvPr/>
        </p:nvSpPr>
        <p:spPr>
          <a:xfrm>
            <a:off x="548640" y="4462662"/>
            <a:ext cx="8415848" cy="1846659"/>
          </a:xfrm>
          <a:prstGeom prst="rect">
            <a:avLst/>
          </a:prstGeom>
        </p:spPr>
        <p:txBody>
          <a:bodyPr vert="horz" wrap="square" lIns="0" tIns="0" rIns="0" bIns="0" rtlCol="0">
            <a:spAutoFit/>
          </a:bodyPr>
          <a:lstStyle/>
          <a:p>
            <a:pPr marL="0" marR="0" algn="just">
              <a:lnSpc>
                <a:spcPts val="3574"/>
              </a:lnSpc>
              <a:spcBef>
                <a:spcPts val="0"/>
              </a:spcBef>
              <a:spcAft>
                <a:spcPts val="0"/>
              </a:spcAft>
            </a:pPr>
            <a:r>
              <a:rPr sz="3200" dirty="0">
                <a:solidFill>
                  <a:srgbClr val="000000"/>
                </a:solidFill>
                <a:latin typeface="Times New Roman" pitchFamily="18" charset="0"/>
                <a:cs typeface="Times New Roman" pitchFamily="18" charset="0"/>
              </a:rPr>
              <a:t>- </a:t>
            </a:r>
            <a:r>
              <a:rPr sz="3200" spc="-21" dirty="0">
                <a:solidFill>
                  <a:srgbClr val="000000"/>
                </a:solidFill>
                <a:latin typeface="Times New Roman" pitchFamily="18" charset="0"/>
                <a:cs typeface="Times New Roman" pitchFamily="18" charset="0"/>
              </a:rPr>
              <a:t>Việc</a:t>
            </a:r>
            <a:r>
              <a:rPr sz="3200" spc="21" dirty="0">
                <a:solidFill>
                  <a:srgbClr val="000000"/>
                </a:solidFill>
                <a:latin typeface="Times New Roman" pitchFamily="18" charset="0"/>
                <a:cs typeface="Times New Roman" pitchFamily="18" charset="0"/>
              </a:rPr>
              <a:t> </a:t>
            </a:r>
            <a:r>
              <a:rPr sz="3200" dirty="0">
                <a:solidFill>
                  <a:srgbClr val="000000"/>
                </a:solidFill>
                <a:latin typeface="Times New Roman" pitchFamily="18" charset="0"/>
                <a:cs typeface="Times New Roman" pitchFamily="18" charset="0"/>
              </a:rPr>
              <a:t>xác định được Dự án đầu </a:t>
            </a:r>
            <a:r>
              <a:rPr sz="3200" dirty="0" err="1">
                <a:solidFill>
                  <a:srgbClr val="000000"/>
                </a:solidFill>
                <a:latin typeface="Times New Roman" pitchFamily="18" charset="0"/>
                <a:cs typeface="Times New Roman" pitchFamily="18" charset="0"/>
              </a:rPr>
              <a:t>tư</a:t>
            </a:r>
            <a:r>
              <a:rPr sz="3200" dirty="0">
                <a:solidFill>
                  <a:srgbClr val="000000"/>
                </a:solidFill>
                <a:latin typeface="Times New Roman" pitchFamily="18" charset="0"/>
                <a:cs typeface="Times New Roman" pitchFamily="18" charset="0"/>
              </a:rPr>
              <a:t> </a:t>
            </a:r>
            <a:r>
              <a:rPr sz="3200" dirty="0" err="1">
                <a:solidFill>
                  <a:srgbClr val="000000"/>
                </a:solidFill>
                <a:latin typeface="Times New Roman" pitchFamily="18" charset="0"/>
                <a:cs typeface="Times New Roman" pitchFamily="18" charset="0"/>
              </a:rPr>
              <a:t>thuộc</a:t>
            </a:r>
            <a:r>
              <a:rPr lang="en-US" sz="3200" dirty="0">
                <a:solidFill>
                  <a:srgbClr val="000000"/>
                </a:solidFill>
                <a:latin typeface="Times New Roman" pitchFamily="18" charset="0"/>
                <a:cs typeface="Times New Roman" pitchFamily="18" charset="0"/>
              </a:rPr>
              <a:t> </a:t>
            </a:r>
            <a:r>
              <a:rPr sz="3200" dirty="0" err="1">
                <a:solidFill>
                  <a:srgbClr val="000000"/>
                </a:solidFill>
                <a:latin typeface="Times New Roman" pitchFamily="18" charset="0"/>
                <a:cs typeface="Times New Roman" pitchFamily="18" charset="0"/>
              </a:rPr>
              <a:t>nhóm</a:t>
            </a:r>
            <a:r>
              <a:rPr sz="3200" dirty="0">
                <a:solidFill>
                  <a:srgbClr val="000000"/>
                </a:solidFill>
                <a:latin typeface="Times New Roman" pitchFamily="18" charset="0"/>
                <a:cs typeface="Times New Roman" pitchFamily="18" charset="0"/>
              </a:rPr>
              <a:t> nào (I,II,II,IV) là hết sức quan trọng, </a:t>
            </a:r>
            <a:r>
              <a:rPr sz="3200" dirty="0" err="1">
                <a:solidFill>
                  <a:srgbClr val="000000"/>
                </a:solidFill>
                <a:latin typeface="Times New Roman" pitchFamily="18" charset="0"/>
                <a:cs typeface="Times New Roman" pitchFamily="18" charset="0"/>
              </a:rPr>
              <a:t>vì</a:t>
            </a:r>
            <a:r>
              <a:rPr lang="en-US" sz="3200" dirty="0">
                <a:solidFill>
                  <a:srgbClr val="000000"/>
                </a:solidFill>
                <a:latin typeface="Times New Roman" pitchFamily="18" charset="0"/>
                <a:cs typeface="Times New Roman" pitchFamily="18" charset="0"/>
              </a:rPr>
              <a:t> </a:t>
            </a:r>
            <a:r>
              <a:rPr sz="3200" dirty="0" err="1">
                <a:solidFill>
                  <a:srgbClr val="000000"/>
                </a:solidFill>
                <a:latin typeface="Times New Roman" pitchFamily="18" charset="0"/>
                <a:cs typeface="Times New Roman" pitchFamily="18" charset="0"/>
              </a:rPr>
              <a:t>căn</a:t>
            </a:r>
            <a:r>
              <a:rPr sz="3200" dirty="0">
                <a:solidFill>
                  <a:srgbClr val="000000"/>
                </a:solidFill>
                <a:latin typeface="Times New Roman" pitchFamily="18" charset="0"/>
                <a:cs typeface="Times New Roman" pitchFamily="18" charset="0"/>
              </a:rPr>
              <a:t> cứ theo nhóm để </a:t>
            </a:r>
            <a:r>
              <a:rPr sz="3200" b="1" dirty="0">
                <a:solidFill>
                  <a:srgbClr val="0070C0"/>
                </a:solidFill>
                <a:latin typeface="Times New Roman" pitchFamily="18" charset="0"/>
                <a:cs typeface="Times New Roman" pitchFamily="18" charset="0"/>
              </a:rPr>
              <a:t>xác định đối </a:t>
            </a:r>
            <a:r>
              <a:rPr sz="3200" b="1" dirty="0" err="1">
                <a:solidFill>
                  <a:srgbClr val="0070C0"/>
                </a:solidFill>
                <a:latin typeface="Times New Roman" pitchFamily="18" charset="0"/>
                <a:cs typeface="Times New Roman" pitchFamily="18" charset="0"/>
              </a:rPr>
              <a:t>tượng</a:t>
            </a:r>
            <a:r>
              <a:rPr sz="3200" b="1" dirty="0">
                <a:solidFill>
                  <a:srgbClr val="0070C0"/>
                </a:solidFill>
                <a:latin typeface="Times New Roman" pitchFamily="18" charset="0"/>
                <a:cs typeface="Times New Roman" pitchFamily="18" charset="0"/>
              </a:rPr>
              <a:t> </a:t>
            </a:r>
            <a:r>
              <a:rPr sz="3200" b="1" dirty="0" err="1">
                <a:solidFill>
                  <a:srgbClr val="0070C0"/>
                </a:solidFill>
                <a:latin typeface="Times New Roman" pitchFamily="18" charset="0"/>
                <a:cs typeface="Times New Roman" pitchFamily="18" charset="0"/>
              </a:rPr>
              <a:t>và</a:t>
            </a:r>
            <a:r>
              <a:rPr lang="en-US" sz="3200" b="1" dirty="0">
                <a:solidFill>
                  <a:srgbClr val="0070C0"/>
                </a:solidFill>
                <a:latin typeface="Times New Roman" pitchFamily="18" charset="0"/>
                <a:cs typeface="Times New Roman" pitchFamily="18" charset="0"/>
              </a:rPr>
              <a:t> </a:t>
            </a:r>
            <a:r>
              <a:rPr sz="3200" b="1" dirty="0" err="1">
                <a:solidFill>
                  <a:srgbClr val="0070C0"/>
                </a:solidFill>
                <a:latin typeface="Times New Roman" pitchFamily="18" charset="0"/>
                <a:cs typeface="Times New Roman" pitchFamily="18" charset="0"/>
              </a:rPr>
              <a:t>thẩm</a:t>
            </a:r>
            <a:r>
              <a:rPr sz="3200" b="1" dirty="0">
                <a:solidFill>
                  <a:srgbClr val="0070C0"/>
                </a:solidFill>
                <a:latin typeface="Times New Roman" pitchFamily="18" charset="0"/>
                <a:cs typeface="Times New Roman" pitchFamily="18" charset="0"/>
              </a:rPr>
              <a:t> quyền thẩm định hồ sơ </a:t>
            </a:r>
            <a:r>
              <a:rPr sz="3200" b="1" dirty="0" err="1">
                <a:solidFill>
                  <a:srgbClr val="0070C0"/>
                </a:solidFill>
                <a:latin typeface="Times New Roman" pitchFamily="18" charset="0"/>
                <a:cs typeface="Times New Roman" pitchFamily="18" charset="0"/>
              </a:rPr>
              <a:t>môi</a:t>
            </a:r>
            <a:r>
              <a:rPr sz="3200" b="1" dirty="0">
                <a:solidFill>
                  <a:srgbClr val="0070C0"/>
                </a:solidFill>
                <a:latin typeface="Times New Roman" pitchFamily="18" charset="0"/>
                <a:cs typeface="Times New Roman" pitchFamily="18" charset="0"/>
              </a:rPr>
              <a:t> </a:t>
            </a:r>
            <a:r>
              <a:rPr sz="3200" b="1" dirty="0" err="1">
                <a:solidFill>
                  <a:srgbClr val="0070C0"/>
                </a:solidFill>
                <a:latin typeface="Times New Roman" pitchFamily="18" charset="0"/>
                <a:cs typeface="Times New Roman" pitchFamily="18" charset="0"/>
              </a:rPr>
              <a:t>trường</a:t>
            </a:r>
            <a:r>
              <a:rPr sz="3200" b="1" dirty="0">
                <a:solidFill>
                  <a:srgbClr val="0070C0"/>
                </a:solidFill>
                <a:latin typeface="Times New Roman" pitchFamily="18" charset="0"/>
                <a:cs typeface="Times New Roman" pitchFamily="18" charset="0"/>
              </a:rPr>
              <a:t>.</a:t>
            </a:r>
            <a:endParaRPr sz="1200" b="1" dirty="0">
              <a:solidFill>
                <a:srgbClr val="0070C0"/>
              </a:solidFill>
              <a:latin typeface="RESDGO+Arial-Black"/>
              <a:cs typeface="RESDGO+Arial-Black"/>
            </a:endParaRPr>
          </a:p>
        </p:txBody>
      </p:sp>
      <p:pic>
        <p:nvPicPr>
          <p:cNvPr id="6" name="Picture 8" descr="C:\Users\lqtrung\Desktop\tnm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 name="Title 1"/>
          <p:cNvSpPr>
            <a:spLocks noGrp="1"/>
          </p:cNvSpPr>
          <p:nvPr>
            <p:ph type="title"/>
          </p:nvPr>
        </p:nvSpPr>
        <p:spPr>
          <a:xfrm>
            <a:off x="1182085" y="440668"/>
            <a:ext cx="7596554"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Tree>
    <p:extLst>
      <p:ext uri="{BB962C8B-B14F-4D97-AF65-F5344CB8AC3E}">
        <p14:creationId xmlns:p14="http://schemas.microsoft.com/office/powerpoint/2010/main" val="364898241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946658" y="1119576"/>
            <a:ext cx="6517298" cy="307777"/>
          </a:xfrm>
          <a:prstGeom prst="rect">
            <a:avLst/>
          </a:prstGeom>
        </p:spPr>
        <p:txBody>
          <a:bodyPr vert="horz" wrap="square" lIns="0" tIns="0" rIns="0" bIns="0" rtlCol="0">
            <a:spAutoFit/>
          </a:bodyPr>
          <a:lstStyle/>
          <a:p>
            <a:pPr marL="0" marR="0">
              <a:lnSpc>
                <a:spcPts val="2436"/>
              </a:lnSpc>
              <a:spcBef>
                <a:spcPts val="0"/>
              </a:spcBef>
              <a:spcAft>
                <a:spcPts val="0"/>
              </a:spcAft>
            </a:pPr>
            <a:r>
              <a:rPr sz="2200" b="1" dirty="0">
                <a:solidFill>
                  <a:srgbClr val="000000"/>
                </a:solidFill>
                <a:latin typeface="Times New Roman" pitchFamily="18" charset="0"/>
                <a:cs typeface="Times New Roman" pitchFamily="18" charset="0"/>
              </a:rPr>
              <a:t>I. QUY</a:t>
            </a:r>
            <a:r>
              <a:rPr sz="2200" b="1" spc="-7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ĐỊNH</a:t>
            </a:r>
            <a:r>
              <a:rPr sz="2200" b="1" spc="-3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VỀ GIẤY</a:t>
            </a:r>
            <a:r>
              <a:rPr sz="2200" b="1" spc="-74"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PHÉP</a:t>
            </a:r>
            <a:r>
              <a:rPr sz="2200" b="1" spc="-11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MÔI</a:t>
            </a:r>
            <a:r>
              <a:rPr sz="2200" b="1" spc="-43"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TRƯỜNG</a:t>
            </a:r>
          </a:p>
        </p:txBody>
      </p:sp>
      <p:sp>
        <p:nvSpPr>
          <p:cNvPr id="4" name="object 4"/>
          <p:cNvSpPr txBox="1"/>
          <p:nvPr/>
        </p:nvSpPr>
        <p:spPr>
          <a:xfrm>
            <a:off x="827584" y="1578315"/>
            <a:ext cx="8064895" cy="307777"/>
          </a:xfrm>
          <a:prstGeom prst="rect">
            <a:avLst/>
          </a:prstGeom>
        </p:spPr>
        <p:txBody>
          <a:bodyPr vert="horz" wrap="square" lIns="0" tIns="0" rIns="0" bIns="0" rtlCol="0">
            <a:spAutoFit/>
          </a:bodyPr>
          <a:lstStyle/>
          <a:p>
            <a:pPr marL="0" marR="0">
              <a:lnSpc>
                <a:spcPts val="2436"/>
              </a:lnSpc>
              <a:spcBef>
                <a:spcPts val="0"/>
              </a:spcBef>
              <a:spcAft>
                <a:spcPts val="0"/>
              </a:spcAft>
            </a:pPr>
            <a:r>
              <a:rPr sz="2200" b="1" dirty="0">
                <a:solidFill>
                  <a:srgbClr val="0000FF"/>
                </a:solidFill>
                <a:latin typeface="Times New Roman" pitchFamily="18" charset="0"/>
                <a:cs typeface="Times New Roman" pitchFamily="18" charset="0"/>
              </a:rPr>
              <a:t>2.</a:t>
            </a:r>
            <a:r>
              <a:rPr sz="2200" b="1" spc="-37" dirty="0">
                <a:solidFill>
                  <a:srgbClr val="0000FF"/>
                </a:solidFill>
                <a:latin typeface="Times New Roman" pitchFamily="18" charset="0"/>
                <a:cs typeface="Times New Roman" pitchFamily="18" charset="0"/>
              </a:rPr>
              <a:t> </a:t>
            </a:r>
            <a:r>
              <a:rPr sz="2200" b="1" dirty="0">
                <a:solidFill>
                  <a:srgbClr val="0000FF"/>
                </a:solidFill>
                <a:latin typeface="Times New Roman" pitchFamily="18" charset="0"/>
                <a:cs typeface="Times New Roman" pitchFamily="18" charset="0"/>
              </a:rPr>
              <a:t>Thẩm quyền cấp GPMT</a:t>
            </a:r>
            <a:r>
              <a:rPr sz="2200" b="1" spc="-44" dirty="0">
                <a:solidFill>
                  <a:srgbClr val="0000FF"/>
                </a:solidFill>
                <a:latin typeface="Times New Roman" pitchFamily="18" charset="0"/>
                <a:cs typeface="Times New Roman" pitchFamily="18" charset="0"/>
              </a:rPr>
              <a:t> </a:t>
            </a:r>
            <a:r>
              <a:rPr sz="2200" b="1" dirty="0">
                <a:solidFill>
                  <a:srgbClr val="0000FF"/>
                </a:solidFill>
                <a:latin typeface="Times New Roman" pitchFamily="18" charset="0"/>
                <a:cs typeface="Times New Roman" pitchFamily="18" charset="0"/>
              </a:rPr>
              <a:t>(Tiếp </a:t>
            </a:r>
            <a:r>
              <a:rPr sz="2200" b="1">
                <a:solidFill>
                  <a:srgbClr val="0000FF"/>
                </a:solidFill>
                <a:latin typeface="Times New Roman" pitchFamily="18" charset="0"/>
                <a:cs typeface="Times New Roman" pitchFamily="18" charset="0"/>
              </a:rPr>
              <a:t>theo)</a:t>
            </a:r>
            <a:r>
              <a:rPr lang="vi-VN" sz="2200" b="1">
                <a:solidFill>
                  <a:srgbClr val="0000FF"/>
                </a:solidFill>
                <a:latin typeface="Times New Roman" pitchFamily="18" charset="0"/>
                <a:cs typeface="Times New Roman" pitchFamily="18" charset="0"/>
              </a:rPr>
              <a:t> </a:t>
            </a:r>
            <a:r>
              <a:rPr sz="2200" b="1">
                <a:solidFill>
                  <a:srgbClr val="0000FF"/>
                </a:solidFill>
                <a:latin typeface="Times New Roman" pitchFamily="18" charset="0"/>
                <a:cs typeface="Times New Roman" pitchFamily="18" charset="0"/>
              </a:rPr>
              <a:t>(</a:t>
            </a:r>
            <a:r>
              <a:rPr sz="2200" b="1" dirty="0">
                <a:solidFill>
                  <a:srgbClr val="0000FF"/>
                </a:solidFill>
                <a:latin typeface="Times New Roman" pitchFamily="18" charset="0"/>
                <a:cs typeface="Times New Roman" pitchFamily="18" charset="0"/>
              </a:rPr>
              <a:t>Điều 41 </a:t>
            </a:r>
            <a:r>
              <a:rPr sz="2200" b="1">
                <a:solidFill>
                  <a:srgbClr val="0000FF"/>
                </a:solidFill>
                <a:latin typeface="Times New Roman" pitchFamily="18" charset="0"/>
                <a:cs typeface="Times New Roman" pitchFamily="18" charset="0"/>
              </a:rPr>
              <a:t>Luật </a:t>
            </a:r>
            <a:r>
              <a:rPr lang="vi-VN" sz="2200" b="1">
                <a:solidFill>
                  <a:srgbClr val="0000FF"/>
                </a:solidFill>
                <a:latin typeface="Times New Roman" pitchFamily="18" charset="0"/>
                <a:cs typeface="Times New Roman" pitchFamily="18" charset="0"/>
              </a:rPr>
              <a:t>BVMT</a:t>
            </a:r>
            <a:r>
              <a:rPr sz="2200" b="1">
                <a:solidFill>
                  <a:srgbClr val="0000FF"/>
                </a:solidFill>
                <a:latin typeface="Times New Roman" pitchFamily="18" charset="0"/>
                <a:cs typeface="Times New Roman" pitchFamily="18" charset="0"/>
              </a:rPr>
              <a:t>)</a:t>
            </a:r>
            <a:endParaRPr sz="2200" b="1" dirty="0">
              <a:solidFill>
                <a:srgbClr val="0000FF"/>
              </a:solidFill>
              <a:latin typeface="Times New Roman" pitchFamily="18" charset="0"/>
              <a:cs typeface="Times New Roman" pitchFamily="18" charset="0"/>
            </a:endParaRPr>
          </a:p>
        </p:txBody>
      </p:sp>
      <p:sp>
        <p:nvSpPr>
          <p:cNvPr id="5" name="object 5"/>
          <p:cNvSpPr txBox="1"/>
          <p:nvPr/>
        </p:nvSpPr>
        <p:spPr>
          <a:xfrm>
            <a:off x="1331640" y="2041758"/>
            <a:ext cx="5189148" cy="307777"/>
          </a:xfrm>
          <a:prstGeom prst="rect">
            <a:avLst/>
          </a:prstGeom>
        </p:spPr>
        <p:txBody>
          <a:bodyPr vert="horz" wrap="square" lIns="0" tIns="0" rIns="0" bIns="0" rtlCol="0">
            <a:spAutoFit/>
          </a:bodyPr>
          <a:lstStyle/>
          <a:p>
            <a:pPr marL="0" marR="0">
              <a:lnSpc>
                <a:spcPts val="2436"/>
              </a:lnSpc>
              <a:spcBef>
                <a:spcPts val="0"/>
              </a:spcBef>
              <a:spcAft>
                <a:spcPts val="0"/>
              </a:spcAft>
            </a:pPr>
            <a:r>
              <a:rPr sz="2200" b="1" i="1" dirty="0">
                <a:solidFill>
                  <a:srgbClr val="000000"/>
                </a:solidFill>
                <a:latin typeface="Times New Roman" pitchFamily="18" charset="0"/>
                <a:cs typeface="Times New Roman" pitchFamily="18" charset="0"/>
              </a:rPr>
              <a:t>UBND cấp tỉnh</a:t>
            </a:r>
            <a:r>
              <a:rPr sz="2200" b="1" dirty="0">
                <a:solidFill>
                  <a:srgbClr val="000000"/>
                </a:solidFill>
                <a:latin typeface="Times New Roman" pitchFamily="18" charset="0"/>
                <a:cs typeface="Times New Roman" pitchFamily="18" charset="0"/>
              </a:rPr>
              <a:t>:</a:t>
            </a:r>
          </a:p>
        </p:txBody>
      </p:sp>
      <p:sp>
        <p:nvSpPr>
          <p:cNvPr id="6" name="object 6"/>
          <p:cNvSpPr txBox="1"/>
          <p:nvPr/>
        </p:nvSpPr>
        <p:spPr>
          <a:xfrm>
            <a:off x="348113" y="2505201"/>
            <a:ext cx="8664100" cy="987450"/>
          </a:xfrm>
          <a:prstGeom prst="rect">
            <a:avLst/>
          </a:prstGeom>
        </p:spPr>
        <p:txBody>
          <a:bodyPr vert="horz" wrap="square" lIns="0" tIns="0" rIns="0" bIns="0" rtlCol="0">
            <a:spAutoFit/>
          </a:bodyPr>
          <a:lstStyle/>
          <a:p>
            <a:pPr marL="533400" marR="0" algn="just">
              <a:lnSpc>
                <a:spcPts val="2436"/>
              </a:lnSpc>
              <a:spcBef>
                <a:spcPts val="0"/>
              </a:spcBef>
              <a:spcAft>
                <a:spcPts val="0"/>
              </a:spcAft>
            </a:pPr>
            <a:r>
              <a:rPr sz="2200" dirty="0">
                <a:solidFill>
                  <a:srgbClr val="000000"/>
                </a:solidFill>
                <a:latin typeface="Times New Roman" pitchFamily="18" charset="0"/>
                <a:cs typeface="Times New Roman" pitchFamily="18" charset="0"/>
              </a:rPr>
              <a:t>- Dự án đầu tư </a:t>
            </a:r>
            <a:r>
              <a:rPr sz="2200" b="1" dirty="0">
                <a:solidFill>
                  <a:srgbClr val="FF0000"/>
                </a:solidFill>
                <a:latin typeface="Times New Roman" pitchFamily="18" charset="0"/>
                <a:cs typeface="Times New Roman" pitchFamily="18" charset="0"/>
              </a:rPr>
              <a:t>nhóm II </a:t>
            </a:r>
            <a:r>
              <a:rPr sz="2200" dirty="0">
                <a:solidFill>
                  <a:srgbClr val="000000"/>
                </a:solidFill>
                <a:latin typeface="Times New Roman" pitchFamily="18" charset="0"/>
                <a:cs typeface="Times New Roman" pitchFamily="18" charset="0"/>
              </a:rPr>
              <a:t>quy định tại Điều 39 Luật </a:t>
            </a:r>
            <a:r>
              <a:rPr sz="2200" spc="-26" dirty="0">
                <a:solidFill>
                  <a:srgbClr val="000000"/>
                </a:solidFill>
                <a:latin typeface="Times New Roman" pitchFamily="18" charset="0"/>
                <a:cs typeface="Times New Roman" pitchFamily="18" charset="0"/>
              </a:rPr>
              <a:t>BVMT;</a:t>
            </a:r>
          </a:p>
          <a:p>
            <a:pPr marL="533400" marR="0" algn="just">
              <a:lnSpc>
                <a:spcPts val="2436"/>
              </a:lnSpc>
              <a:spcBef>
                <a:spcPts val="493"/>
              </a:spcBef>
              <a:spcAft>
                <a:spcPts val="0"/>
              </a:spcAft>
            </a:pPr>
            <a:r>
              <a:rPr sz="2200" dirty="0">
                <a:solidFill>
                  <a:srgbClr val="000000"/>
                </a:solidFill>
                <a:latin typeface="Times New Roman" pitchFamily="18" charset="0"/>
                <a:cs typeface="Times New Roman" pitchFamily="18" charset="0"/>
              </a:rPr>
              <a:t>-</a:t>
            </a:r>
            <a:r>
              <a:rPr sz="2200" spc="30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Dự</a:t>
            </a:r>
            <a:r>
              <a:rPr sz="2200" spc="29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án</a:t>
            </a:r>
            <a:r>
              <a:rPr sz="2200" spc="30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đầu</a:t>
            </a:r>
            <a:r>
              <a:rPr sz="2200" spc="29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tư</a:t>
            </a:r>
            <a:r>
              <a:rPr sz="2200" spc="295" dirty="0">
                <a:solidFill>
                  <a:srgbClr val="00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nhóm</a:t>
            </a:r>
            <a:r>
              <a:rPr sz="2200" b="1" spc="302"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III</a:t>
            </a:r>
            <a:r>
              <a:rPr sz="2200" b="1" spc="301" dirty="0">
                <a:solidFill>
                  <a:srgbClr val="FF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quy</a:t>
            </a:r>
            <a:r>
              <a:rPr sz="2200" spc="30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định</a:t>
            </a:r>
            <a:r>
              <a:rPr sz="2200" spc="30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tại</a:t>
            </a:r>
            <a:r>
              <a:rPr sz="2200" spc="30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Điều</a:t>
            </a:r>
            <a:r>
              <a:rPr sz="2200" spc="30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39</a:t>
            </a:r>
            <a:r>
              <a:rPr sz="2200" spc="30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của</a:t>
            </a:r>
            <a:r>
              <a:rPr sz="2200" spc="298"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Luật</a:t>
            </a:r>
            <a:r>
              <a:rPr sz="2200" spc="3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này</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nằm</a:t>
            </a:r>
            <a:r>
              <a:rPr sz="2200" dirty="0">
                <a:solidFill>
                  <a:srgbClr val="000000"/>
                </a:solidFill>
                <a:latin typeface="Times New Roman" pitchFamily="18" charset="0"/>
                <a:cs typeface="Times New Roman" pitchFamily="18" charset="0"/>
              </a:rPr>
              <a:t> trên địa bàn từ </a:t>
            </a:r>
            <a:r>
              <a:rPr sz="2200" b="1" dirty="0">
                <a:solidFill>
                  <a:srgbClr val="FF0000"/>
                </a:solidFill>
                <a:latin typeface="Times New Roman" pitchFamily="18" charset="0"/>
                <a:cs typeface="Times New Roman" pitchFamily="18" charset="0"/>
              </a:rPr>
              <a:t>02 đơn vị hành chính cấp huyện trở lên</a:t>
            </a:r>
            <a:r>
              <a:rPr sz="2200" dirty="0">
                <a:solidFill>
                  <a:srgbClr val="000000"/>
                </a:solidFill>
                <a:latin typeface="Times New Roman" pitchFamily="18" charset="0"/>
                <a:cs typeface="Times New Roman" pitchFamily="18" charset="0"/>
              </a:rPr>
              <a:t>;</a:t>
            </a:r>
          </a:p>
        </p:txBody>
      </p:sp>
      <p:sp>
        <p:nvSpPr>
          <p:cNvPr id="7" name="object 7"/>
          <p:cNvSpPr txBox="1"/>
          <p:nvPr/>
        </p:nvSpPr>
        <p:spPr>
          <a:xfrm>
            <a:off x="340566" y="3648317"/>
            <a:ext cx="8640959" cy="1231106"/>
          </a:xfrm>
          <a:prstGeom prst="rect">
            <a:avLst/>
          </a:prstGeom>
        </p:spPr>
        <p:txBody>
          <a:bodyPr vert="horz" wrap="square" lIns="0" tIns="0" rIns="0" bIns="0" rtlCol="0">
            <a:spAutoFit/>
          </a:bodyPr>
          <a:lstStyle/>
          <a:p>
            <a:pPr marL="533400" marR="0" algn="just">
              <a:lnSpc>
                <a:spcPts val="2436"/>
              </a:lnSpc>
              <a:spcBef>
                <a:spcPts val="0"/>
              </a:spcBef>
              <a:spcAft>
                <a:spcPts val="0"/>
              </a:spcAft>
            </a:pPr>
            <a:r>
              <a:rPr sz="2200" dirty="0">
                <a:solidFill>
                  <a:srgbClr val="000000"/>
                </a:solidFill>
                <a:latin typeface="Times New Roman" pitchFamily="18" charset="0"/>
                <a:cs typeface="Times New Roman" pitchFamily="18" charset="0"/>
              </a:rPr>
              <a:t>-</a:t>
            </a:r>
            <a:r>
              <a:rPr sz="2200" spc="13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Đối</a:t>
            </a:r>
            <a:r>
              <a:rPr sz="2200" spc="12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tượng</a:t>
            </a:r>
            <a:r>
              <a:rPr sz="2200" spc="12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quy</a:t>
            </a:r>
            <a:r>
              <a:rPr sz="2200" spc="12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định</a:t>
            </a:r>
            <a:r>
              <a:rPr sz="2200" spc="13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tại</a:t>
            </a:r>
            <a:r>
              <a:rPr sz="2200" spc="13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khoản</a:t>
            </a:r>
            <a:r>
              <a:rPr sz="2200" spc="12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2</a:t>
            </a:r>
            <a:r>
              <a:rPr sz="2200" spc="12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Điều</a:t>
            </a:r>
            <a:r>
              <a:rPr sz="2200" spc="12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39</a:t>
            </a:r>
            <a:r>
              <a:rPr sz="2200" spc="12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của</a:t>
            </a:r>
            <a:r>
              <a:rPr sz="2200" spc="12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Luật</a:t>
            </a:r>
            <a:r>
              <a:rPr sz="2200" spc="12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BVMT</a:t>
            </a:r>
            <a:r>
              <a:rPr sz="2200" spc="87" dirty="0">
                <a:solidFill>
                  <a:srgbClr val="000000"/>
                </a:solidFill>
                <a:latin typeface="Times New Roman" pitchFamily="18" charset="0"/>
                <a:cs typeface="Times New Roman" pitchFamily="18" charset="0"/>
              </a:rPr>
              <a:t> </a:t>
            </a:r>
            <a:r>
              <a:rPr sz="2200" b="1" dirty="0" err="1">
                <a:solidFill>
                  <a:srgbClr val="FF0000"/>
                </a:solidFill>
                <a:latin typeface="Times New Roman" pitchFamily="18" charset="0"/>
                <a:cs typeface="Times New Roman" pitchFamily="18" charset="0"/>
              </a:rPr>
              <a:t>đã</a:t>
            </a:r>
            <a:r>
              <a:rPr lang="vi-VN" sz="2200" b="1" dirty="0">
                <a:solidFill>
                  <a:srgbClr val="FF0000"/>
                </a:solidFill>
                <a:latin typeface="Times New Roman" pitchFamily="18" charset="0"/>
                <a:cs typeface="Times New Roman" pitchFamily="18" charset="0"/>
              </a:rPr>
              <a:t> </a:t>
            </a:r>
            <a:r>
              <a:rPr sz="2200" b="1" dirty="0" err="1">
                <a:solidFill>
                  <a:srgbClr val="FF0000"/>
                </a:solidFill>
                <a:latin typeface="Times New Roman" pitchFamily="18" charset="0"/>
                <a:cs typeface="Times New Roman" pitchFamily="18" charset="0"/>
              </a:rPr>
              <a:t>được</a:t>
            </a:r>
            <a:r>
              <a:rPr sz="2200" b="1" spc="44"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UBND</a:t>
            </a:r>
            <a:r>
              <a:rPr sz="2200" b="1" spc="47"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cấp</a:t>
            </a:r>
            <a:r>
              <a:rPr sz="2200" b="1" spc="47"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tỉnh</a:t>
            </a:r>
            <a:r>
              <a:rPr sz="2200" b="1" spc="47"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hoặc</a:t>
            </a:r>
            <a:r>
              <a:rPr sz="2200" b="1" spc="43"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Bộ,</a:t>
            </a:r>
            <a:r>
              <a:rPr sz="2200" b="1" spc="48"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cơ</a:t>
            </a:r>
            <a:r>
              <a:rPr sz="2200" b="1" spc="47"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quan</a:t>
            </a:r>
            <a:r>
              <a:rPr sz="2200" b="1" spc="44"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ngang</a:t>
            </a:r>
            <a:r>
              <a:rPr sz="2200" b="1" spc="44"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Bộ</a:t>
            </a:r>
            <a:r>
              <a:rPr sz="2200" b="1" spc="51"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(trừ</a:t>
            </a:r>
            <a:r>
              <a:rPr sz="2200" b="1" spc="37" dirty="0">
                <a:solidFill>
                  <a:srgbClr val="FF0000"/>
                </a:solidFill>
                <a:latin typeface="Times New Roman" pitchFamily="18" charset="0"/>
                <a:cs typeface="Times New Roman" pitchFamily="18" charset="0"/>
              </a:rPr>
              <a:t> </a:t>
            </a:r>
            <a:r>
              <a:rPr sz="2200" b="1" dirty="0" err="1">
                <a:solidFill>
                  <a:srgbClr val="FF0000"/>
                </a:solidFill>
                <a:latin typeface="Times New Roman" pitchFamily="18" charset="0"/>
                <a:cs typeface="Times New Roman" pitchFamily="18" charset="0"/>
              </a:rPr>
              <a:t>Bộ</a:t>
            </a:r>
            <a:r>
              <a:rPr sz="2200" b="1" spc="51" dirty="0">
                <a:solidFill>
                  <a:srgbClr val="FF0000"/>
                </a:solidFill>
                <a:latin typeface="Times New Roman" pitchFamily="18" charset="0"/>
                <a:cs typeface="Times New Roman" pitchFamily="18" charset="0"/>
              </a:rPr>
              <a:t> </a:t>
            </a:r>
            <a:r>
              <a:rPr sz="2200" b="1" spc="-28" dirty="0" err="1">
                <a:solidFill>
                  <a:srgbClr val="FF0000"/>
                </a:solidFill>
                <a:latin typeface="Times New Roman" pitchFamily="18" charset="0"/>
                <a:cs typeface="Times New Roman" pitchFamily="18" charset="0"/>
              </a:rPr>
              <a:t>TN&amp;MT,</a:t>
            </a:r>
            <a:r>
              <a:rPr sz="2200" b="1" dirty="0" err="1">
                <a:solidFill>
                  <a:srgbClr val="FF0000"/>
                </a:solidFill>
                <a:latin typeface="Times New Roman" pitchFamily="18" charset="0"/>
                <a:cs typeface="Times New Roman" pitchFamily="18" charset="0"/>
              </a:rPr>
              <a:t>Bộ</a:t>
            </a:r>
            <a:r>
              <a:rPr sz="2200" b="1" spc="76"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Quốc</a:t>
            </a:r>
            <a:r>
              <a:rPr sz="2200" b="1" spc="69"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phòng,</a:t>
            </a:r>
            <a:r>
              <a:rPr sz="2200" b="1" spc="71"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Bộ</a:t>
            </a:r>
            <a:r>
              <a:rPr sz="2200" b="1" spc="76"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Công</a:t>
            </a:r>
            <a:r>
              <a:rPr sz="2200" b="1" spc="72"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an)</a:t>
            </a:r>
            <a:r>
              <a:rPr sz="2200" b="1" spc="74"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phê</a:t>
            </a:r>
            <a:r>
              <a:rPr sz="2200" b="1" spc="70"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duyệt</a:t>
            </a:r>
            <a:r>
              <a:rPr sz="2200" b="1" spc="70"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kết</a:t>
            </a:r>
            <a:r>
              <a:rPr sz="2200" b="1" spc="70"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quả</a:t>
            </a:r>
            <a:r>
              <a:rPr sz="2200" b="1" spc="70"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thẩm</a:t>
            </a:r>
            <a:r>
              <a:rPr sz="2200" b="1" spc="72"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định</a:t>
            </a:r>
            <a:r>
              <a:rPr sz="2200" b="1" spc="72" dirty="0">
                <a:solidFill>
                  <a:srgbClr val="FF0000"/>
                </a:solidFill>
                <a:latin typeface="Times New Roman" pitchFamily="18" charset="0"/>
                <a:cs typeface="Times New Roman" pitchFamily="18" charset="0"/>
              </a:rPr>
              <a:t> </a:t>
            </a:r>
            <a:r>
              <a:rPr sz="2200" b="1" dirty="0" err="1">
                <a:solidFill>
                  <a:srgbClr val="FF0000"/>
                </a:solidFill>
                <a:latin typeface="Times New Roman" pitchFamily="18" charset="0"/>
                <a:cs typeface="Times New Roman" pitchFamily="18" charset="0"/>
              </a:rPr>
              <a:t>báo</a:t>
            </a:r>
            <a:r>
              <a:rPr sz="2200" b="1" spc="70" dirty="0">
                <a:solidFill>
                  <a:srgbClr val="FF0000"/>
                </a:solidFill>
                <a:latin typeface="Times New Roman" pitchFamily="18" charset="0"/>
                <a:cs typeface="Times New Roman" pitchFamily="18" charset="0"/>
              </a:rPr>
              <a:t> </a:t>
            </a:r>
            <a:r>
              <a:rPr sz="2200" b="1" dirty="0" err="1">
                <a:solidFill>
                  <a:srgbClr val="FF0000"/>
                </a:solidFill>
                <a:latin typeface="Times New Roman" pitchFamily="18" charset="0"/>
                <a:cs typeface="Times New Roman" pitchFamily="18" charset="0"/>
              </a:rPr>
              <a:t>cáo</a:t>
            </a:r>
            <a:r>
              <a:rPr lang="vi-VN" sz="2200" b="1"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ĐTM.</a:t>
            </a:r>
          </a:p>
        </p:txBody>
      </p:sp>
      <p:sp>
        <p:nvSpPr>
          <p:cNvPr id="8" name="object 8"/>
          <p:cNvSpPr txBox="1"/>
          <p:nvPr/>
        </p:nvSpPr>
        <p:spPr>
          <a:xfrm>
            <a:off x="340566" y="5002548"/>
            <a:ext cx="8208777" cy="1231106"/>
          </a:xfrm>
          <a:prstGeom prst="rect">
            <a:avLst/>
          </a:prstGeom>
        </p:spPr>
        <p:txBody>
          <a:bodyPr vert="horz" wrap="square" lIns="0" tIns="0" rIns="0" bIns="0" rtlCol="0">
            <a:spAutoFit/>
          </a:bodyPr>
          <a:lstStyle/>
          <a:p>
            <a:pPr marL="533400" marR="0">
              <a:lnSpc>
                <a:spcPts val="2436"/>
              </a:lnSpc>
              <a:spcBef>
                <a:spcPts val="0"/>
              </a:spcBef>
              <a:spcAft>
                <a:spcPts val="0"/>
              </a:spcAft>
            </a:pPr>
            <a:r>
              <a:rPr lang="en-GB" sz="2200" b="1" i="1" dirty="0">
                <a:solidFill>
                  <a:srgbClr val="000000"/>
                </a:solidFill>
                <a:latin typeface="Times New Roman" pitchFamily="18" charset="0"/>
                <a:cs typeface="Times New Roman" pitchFamily="18" charset="0"/>
              </a:rPr>
              <a:t>      </a:t>
            </a:r>
            <a:r>
              <a:rPr sz="2200" b="1" i="1" dirty="0">
                <a:solidFill>
                  <a:srgbClr val="000000"/>
                </a:solidFill>
                <a:latin typeface="Times New Roman" pitchFamily="18" charset="0"/>
                <a:cs typeface="Times New Roman" pitchFamily="18" charset="0"/>
              </a:rPr>
              <a:t>UBND</a:t>
            </a:r>
            <a:r>
              <a:rPr sz="2200" b="1" i="1" spc="179" dirty="0">
                <a:solidFill>
                  <a:srgbClr val="000000"/>
                </a:solidFill>
                <a:latin typeface="Times New Roman" pitchFamily="18" charset="0"/>
                <a:cs typeface="Times New Roman" pitchFamily="18" charset="0"/>
              </a:rPr>
              <a:t> </a:t>
            </a:r>
            <a:r>
              <a:rPr sz="2200" b="1" i="1" dirty="0">
                <a:solidFill>
                  <a:srgbClr val="000000"/>
                </a:solidFill>
                <a:latin typeface="Times New Roman" pitchFamily="18" charset="0"/>
                <a:cs typeface="Times New Roman" pitchFamily="18" charset="0"/>
              </a:rPr>
              <a:t>cấp</a:t>
            </a:r>
            <a:r>
              <a:rPr sz="2200" b="1" i="1" spc="179" dirty="0">
                <a:solidFill>
                  <a:srgbClr val="000000"/>
                </a:solidFill>
                <a:latin typeface="Times New Roman" pitchFamily="18" charset="0"/>
                <a:cs typeface="Times New Roman" pitchFamily="18" charset="0"/>
              </a:rPr>
              <a:t> </a:t>
            </a:r>
            <a:r>
              <a:rPr sz="2200" b="1" i="1" dirty="0">
                <a:solidFill>
                  <a:srgbClr val="000000"/>
                </a:solidFill>
                <a:latin typeface="Times New Roman" pitchFamily="18" charset="0"/>
                <a:cs typeface="Times New Roman" pitchFamily="18" charset="0"/>
              </a:rPr>
              <a:t>huyện:</a:t>
            </a:r>
            <a:r>
              <a:rPr sz="2200" b="1" i="1" spc="180" dirty="0">
                <a:solidFill>
                  <a:srgbClr val="000000"/>
                </a:solidFill>
                <a:latin typeface="Times New Roman" pitchFamily="18" charset="0"/>
                <a:cs typeface="Times New Roman" pitchFamily="18" charset="0"/>
              </a:rPr>
              <a:t> </a:t>
            </a:r>
            <a:endParaRPr lang="vi-VN" sz="2200" b="1" i="1" spc="180" dirty="0">
              <a:solidFill>
                <a:srgbClr val="000000"/>
              </a:solidFill>
              <a:latin typeface="Times New Roman" pitchFamily="18" charset="0"/>
              <a:cs typeface="Times New Roman" pitchFamily="18" charset="0"/>
            </a:endParaRPr>
          </a:p>
          <a:p>
            <a:pPr marL="533400" marR="0" algn="just">
              <a:lnSpc>
                <a:spcPts val="2436"/>
              </a:lnSpc>
              <a:spcBef>
                <a:spcPts val="0"/>
              </a:spcBef>
              <a:spcAft>
                <a:spcPts val="0"/>
              </a:spcAft>
            </a:pPr>
            <a:r>
              <a:rPr sz="2200" dirty="0" err="1">
                <a:solidFill>
                  <a:srgbClr val="000000"/>
                </a:solidFill>
                <a:latin typeface="Times New Roman" pitchFamily="18" charset="0"/>
                <a:cs typeface="Times New Roman" pitchFamily="18" charset="0"/>
              </a:rPr>
              <a:t>Dự</a:t>
            </a:r>
            <a:r>
              <a:rPr sz="2200" spc="17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án,</a:t>
            </a:r>
            <a:r>
              <a:rPr sz="2200" spc="17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cơ</a:t>
            </a:r>
            <a:r>
              <a:rPr sz="2200" spc="17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sở</a:t>
            </a:r>
            <a:r>
              <a:rPr sz="2200" spc="18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quy</a:t>
            </a:r>
            <a:r>
              <a:rPr sz="2200" spc="17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định</a:t>
            </a:r>
            <a:r>
              <a:rPr sz="2200" spc="17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tại</a:t>
            </a:r>
            <a:r>
              <a:rPr sz="2200" spc="179" dirty="0">
                <a:solidFill>
                  <a:srgbClr val="00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Điều</a:t>
            </a:r>
            <a:r>
              <a:rPr sz="2200" b="1" spc="177"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39</a:t>
            </a:r>
            <a:r>
              <a:rPr sz="2200" b="1" spc="178" dirty="0">
                <a:solidFill>
                  <a:srgbClr val="FF0000"/>
                </a:solidFill>
                <a:latin typeface="Times New Roman" pitchFamily="18" charset="0"/>
                <a:cs typeface="Times New Roman" pitchFamily="18" charset="0"/>
              </a:rPr>
              <a:t> </a:t>
            </a:r>
            <a:r>
              <a:rPr sz="2200" b="1" dirty="0" err="1">
                <a:solidFill>
                  <a:srgbClr val="FF0000"/>
                </a:solidFill>
                <a:latin typeface="Times New Roman" pitchFamily="18" charset="0"/>
                <a:cs typeface="Times New Roman" pitchFamily="18" charset="0"/>
              </a:rPr>
              <a:t>Luật</a:t>
            </a:r>
            <a:r>
              <a:rPr lang="vi-VN" sz="2200" b="1"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BVMT</a:t>
            </a:r>
            <a:r>
              <a:rPr sz="2200" b="1" spc="618" dirty="0">
                <a:solidFill>
                  <a:srgbClr val="FF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trừ</a:t>
            </a:r>
            <a:r>
              <a:rPr sz="2200" spc="65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dự</a:t>
            </a:r>
            <a:r>
              <a:rPr sz="2200" spc="65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án,</a:t>
            </a:r>
            <a:r>
              <a:rPr sz="2200" spc="66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cơ</a:t>
            </a:r>
            <a:r>
              <a:rPr sz="2200" spc="66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sở</a:t>
            </a:r>
            <a:r>
              <a:rPr sz="2200" spc="66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thuộc</a:t>
            </a:r>
            <a:r>
              <a:rPr sz="2200" spc="66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thẩm</a:t>
            </a:r>
            <a:r>
              <a:rPr sz="2200" spc="66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quyền</a:t>
            </a:r>
            <a:r>
              <a:rPr sz="2200" spc="66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cấp</a:t>
            </a:r>
            <a:r>
              <a:rPr sz="2200" spc="66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phép</a:t>
            </a:r>
            <a:r>
              <a:rPr sz="2200" spc="66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của</a:t>
            </a:r>
            <a:r>
              <a:rPr sz="2200" spc="658"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Bộ</a:t>
            </a:r>
            <a:r>
              <a:rPr lang="vi-VN" sz="2200" dirty="0">
                <a:solidFill>
                  <a:srgbClr val="000000"/>
                </a:solidFill>
                <a:latin typeface="Times New Roman" pitchFamily="18" charset="0"/>
                <a:cs typeface="Times New Roman" pitchFamily="18" charset="0"/>
              </a:rPr>
              <a:t> </a:t>
            </a:r>
            <a:r>
              <a:rPr sz="2200" spc="-28" dirty="0">
                <a:solidFill>
                  <a:srgbClr val="000000"/>
                </a:solidFill>
                <a:latin typeface="Times New Roman" pitchFamily="18" charset="0"/>
                <a:cs typeface="Times New Roman" pitchFamily="18" charset="0"/>
              </a:rPr>
              <a:t>TN&amp;MT,</a:t>
            </a:r>
            <a:r>
              <a:rPr sz="2200" spc="2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Bộ Quốc phòng, Bộ Công an, UBND cấp tỉnh.</a:t>
            </a:r>
          </a:p>
        </p:txBody>
      </p:sp>
      <p:sp>
        <p:nvSpPr>
          <p:cNvPr id="9" name="object 9"/>
          <p:cNvSpPr txBox="1"/>
          <p:nvPr/>
        </p:nvSpPr>
        <p:spPr>
          <a:xfrm>
            <a:off x="8357968" y="6441622"/>
            <a:ext cx="211976" cy="192360"/>
          </a:xfrm>
          <a:prstGeom prst="rect">
            <a:avLst/>
          </a:prstGeom>
        </p:spPr>
        <p:txBody>
          <a:bodyPr vert="horz" wrap="square" lIns="0" tIns="0" rIns="0" bIns="0" rtlCol="0">
            <a:spAutoFit/>
          </a:bodyPr>
          <a:lstStyle/>
          <a:p>
            <a:pPr marL="0" marR="0">
              <a:lnSpc>
                <a:spcPts val="1464"/>
              </a:lnSpc>
              <a:spcBef>
                <a:spcPts val="0"/>
              </a:spcBef>
              <a:spcAft>
                <a:spcPts val="0"/>
              </a:spcAft>
            </a:pPr>
            <a:r>
              <a:rPr sz="1200" dirty="0">
                <a:solidFill>
                  <a:srgbClr val="888888"/>
                </a:solidFill>
                <a:latin typeface="FLPNNE+Calibri"/>
                <a:cs typeface="FLPNNE+Calibri"/>
              </a:rPr>
              <a:t>4</a:t>
            </a:r>
          </a:p>
        </p:txBody>
      </p:sp>
      <p:pic>
        <p:nvPicPr>
          <p:cNvPr id="10" name="Picture 8" descr="C:\Users\lqtrung\Desktop\tnm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1" name="Title 1"/>
          <p:cNvSpPr>
            <a:spLocks noGrp="1"/>
          </p:cNvSpPr>
          <p:nvPr>
            <p:ph type="title"/>
          </p:nvPr>
        </p:nvSpPr>
        <p:spPr>
          <a:xfrm>
            <a:off x="1182084" y="440668"/>
            <a:ext cx="7854411"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Tree>
    <p:extLst>
      <p:ext uri="{BB962C8B-B14F-4D97-AF65-F5344CB8AC3E}">
        <p14:creationId xmlns:p14="http://schemas.microsoft.com/office/powerpoint/2010/main" val="256158239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956288" y="1220159"/>
            <a:ext cx="6413973" cy="307777"/>
          </a:xfrm>
          <a:prstGeom prst="rect">
            <a:avLst/>
          </a:prstGeom>
        </p:spPr>
        <p:txBody>
          <a:bodyPr vert="horz" wrap="square" lIns="0" tIns="0" rIns="0" bIns="0" rtlCol="0">
            <a:spAutoFit/>
          </a:bodyPr>
          <a:lstStyle/>
          <a:p>
            <a:pPr marL="0" marR="0">
              <a:lnSpc>
                <a:spcPts val="2436"/>
              </a:lnSpc>
              <a:spcBef>
                <a:spcPts val="0"/>
              </a:spcBef>
              <a:spcAft>
                <a:spcPts val="0"/>
              </a:spcAft>
            </a:pPr>
            <a:r>
              <a:rPr sz="2200" b="1" dirty="0">
                <a:solidFill>
                  <a:srgbClr val="000000"/>
                </a:solidFill>
                <a:latin typeface="Times New Roman" pitchFamily="18" charset="0"/>
                <a:cs typeface="Times New Roman" pitchFamily="18" charset="0"/>
              </a:rPr>
              <a:t>I. QUY</a:t>
            </a:r>
            <a:r>
              <a:rPr sz="2200" b="1" spc="-7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ĐỊNH</a:t>
            </a:r>
            <a:r>
              <a:rPr sz="2200" b="1" spc="-3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VỀ GIẤY</a:t>
            </a:r>
            <a:r>
              <a:rPr sz="2200" b="1" spc="-74"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PHÉP</a:t>
            </a:r>
            <a:r>
              <a:rPr sz="2200" b="1" spc="-11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MÔI</a:t>
            </a:r>
            <a:r>
              <a:rPr sz="2200" b="1" spc="-43"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TRƯỜNG</a:t>
            </a:r>
          </a:p>
        </p:txBody>
      </p:sp>
      <p:sp>
        <p:nvSpPr>
          <p:cNvPr id="4" name="object 4"/>
          <p:cNvSpPr txBox="1"/>
          <p:nvPr/>
        </p:nvSpPr>
        <p:spPr>
          <a:xfrm>
            <a:off x="864620" y="1641813"/>
            <a:ext cx="7599336" cy="307777"/>
          </a:xfrm>
          <a:prstGeom prst="rect">
            <a:avLst/>
          </a:prstGeom>
        </p:spPr>
        <p:txBody>
          <a:bodyPr vert="horz" wrap="square" lIns="0" tIns="0" rIns="0" bIns="0" rtlCol="0">
            <a:spAutoFit/>
          </a:bodyPr>
          <a:lstStyle/>
          <a:p>
            <a:pPr marL="0" marR="0">
              <a:lnSpc>
                <a:spcPts val="2436"/>
              </a:lnSpc>
              <a:spcBef>
                <a:spcPts val="0"/>
              </a:spcBef>
              <a:spcAft>
                <a:spcPts val="0"/>
              </a:spcAft>
            </a:pPr>
            <a:r>
              <a:rPr sz="2200" b="1" i="1" dirty="0">
                <a:solidFill>
                  <a:srgbClr val="0070C0"/>
                </a:solidFill>
                <a:latin typeface="Times New Roman" pitchFamily="18" charset="0"/>
                <a:cs typeface="Times New Roman" pitchFamily="18" charset="0"/>
              </a:rPr>
              <a:t>3.</a:t>
            </a:r>
            <a:r>
              <a:rPr sz="2200" b="1" i="1" spc="-37" dirty="0">
                <a:solidFill>
                  <a:srgbClr val="0070C0"/>
                </a:solidFill>
                <a:latin typeface="Times New Roman" pitchFamily="18" charset="0"/>
                <a:cs typeface="Times New Roman" pitchFamily="18" charset="0"/>
              </a:rPr>
              <a:t> </a:t>
            </a:r>
            <a:r>
              <a:rPr sz="2200" b="1" i="1" dirty="0">
                <a:solidFill>
                  <a:srgbClr val="0070C0"/>
                </a:solidFill>
                <a:latin typeface="Times New Roman" pitchFamily="18" charset="0"/>
                <a:cs typeface="Times New Roman" pitchFamily="18" charset="0"/>
              </a:rPr>
              <a:t>Thời điểm nộp hồ sơ đề nghị cấp GPMT</a:t>
            </a:r>
            <a:r>
              <a:rPr sz="2200" b="1" i="1" spc="-42" dirty="0">
                <a:solidFill>
                  <a:srgbClr val="0070C0"/>
                </a:solidFill>
                <a:latin typeface="Times New Roman" pitchFamily="18" charset="0"/>
                <a:cs typeface="Times New Roman" pitchFamily="18" charset="0"/>
              </a:rPr>
              <a:t> </a:t>
            </a:r>
            <a:r>
              <a:rPr sz="2200" b="1" i="1" dirty="0">
                <a:solidFill>
                  <a:srgbClr val="0070C0"/>
                </a:solidFill>
                <a:latin typeface="Times New Roman" pitchFamily="18" charset="0"/>
                <a:cs typeface="Times New Roman" pitchFamily="18" charset="0"/>
              </a:rPr>
              <a:t>(Khoản 2 Điều 29</a:t>
            </a:r>
          </a:p>
        </p:txBody>
      </p:sp>
      <p:sp>
        <p:nvSpPr>
          <p:cNvPr id="5" name="object 5"/>
          <p:cNvSpPr txBox="1"/>
          <p:nvPr/>
        </p:nvSpPr>
        <p:spPr>
          <a:xfrm>
            <a:off x="2915816" y="1949590"/>
            <a:ext cx="4305818" cy="307777"/>
          </a:xfrm>
          <a:prstGeom prst="rect">
            <a:avLst/>
          </a:prstGeom>
        </p:spPr>
        <p:txBody>
          <a:bodyPr vert="horz" wrap="square" lIns="0" tIns="0" rIns="0" bIns="0" rtlCol="0">
            <a:spAutoFit/>
          </a:bodyPr>
          <a:lstStyle/>
          <a:p>
            <a:pPr marL="0" marR="0">
              <a:lnSpc>
                <a:spcPts val="2436"/>
              </a:lnSpc>
              <a:spcBef>
                <a:spcPts val="0"/>
              </a:spcBef>
              <a:spcAft>
                <a:spcPts val="0"/>
              </a:spcAft>
            </a:pPr>
            <a:r>
              <a:rPr sz="2200" b="1" i="1" dirty="0">
                <a:solidFill>
                  <a:srgbClr val="0070C0"/>
                </a:solidFill>
                <a:latin typeface="Times New Roman" pitchFamily="18" charset="0"/>
                <a:cs typeface="Times New Roman" pitchFamily="18" charset="0"/>
              </a:rPr>
              <a:t>Nghị định số 08/2022/NĐ-CP)</a:t>
            </a:r>
          </a:p>
        </p:txBody>
      </p:sp>
      <p:sp>
        <p:nvSpPr>
          <p:cNvPr id="6" name="object 6"/>
          <p:cNvSpPr txBox="1"/>
          <p:nvPr/>
        </p:nvSpPr>
        <p:spPr>
          <a:xfrm>
            <a:off x="323528" y="2322165"/>
            <a:ext cx="8441507" cy="1538883"/>
          </a:xfrm>
          <a:prstGeom prst="rect">
            <a:avLst/>
          </a:prstGeom>
        </p:spPr>
        <p:txBody>
          <a:bodyPr vert="horz" wrap="square" lIns="0" tIns="0" rIns="0" bIns="0" rtlCol="0">
            <a:spAutoFit/>
          </a:bodyPr>
          <a:lstStyle/>
          <a:p>
            <a:pPr marL="533400" marR="0" algn="just">
              <a:lnSpc>
                <a:spcPts val="2436"/>
              </a:lnSpc>
              <a:spcBef>
                <a:spcPts val="0"/>
              </a:spcBef>
              <a:spcAft>
                <a:spcPts val="0"/>
              </a:spcAft>
            </a:pPr>
            <a:r>
              <a:rPr sz="2200" dirty="0">
                <a:solidFill>
                  <a:srgbClr val="000000"/>
                </a:solidFill>
                <a:latin typeface="Times New Roman" pitchFamily="18" charset="0"/>
                <a:cs typeface="Times New Roman" pitchFamily="18" charset="0"/>
              </a:rPr>
              <a:t>-</a:t>
            </a:r>
            <a:r>
              <a:rPr sz="2200" spc="3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Đối</a:t>
            </a:r>
            <a:r>
              <a:rPr sz="2200" spc="2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với</a:t>
            </a:r>
            <a:r>
              <a:rPr sz="2200" spc="2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dự</a:t>
            </a:r>
            <a:r>
              <a:rPr sz="2200" spc="2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án</a:t>
            </a:r>
            <a:r>
              <a:rPr sz="2200" spc="2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thuộc</a:t>
            </a:r>
            <a:r>
              <a:rPr sz="2200" spc="2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đối</a:t>
            </a:r>
            <a:r>
              <a:rPr sz="2200" spc="2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tượng</a:t>
            </a:r>
            <a:r>
              <a:rPr sz="2200" spc="2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phải</a:t>
            </a:r>
            <a:r>
              <a:rPr sz="2200" spc="2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thực</a:t>
            </a:r>
            <a:r>
              <a:rPr sz="2200" spc="2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hiện</a:t>
            </a:r>
            <a:r>
              <a:rPr sz="2200" spc="2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ĐTM:</a:t>
            </a:r>
            <a:r>
              <a:rPr sz="2200" spc="2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nộp</a:t>
            </a:r>
            <a:r>
              <a:rPr sz="2200" spc="25"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hồ</a:t>
            </a:r>
            <a:r>
              <a:rPr sz="2200" spc="25"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sơ</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đề</a:t>
            </a:r>
            <a:r>
              <a:rPr sz="2200" spc="11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nghị</a:t>
            </a:r>
            <a:r>
              <a:rPr sz="2200" spc="12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cấp</a:t>
            </a:r>
            <a:r>
              <a:rPr sz="2200" spc="12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GPMT</a:t>
            </a:r>
            <a:r>
              <a:rPr sz="2200" spc="7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sau</a:t>
            </a:r>
            <a:r>
              <a:rPr sz="2200" spc="11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khi</a:t>
            </a:r>
            <a:r>
              <a:rPr sz="2200" spc="120" dirty="0">
                <a:solidFill>
                  <a:srgbClr val="00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đã</a:t>
            </a:r>
            <a:r>
              <a:rPr sz="2200" b="1" spc="116"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hoàn</a:t>
            </a:r>
            <a:r>
              <a:rPr sz="2200" b="1" spc="116"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thành</a:t>
            </a:r>
            <a:r>
              <a:rPr sz="2200" b="1" spc="117"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công</a:t>
            </a:r>
            <a:r>
              <a:rPr sz="2200" b="1" spc="116"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trình</a:t>
            </a:r>
            <a:r>
              <a:rPr sz="2200" b="1" spc="120"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xử</a:t>
            </a:r>
            <a:r>
              <a:rPr sz="2200" b="1" spc="114"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lý</a:t>
            </a:r>
            <a:r>
              <a:rPr sz="2200" b="1" spc="117" dirty="0">
                <a:solidFill>
                  <a:srgbClr val="FF0000"/>
                </a:solidFill>
                <a:latin typeface="Times New Roman" pitchFamily="18" charset="0"/>
                <a:cs typeface="Times New Roman" pitchFamily="18" charset="0"/>
              </a:rPr>
              <a:t> </a:t>
            </a:r>
            <a:r>
              <a:rPr sz="2200" b="1" dirty="0" err="1">
                <a:solidFill>
                  <a:srgbClr val="FF0000"/>
                </a:solidFill>
                <a:latin typeface="Times New Roman" pitchFamily="18" charset="0"/>
                <a:cs typeface="Times New Roman" pitchFamily="18" charset="0"/>
              </a:rPr>
              <a:t>chất</a:t>
            </a:r>
            <a:r>
              <a:rPr sz="2200" b="1" spc="116" dirty="0">
                <a:solidFill>
                  <a:srgbClr val="FF0000"/>
                </a:solidFill>
                <a:latin typeface="Times New Roman" pitchFamily="18" charset="0"/>
                <a:cs typeface="Times New Roman" pitchFamily="18" charset="0"/>
              </a:rPr>
              <a:t> </a:t>
            </a:r>
            <a:r>
              <a:rPr sz="2200" b="1" dirty="0" err="1">
                <a:solidFill>
                  <a:srgbClr val="FF0000"/>
                </a:solidFill>
                <a:latin typeface="Times New Roman" pitchFamily="18" charset="0"/>
                <a:cs typeface="Times New Roman" pitchFamily="18" charset="0"/>
              </a:rPr>
              <a:t>thải</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cho</a:t>
            </a:r>
            <a:r>
              <a:rPr sz="2200" spc="13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toàn</a:t>
            </a:r>
            <a:r>
              <a:rPr sz="2200" spc="13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bộ</a:t>
            </a:r>
            <a:r>
              <a:rPr sz="2200" spc="13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dự</a:t>
            </a:r>
            <a:r>
              <a:rPr sz="2200" spc="12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án</a:t>
            </a:r>
            <a:r>
              <a:rPr sz="2200" spc="13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hoặc</a:t>
            </a:r>
            <a:r>
              <a:rPr sz="2200" spc="13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cho</a:t>
            </a:r>
            <a:r>
              <a:rPr sz="2200" spc="13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từng</a:t>
            </a:r>
            <a:r>
              <a:rPr sz="2200" spc="13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phân</a:t>
            </a:r>
            <a:r>
              <a:rPr sz="2200" spc="13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kỳ</a:t>
            </a:r>
            <a:r>
              <a:rPr sz="2200" spc="13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đầu</a:t>
            </a:r>
            <a:r>
              <a:rPr sz="2200" spc="13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tư</a:t>
            </a:r>
            <a:r>
              <a:rPr sz="2200" spc="12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của</a:t>
            </a:r>
            <a:r>
              <a:rPr sz="2200" spc="13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dự</a:t>
            </a:r>
            <a:r>
              <a:rPr sz="2200" spc="12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án</a:t>
            </a:r>
            <a:r>
              <a:rPr sz="2200" spc="13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a:t>
            </a:r>
            <a:r>
              <a:rPr sz="2200" dirty="0" err="1">
                <a:solidFill>
                  <a:srgbClr val="000000"/>
                </a:solidFill>
                <a:latin typeface="Times New Roman" pitchFamily="18" charset="0"/>
                <a:cs typeface="Times New Roman" pitchFamily="18" charset="0"/>
              </a:rPr>
              <a:t>nếu</a:t>
            </a:r>
            <a:r>
              <a:rPr sz="2200" spc="131"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dự</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án</a:t>
            </a:r>
            <a:r>
              <a:rPr sz="2200" spc="12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có</a:t>
            </a:r>
            <a:r>
              <a:rPr sz="2200" spc="12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phân</a:t>
            </a:r>
            <a:r>
              <a:rPr sz="2200" spc="12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kỳ</a:t>
            </a:r>
            <a:r>
              <a:rPr sz="2200" spc="12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đầu</a:t>
            </a:r>
            <a:r>
              <a:rPr sz="2200" spc="12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tư</a:t>
            </a:r>
            <a:r>
              <a:rPr sz="2200" spc="12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theo</a:t>
            </a:r>
            <a:r>
              <a:rPr sz="2200" spc="12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từng</a:t>
            </a:r>
            <a:r>
              <a:rPr sz="2200" spc="12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giai</a:t>
            </a:r>
            <a:r>
              <a:rPr sz="2200" spc="12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đoạn)</a:t>
            </a:r>
            <a:r>
              <a:rPr sz="2200" spc="13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hoặc</a:t>
            </a:r>
            <a:r>
              <a:rPr sz="2200" spc="12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cho</a:t>
            </a:r>
            <a:r>
              <a:rPr sz="2200" spc="12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hạng</a:t>
            </a:r>
            <a:r>
              <a:rPr sz="2200" spc="126"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mục</a:t>
            </a:r>
            <a:r>
              <a:rPr sz="2200" spc="127"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công</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trình</a:t>
            </a:r>
            <a:r>
              <a:rPr sz="2200" dirty="0">
                <a:solidFill>
                  <a:srgbClr val="000000"/>
                </a:solidFill>
                <a:latin typeface="Times New Roman" pitchFamily="18" charset="0"/>
                <a:cs typeface="Times New Roman" pitchFamily="18" charset="0"/>
              </a:rPr>
              <a:t> xử lý chất thải độc lập của dự án.</a:t>
            </a:r>
          </a:p>
        </p:txBody>
      </p:sp>
      <p:sp>
        <p:nvSpPr>
          <p:cNvPr id="7" name="object 7"/>
          <p:cNvSpPr txBox="1"/>
          <p:nvPr/>
        </p:nvSpPr>
        <p:spPr>
          <a:xfrm>
            <a:off x="323527" y="3966547"/>
            <a:ext cx="8441507" cy="2462213"/>
          </a:xfrm>
          <a:prstGeom prst="rect">
            <a:avLst/>
          </a:prstGeom>
        </p:spPr>
        <p:txBody>
          <a:bodyPr vert="horz" wrap="square" lIns="0" tIns="0" rIns="0" bIns="0" rtlCol="0">
            <a:spAutoFit/>
          </a:bodyPr>
          <a:lstStyle/>
          <a:p>
            <a:pPr marL="533400" marR="0" algn="just">
              <a:lnSpc>
                <a:spcPts val="2436"/>
              </a:lnSpc>
              <a:spcBef>
                <a:spcPts val="0"/>
              </a:spcBef>
              <a:spcAft>
                <a:spcPts val="0"/>
              </a:spcAft>
            </a:pPr>
            <a:r>
              <a:rPr sz="2200" dirty="0">
                <a:solidFill>
                  <a:srgbClr val="000000"/>
                </a:solidFill>
                <a:latin typeface="Times New Roman" pitchFamily="18" charset="0"/>
                <a:cs typeface="Times New Roman" pitchFamily="18" charset="0"/>
              </a:rPr>
              <a:t>-</a:t>
            </a:r>
            <a:r>
              <a:rPr sz="2200" spc="35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Dự</a:t>
            </a:r>
            <a:r>
              <a:rPr sz="2200" spc="34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án</a:t>
            </a:r>
            <a:r>
              <a:rPr sz="2200" spc="34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đầu</a:t>
            </a:r>
            <a:r>
              <a:rPr sz="2200" spc="34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tư</a:t>
            </a:r>
            <a:r>
              <a:rPr sz="2200" spc="34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không</a:t>
            </a:r>
            <a:r>
              <a:rPr sz="2200" spc="34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thuộc</a:t>
            </a:r>
            <a:r>
              <a:rPr sz="2200" spc="34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đối</a:t>
            </a:r>
            <a:r>
              <a:rPr sz="2200" spc="34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tượng</a:t>
            </a:r>
            <a:r>
              <a:rPr sz="2200" spc="34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phải</a:t>
            </a:r>
            <a:r>
              <a:rPr sz="2200" spc="347"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thực</a:t>
            </a:r>
            <a:r>
              <a:rPr sz="2200" spc="348"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hiện</a:t>
            </a:r>
            <a:r>
              <a:rPr sz="2200" spc="34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ĐTM:</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Chủ</a:t>
            </a:r>
            <a:r>
              <a:rPr sz="2200" spc="3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dự</a:t>
            </a:r>
            <a:r>
              <a:rPr sz="2200" spc="3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án</a:t>
            </a:r>
            <a:r>
              <a:rPr sz="2200" spc="38" dirty="0">
                <a:solidFill>
                  <a:srgbClr val="00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tự</a:t>
            </a:r>
            <a:r>
              <a:rPr sz="2200" b="1" spc="30"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quyết</a:t>
            </a:r>
            <a:r>
              <a:rPr sz="2200" b="1" spc="36"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định</a:t>
            </a:r>
            <a:r>
              <a:rPr sz="2200" b="1" spc="37" dirty="0">
                <a:solidFill>
                  <a:srgbClr val="FF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thời</a:t>
            </a:r>
            <a:r>
              <a:rPr sz="2200" spc="3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điểm</a:t>
            </a:r>
            <a:r>
              <a:rPr sz="2200" spc="3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nộp</a:t>
            </a:r>
            <a:r>
              <a:rPr sz="2200" spc="3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hồ</a:t>
            </a:r>
            <a:r>
              <a:rPr sz="2200" spc="3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sơ</a:t>
            </a:r>
            <a:r>
              <a:rPr sz="2200" spc="4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đề</a:t>
            </a:r>
            <a:r>
              <a:rPr sz="2200" spc="3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nghị</a:t>
            </a:r>
            <a:r>
              <a:rPr sz="2200" spc="3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cấp</a:t>
            </a:r>
            <a:r>
              <a:rPr sz="2200" spc="3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GPMT </a:t>
            </a:r>
            <a:r>
              <a:rPr sz="2200" dirty="0" err="1">
                <a:solidFill>
                  <a:srgbClr val="000000"/>
                </a:solidFill>
                <a:latin typeface="Times New Roman" pitchFamily="18" charset="0"/>
                <a:cs typeface="Times New Roman" pitchFamily="18" charset="0"/>
              </a:rPr>
              <a:t>sau</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khi</a:t>
            </a:r>
            <a:r>
              <a:rPr sz="2200" dirty="0">
                <a:solidFill>
                  <a:srgbClr val="000000"/>
                </a:solidFill>
                <a:latin typeface="Times New Roman" pitchFamily="18" charset="0"/>
                <a:cs typeface="Times New Roman" pitchFamily="18" charset="0"/>
              </a:rPr>
              <a:t> có đầy đủ hồ sơ theo quy định </a:t>
            </a:r>
            <a:r>
              <a:rPr sz="2200" b="1" dirty="0">
                <a:solidFill>
                  <a:srgbClr val="009900"/>
                </a:solidFill>
                <a:latin typeface="Times New Roman" pitchFamily="18" charset="0"/>
                <a:cs typeface="Times New Roman" pitchFamily="18" charset="0"/>
              </a:rPr>
              <a:t>nhưng trước khi được cơ </a:t>
            </a:r>
            <a:r>
              <a:rPr sz="2200" b="1" dirty="0" err="1">
                <a:solidFill>
                  <a:srgbClr val="009900"/>
                </a:solidFill>
                <a:latin typeface="Times New Roman" pitchFamily="18" charset="0"/>
                <a:cs typeface="Times New Roman" pitchFamily="18" charset="0"/>
              </a:rPr>
              <a:t>quan</a:t>
            </a:r>
            <a:r>
              <a:rPr sz="2200" b="1" dirty="0">
                <a:solidFill>
                  <a:srgbClr val="009900"/>
                </a:solidFill>
                <a:latin typeface="Times New Roman" pitchFamily="18" charset="0"/>
                <a:cs typeface="Times New Roman" pitchFamily="18" charset="0"/>
              </a:rPr>
              <a:t> </a:t>
            </a:r>
            <a:r>
              <a:rPr sz="2200" b="1" dirty="0" err="1">
                <a:solidFill>
                  <a:srgbClr val="009900"/>
                </a:solidFill>
                <a:latin typeface="Times New Roman" pitchFamily="18" charset="0"/>
                <a:cs typeface="Times New Roman" pitchFamily="18" charset="0"/>
              </a:rPr>
              <a:t>nhà</a:t>
            </a:r>
            <a:r>
              <a:rPr lang="vi-VN" sz="2200" b="1" dirty="0">
                <a:solidFill>
                  <a:srgbClr val="009900"/>
                </a:solidFill>
                <a:latin typeface="Times New Roman" pitchFamily="18" charset="0"/>
                <a:cs typeface="Times New Roman" pitchFamily="18" charset="0"/>
              </a:rPr>
              <a:t> </a:t>
            </a:r>
            <a:r>
              <a:rPr sz="2200" b="1" dirty="0" err="1">
                <a:solidFill>
                  <a:srgbClr val="009900"/>
                </a:solidFill>
                <a:latin typeface="Times New Roman" pitchFamily="18" charset="0"/>
                <a:cs typeface="Times New Roman" pitchFamily="18" charset="0"/>
              </a:rPr>
              <a:t>nước</a:t>
            </a:r>
            <a:r>
              <a:rPr sz="2200" b="1" spc="286" dirty="0">
                <a:solidFill>
                  <a:srgbClr val="009900"/>
                </a:solidFill>
                <a:latin typeface="Times New Roman" pitchFamily="18" charset="0"/>
                <a:cs typeface="Times New Roman" pitchFamily="18" charset="0"/>
              </a:rPr>
              <a:t> </a:t>
            </a:r>
            <a:r>
              <a:rPr sz="2200" b="1" dirty="0">
                <a:solidFill>
                  <a:srgbClr val="009900"/>
                </a:solidFill>
                <a:latin typeface="Times New Roman" pitchFamily="18" charset="0"/>
                <a:cs typeface="Times New Roman" pitchFamily="18" charset="0"/>
              </a:rPr>
              <a:t>có</a:t>
            </a:r>
            <a:r>
              <a:rPr sz="2200" b="1" spc="289" dirty="0">
                <a:solidFill>
                  <a:srgbClr val="009900"/>
                </a:solidFill>
                <a:latin typeface="Times New Roman" pitchFamily="18" charset="0"/>
                <a:cs typeface="Times New Roman" pitchFamily="18" charset="0"/>
              </a:rPr>
              <a:t> </a:t>
            </a:r>
            <a:r>
              <a:rPr sz="2200" b="1" dirty="0">
                <a:solidFill>
                  <a:srgbClr val="009900"/>
                </a:solidFill>
                <a:latin typeface="Times New Roman" pitchFamily="18" charset="0"/>
                <a:cs typeface="Times New Roman" pitchFamily="18" charset="0"/>
              </a:rPr>
              <a:t>thẩm</a:t>
            </a:r>
            <a:r>
              <a:rPr sz="2200" b="1" spc="288" dirty="0">
                <a:solidFill>
                  <a:srgbClr val="009900"/>
                </a:solidFill>
                <a:latin typeface="Times New Roman" pitchFamily="18" charset="0"/>
                <a:cs typeface="Times New Roman" pitchFamily="18" charset="0"/>
              </a:rPr>
              <a:t> </a:t>
            </a:r>
            <a:r>
              <a:rPr sz="2200" b="1" dirty="0">
                <a:solidFill>
                  <a:srgbClr val="009900"/>
                </a:solidFill>
                <a:latin typeface="Times New Roman" pitchFamily="18" charset="0"/>
                <a:cs typeface="Times New Roman" pitchFamily="18" charset="0"/>
              </a:rPr>
              <a:t>quyền</a:t>
            </a:r>
            <a:r>
              <a:rPr sz="2200" dirty="0">
                <a:solidFill>
                  <a:srgbClr val="000000"/>
                </a:solidFill>
                <a:latin typeface="Times New Roman" pitchFamily="18" charset="0"/>
                <a:cs typeface="Times New Roman" pitchFamily="18" charset="0"/>
              </a:rPr>
              <a:t>:</a:t>
            </a:r>
            <a:r>
              <a:rPr sz="2200" spc="28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Cấp,</a:t>
            </a:r>
            <a:r>
              <a:rPr sz="2200" spc="28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điều</a:t>
            </a:r>
            <a:r>
              <a:rPr sz="2200" spc="28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chỉnh</a:t>
            </a:r>
            <a:r>
              <a:rPr sz="2200" spc="28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giấy</a:t>
            </a:r>
            <a:r>
              <a:rPr sz="2200" spc="28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phép</a:t>
            </a:r>
            <a:r>
              <a:rPr sz="2200" spc="28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khai</a:t>
            </a:r>
            <a:r>
              <a:rPr sz="2200" spc="287"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thác</a:t>
            </a:r>
            <a:r>
              <a:rPr sz="2200" spc="285"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khoáng</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sản</a:t>
            </a:r>
            <a:r>
              <a:rPr sz="2200" spc="16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đối</a:t>
            </a:r>
            <a:r>
              <a:rPr sz="2200" spc="15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với</a:t>
            </a:r>
            <a:r>
              <a:rPr sz="2200" spc="15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dự</a:t>
            </a:r>
            <a:r>
              <a:rPr sz="2200" spc="15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án</a:t>
            </a:r>
            <a:r>
              <a:rPr sz="2200" spc="15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đầu</a:t>
            </a:r>
            <a:r>
              <a:rPr sz="2200" spc="15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tư</a:t>
            </a:r>
            <a:r>
              <a:rPr sz="2200" spc="15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khai</a:t>
            </a:r>
            <a:r>
              <a:rPr sz="2200" spc="15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thác</a:t>
            </a:r>
            <a:r>
              <a:rPr sz="2200" spc="15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khoáng</a:t>
            </a:r>
            <a:r>
              <a:rPr sz="2200" spc="15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sản;</a:t>
            </a:r>
            <a:r>
              <a:rPr sz="2200" spc="15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Phê</a:t>
            </a:r>
            <a:r>
              <a:rPr sz="2200" spc="15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duyệt</a:t>
            </a:r>
            <a:r>
              <a:rPr sz="2200" spc="157"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kế</a:t>
            </a:r>
            <a:r>
              <a:rPr sz="2200" spc="157"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hoạch</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thăm</a:t>
            </a:r>
            <a:r>
              <a:rPr sz="2200" spc="10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dò,</a:t>
            </a:r>
            <a:r>
              <a:rPr sz="2200" spc="10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kế</a:t>
            </a:r>
            <a:r>
              <a:rPr sz="2200" spc="10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hoạch</a:t>
            </a:r>
            <a:r>
              <a:rPr sz="2200" spc="9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phát</a:t>
            </a:r>
            <a:r>
              <a:rPr sz="2200" spc="10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triển</a:t>
            </a:r>
            <a:r>
              <a:rPr sz="2200" spc="9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mỏ</a:t>
            </a:r>
            <a:r>
              <a:rPr sz="2200" spc="10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đối</a:t>
            </a:r>
            <a:r>
              <a:rPr sz="2200" spc="10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với</a:t>
            </a:r>
            <a:r>
              <a:rPr sz="2200" spc="10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dự</a:t>
            </a:r>
            <a:r>
              <a:rPr sz="2200" spc="9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án</a:t>
            </a:r>
            <a:r>
              <a:rPr sz="2200" spc="10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đầu</a:t>
            </a:r>
            <a:r>
              <a:rPr sz="2200" spc="10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tư</a:t>
            </a:r>
            <a:r>
              <a:rPr sz="2200" spc="9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thăm</a:t>
            </a:r>
            <a:r>
              <a:rPr sz="2200" spc="10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dò,</a:t>
            </a:r>
            <a:r>
              <a:rPr sz="2200" spc="102"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khai</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thác</a:t>
            </a:r>
            <a:r>
              <a:rPr sz="2200" spc="26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dầu</a:t>
            </a:r>
            <a:r>
              <a:rPr sz="2200" spc="26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khí;</a:t>
            </a:r>
            <a:r>
              <a:rPr sz="2200" spc="26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Phê</a:t>
            </a:r>
            <a:r>
              <a:rPr sz="2200" spc="26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duyệt</a:t>
            </a:r>
            <a:r>
              <a:rPr sz="2200" spc="26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báo</a:t>
            </a:r>
            <a:r>
              <a:rPr sz="2200" spc="26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cáo</a:t>
            </a:r>
            <a:r>
              <a:rPr sz="2200" spc="26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nghiên</a:t>
            </a:r>
            <a:r>
              <a:rPr sz="2200" spc="26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cứu</a:t>
            </a:r>
            <a:r>
              <a:rPr sz="2200" spc="26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khả</a:t>
            </a:r>
            <a:r>
              <a:rPr sz="2200" spc="26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thi</a:t>
            </a:r>
            <a:r>
              <a:rPr sz="2200" spc="26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đối</a:t>
            </a:r>
            <a:r>
              <a:rPr sz="2200" spc="26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với</a:t>
            </a:r>
            <a:r>
              <a:rPr sz="2200" spc="262"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dự</a:t>
            </a:r>
            <a:r>
              <a:rPr sz="2200" spc="258"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án</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đầu</a:t>
            </a:r>
            <a:r>
              <a:rPr sz="2200" dirty="0">
                <a:solidFill>
                  <a:srgbClr val="000000"/>
                </a:solidFill>
                <a:latin typeface="Times New Roman" pitchFamily="18" charset="0"/>
                <a:cs typeface="Times New Roman" pitchFamily="18" charset="0"/>
              </a:rPr>
              <a:t> tư theo phương thức đối tác công tư,…</a:t>
            </a:r>
          </a:p>
        </p:txBody>
      </p:sp>
      <p:sp>
        <p:nvSpPr>
          <p:cNvPr id="8" name="object 8"/>
          <p:cNvSpPr txBox="1"/>
          <p:nvPr/>
        </p:nvSpPr>
        <p:spPr>
          <a:xfrm>
            <a:off x="8357968" y="6441622"/>
            <a:ext cx="211976" cy="192360"/>
          </a:xfrm>
          <a:prstGeom prst="rect">
            <a:avLst/>
          </a:prstGeom>
        </p:spPr>
        <p:txBody>
          <a:bodyPr vert="horz" wrap="square" lIns="0" tIns="0" rIns="0" bIns="0" rtlCol="0">
            <a:spAutoFit/>
          </a:bodyPr>
          <a:lstStyle/>
          <a:p>
            <a:pPr marL="0" marR="0">
              <a:lnSpc>
                <a:spcPts val="1464"/>
              </a:lnSpc>
              <a:spcBef>
                <a:spcPts val="0"/>
              </a:spcBef>
              <a:spcAft>
                <a:spcPts val="0"/>
              </a:spcAft>
            </a:pPr>
            <a:r>
              <a:rPr sz="1200" dirty="0">
                <a:solidFill>
                  <a:srgbClr val="888888"/>
                </a:solidFill>
                <a:latin typeface="FLPNNE+Calibri"/>
                <a:cs typeface="FLPNNE+Calibri"/>
              </a:rPr>
              <a:t>5</a:t>
            </a:r>
          </a:p>
        </p:txBody>
      </p:sp>
      <p:pic>
        <p:nvPicPr>
          <p:cNvPr id="9" name="Picture 8" descr="C:\Users\lqtrung\Desktop\tnm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title"/>
          </p:nvPr>
        </p:nvSpPr>
        <p:spPr>
          <a:xfrm>
            <a:off x="1182084" y="440668"/>
            <a:ext cx="7854411"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Tree>
    <p:extLst>
      <p:ext uri="{BB962C8B-B14F-4D97-AF65-F5344CB8AC3E}">
        <p14:creationId xmlns:p14="http://schemas.microsoft.com/office/powerpoint/2010/main" val="236140832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971600" y="1556792"/>
            <a:ext cx="6941155" cy="307777"/>
          </a:xfrm>
          <a:prstGeom prst="rect">
            <a:avLst/>
          </a:prstGeom>
        </p:spPr>
        <p:txBody>
          <a:bodyPr vert="horz" wrap="square" lIns="0" tIns="0" rIns="0" bIns="0" rtlCol="0">
            <a:spAutoFit/>
          </a:bodyPr>
          <a:lstStyle/>
          <a:p>
            <a:pPr marL="0" marR="0">
              <a:lnSpc>
                <a:spcPts val="2436"/>
              </a:lnSpc>
              <a:spcBef>
                <a:spcPts val="0"/>
              </a:spcBef>
              <a:spcAft>
                <a:spcPts val="0"/>
              </a:spcAft>
            </a:pPr>
            <a:r>
              <a:rPr sz="2200" b="1" i="1" dirty="0">
                <a:solidFill>
                  <a:srgbClr val="0000FF"/>
                </a:solidFill>
                <a:latin typeface="Times New Roman" pitchFamily="18" charset="0"/>
                <a:cs typeface="Times New Roman" pitchFamily="18" charset="0"/>
              </a:rPr>
              <a:t>3.</a:t>
            </a:r>
            <a:r>
              <a:rPr sz="2200" b="1" i="1" spc="-37" dirty="0">
                <a:solidFill>
                  <a:srgbClr val="0000FF"/>
                </a:solidFill>
                <a:latin typeface="Times New Roman" pitchFamily="18" charset="0"/>
                <a:cs typeface="Times New Roman" pitchFamily="18" charset="0"/>
              </a:rPr>
              <a:t> </a:t>
            </a:r>
            <a:r>
              <a:rPr sz="2200" b="1" i="1" dirty="0">
                <a:solidFill>
                  <a:srgbClr val="0000FF"/>
                </a:solidFill>
                <a:latin typeface="Times New Roman" pitchFamily="18" charset="0"/>
                <a:cs typeface="Times New Roman" pitchFamily="18" charset="0"/>
              </a:rPr>
              <a:t>Thời điểm nộp hồ sơ đề nghị cấp GPMT</a:t>
            </a:r>
            <a:r>
              <a:rPr sz="2200" b="1" i="1" spc="-40" dirty="0">
                <a:solidFill>
                  <a:srgbClr val="0000FF"/>
                </a:solidFill>
                <a:latin typeface="Times New Roman" pitchFamily="18" charset="0"/>
                <a:cs typeface="Times New Roman" pitchFamily="18" charset="0"/>
              </a:rPr>
              <a:t> </a:t>
            </a:r>
            <a:r>
              <a:rPr sz="2200" b="1" i="1" dirty="0">
                <a:solidFill>
                  <a:srgbClr val="0000FF"/>
                </a:solidFill>
                <a:latin typeface="Times New Roman" pitchFamily="18" charset="0"/>
                <a:cs typeface="Times New Roman" pitchFamily="18" charset="0"/>
              </a:rPr>
              <a:t>(Tiếp theo)</a:t>
            </a:r>
          </a:p>
        </p:txBody>
      </p:sp>
      <p:sp>
        <p:nvSpPr>
          <p:cNvPr id="5" name="object 5"/>
          <p:cNvSpPr txBox="1"/>
          <p:nvPr/>
        </p:nvSpPr>
        <p:spPr>
          <a:xfrm>
            <a:off x="323529" y="1988840"/>
            <a:ext cx="8640960" cy="3077766"/>
          </a:xfrm>
          <a:prstGeom prst="rect">
            <a:avLst/>
          </a:prstGeom>
        </p:spPr>
        <p:txBody>
          <a:bodyPr vert="horz" wrap="square" lIns="0" tIns="0" rIns="0" bIns="0" rtlCol="0">
            <a:spAutoFit/>
          </a:bodyPr>
          <a:lstStyle/>
          <a:p>
            <a:pPr marL="542924" marR="0" algn="just">
              <a:lnSpc>
                <a:spcPts val="2436"/>
              </a:lnSpc>
              <a:spcBef>
                <a:spcPts val="0"/>
              </a:spcBef>
              <a:spcAft>
                <a:spcPts val="0"/>
              </a:spcAft>
            </a:pPr>
            <a:r>
              <a:rPr sz="2200" dirty="0">
                <a:solidFill>
                  <a:srgbClr val="000000"/>
                </a:solidFill>
                <a:latin typeface="Times New Roman" pitchFamily="18" charset="0"/>
                <a:cs typeface="Times New Roman" pitchFamily="18" charset="0"/>
              </a:rPr>
              <a:t>-</a:t>
            </a:r>
            <a:r>
              <a:rPr sz="2200" spc="4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Dự</a:t>
            </a:r>
            <a:r>
              <a:rPr sz="2200" spc="3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án</a:t>
            </a:r>
            <a:r>
              <a:rPr sz="2200" spc="4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đầu</a:t>
            </a:r>
            <a:r>
              <a:rPr sz="2200" spc="4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tư</a:t>
            </a:r>
            <a:r>
              <a:rPr sz="2200" spc="3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quy</a:t>
            </a:r>
            <a:r>
              <a:rPr sz="2200" spc="4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định</a:t>
            </a:r>
            <a:r>
              <a:rPr sz="2200" spc="4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tại</a:t>
            </a:r>
            <a:r>
              <a:rPr sz="2200" spc="4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khoản</a:t>
            </a:r>
            <a:r>
              <a:rPr sz="2200" spc="4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2</a:t>
            </a:r>
            <a:r>
              <a:rPr sz="2200" spc="4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Điều</a:t>
            </a:r>
            <a:r>
              <a:rPr sz="2200" spc="4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39</a:t>
            </a:r>
            <a:r>
              <a:rPr sz="2200" spc="4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Luật</a:t>
            </a:r>
            <a:r>
              <a:rPr sz="2200" spc="4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BVMT </a:t>
            </a:r>
            <a:r>
              <a:rPr sz="2200" b="1" dirty="0" err="1">
                <a:solidFill>
                  <a:srgbClr val="00B050"/>
                </a:solidFill>
                <a:latin typeface="Times New Roman" pitchFamily="18" charset="0"/>
                <a:cs typeface="Times New Roman" pitchFamily="18" charset="0"/>
              </a:rPr>
              <a:t>đang</a:t>
            </a:r>
            <a:r>
              <a:rPr sz="2200" b="1" spc="42" dirty="0">
                <a:solidFill>
                  <a:srgbClr val="00B050"/>
                </a:solidFill>
                <a:latin typeface="Times New Roman" pitchFamily="18" charset="0"/>
                <a:cs typeface="Times New Roman" pitchFamily="18" charset="0"/>
              </a:rPr>
              <a:t> </a:t>
            </a:r>
            <a:r>
              <a:rPr sz="2200" b="1" dirty="0" err="1">
                <a:solidFill>
                  <a:srgbClr val="00B050"/>
                </a:solidFill>
                <a:latin typeface="Times New Roman" pitchFamily="18" charset="0"/>
                <a:cs typeface="Times New Roman" pitchFamily="18" charset="0"/>
              </a:rPr>
              <a:t>vận</a:t>
            </a:r>
            <a:r>
              <a:rPr lang="vi-VN" sz="2200" b="1" dirty="0">
                <a:solidFill>
                  <a:srgbClr val="00B050"/>
                </a:solidFill>
                <a:latin typeface="Times New Roman" pitchFamily="18" charset="0"/>
                <a:cs typeface="Times New Roman" pitchFamily="18" charset="0"/>
              </a:rPr>
              <a:t> </a:t>
            </a:r>
            <a:r>
              <a:rPr sz="2200" b="1" dirty="0" err="1">
                <a:solidFill>
                  <a:srgbClr val="00B050"/>
                </a:solidFill>
                <a:latin typeface="Times New Roman" pitchFamily="18" charset="0"/>
                <a:cs typeface="Times New Roman" pitchFamily="18" charset="0"/>
              </a:rPr>
              <a:t>hành</a:t>
            </a:r>
            <a:r>
              <a:rPr sz="2200" b="1" spc="96"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thử</a:t>
            </a:r>
            <a:r>
              <a:rPr sz="2200" b="1" spc="94"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nghiệm</a:t>
            </a:r>
            <a:r>
              <a:rPr sz="2200" b="1" spc="98"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công</a:t>
            </a:r>
            <a:r>
              <a:rPr sz="2200" b="1" spc="96"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trình</a:t>
            </a:r>
            <a:r>
              <a:rPr sz="2200" b="1" spc="99"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xử</a:t>
            </a:r>
            <a:r>
              <a:rPr sz="2200" b="1" spc="93"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lý</a:t>
            </a:r>
            <a:r>
              <a:rPr sz="2200" b="1" spc="97"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chất</a:t>
            </a:r>
            <a:r>
              <a:rPr sz="2200" b="1" spc="95"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thải</a:t>
            </a:r>
            <a:r>
              <a:rPr sz="2200" b="1" spc="99"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theo</a:t>
            </a:r>
            <a:r>
              <a:rPr sz="2200" b="1" spc="97"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quy</a:t>
            </a:r>
            <a:r>
              <a:rPr sz="2200" b="1" spc="98"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định</a:t>
            </a:r>
            <a:r>
              <a:rPr sz="2200" b="1" spc="99"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của</a:t>
            </a:r>
            <a:r>
              <a:rPr sz="2200" b="1" spc="95" dirty="0">
                <a:solidFill>
                  <a:srgbClr val="00B050"/>
                </a:solidFill>
                <a:latin typeface="Times New Roman" pitchFamily="18" charset="0"/>
                <a:cs typeface="Times New Roman" pitchFamily="18" charset="0"/>
              </a:rPr>
              <a:t> </a:t>
            </a:r>
            <a:r>
              <a:rPr sz="2200" b="1" dirty="0" err="1">
                <a:solidFill>
                  <a:srgbClr val="00B050"/>
                </a:solidFill>
                <a:latin typeface="Times New Roman" pitchFamily="18" charset="0"/>
                <a:cs typeface="Times New Roman" pitchFamily="18" charset="0"/>
              </a:rPr>
              <a:t>pháp</a:t>
            </a:r>
            <a:r>
              <a:rPr sz="2200" b="1" spc="97" dirty="0">
                <a:solidFill>
                  <a:srgbClr val="00B050"/>
                </a:solidFill>
                <a:latin typeface="Times New Roman" pitchFamily="18" charset="0"/>
                <a:cs typeface="Times New Roman" pitchFamily="18" charset="0"/>
              </a:rPr>
              <a:t> </a:t>
            </a:r>
            <a:r>
              <a:rPr sz="2200" b="1" dirty="0" err="1">
                <a:solidFill>
                  <a:srgbClr val="00B050"/>
                </a:solidFill>
                <a:latin typeface="Times New Roman" pitchFamily="18" charset="0"/>
                <a:cs typeface="Times New Roman" pitchFamily="18" charset="0"/>
              </a:rPr>
              <a:t>luật</a:t>
            </a:r>
            <a:r>
              <a:rPr lang="vi-VN" sz="2200" b="1" dirty="0">
                <a:solidFill>
                  <a:srgbClr val="00B050"/>
                </a:solidFill>
                <a:latin typeface="Times New Roman" pitchFamily="18" charset="0"/>
                <a:cs typeface="Times New Roman" pitchFamily="18" charset="0"/>
              </a:rPr>
              <a:t> </a:t>
            </a:r>
            <a:r>
              <a:rPr sz="2200" b="1" dirty="0" err="1">
                <a:solidFill>
                  <a:srgbClr val="00B050"/>
                </a:solidFill>
                <a:latin typeface="Times New Roman" pitchFamily="18" charset="0"/>
                <a:cs typeface="Times New Roman" pitchFamily="18" charset="0"/>
              </a:rPr>
              <a:t>trước</a:t>
            </a:r>
            <a:r>
              <a:rPr sz="2200" b="1" spc="171"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ngày</a:t>
            </a:r>
            <a:r>
              <a:rPr sz="2200" b="1" spc="170"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Luật</a:t>
            </a:r>
            <a:r>
              <a:rPr sz="2200" b="1" spc="171"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Bảo</a:t>
            </a:r>
            <a:r>
              <a:rPr sz="2200" b="1" spc="176"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vệ</a:t>
            </a:r>
            <a:r>
              <a:rPr sz="2200" b="1" spc="171"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môi</a:t>
            </a:r>
            <a:r>
              <a:rPr sz="2200" b="1" spc="174"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trường</a:t>
            </a:r>
            <a:r>
              <a:rPr sz="2200" b="1" spc="172"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có</a:t>
            </a:r>
            <a:r>
              <a:rPr sz="2200" b="1" spc="174"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hiệu</a:t>
            </a:r>
            <a:r>
              <a:rPr sz="2200" b="1" spc="171"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lực</a:t>
            </a:r>
            <a:r>
              <a:rPr sz="2200" b="1" spc="174"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thi</a:t>
            </a:r>
            <a:r>
              <a:rPr sz="2200" b="1" spc="174"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hành</a:t>
            </a:r>
            <a:r>
              <a:rPr sz="2200" b="1" spc="171"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tự</a:t>
            </a:r>
            <a:r>
              <a:rPr sz="2200" b="1" spc="166" dirty="0">
                <a:solidFill>
                  <a:srgbClr val="00B050"/>
                </a:solidFill>
                <a:latin typeface="Times New Roman" pitchFamily="18" charset="0"/>
                <a:cs typeface="Times New Roman" pitchFamily="18" charset="0"/>
              </a:rPr>
              <a:t> </a:t>
            </a:r>
            <a:r>
              <a:rPr sz="2200" b="1" dirty="0" err="1">
                <a:solidFill>
                  <a:srgbClr val="00B050"/>
                </a:solidFill>
                <a:latin typeface="Times New Roman" pitchFamily="18" charset="0"/>
                <a:cs typeface="Times New Roman" pitchFamily="18" charset="0"/>
              </a:rPr>
              <a:t>quyết</a:t>
            </a:r>
            <a:r>
              <a:rPr sz="2200" b="1" spc="172" dirty="0">
                <a:solidFill>
                  <a:srgbClr val="00B050"/>
                </a:solidFill>
                <a:latin typeface="Times New Roman" pitchFamily="18" charset="0"/>
                <a:cs typeface="Times New Roman" pitchFamily="18" charset="0"/>
              </a:rPr>
              <a:t> </a:t>
            </a:r>
            <a:r>
              <a:rPr sz="2200" b="1" dirty="0" err="1">
                <a:solidFill>
                  <a:srgbClr val="00B050"/>
                </a:solidFill>
                <a:latin typeface="Times New Roman" pitchFamily="18" charset="0"/>
                <a:cs typeface="Times New Roman" pitchFamily="18" charset="0"/>
              </a:rPr>
              <a:t>định</a:t>
            </a:r>
            <a:r>
              <a:rPr lang="vi-VN" sz="2200" b="1" dirty="0">
                <a:solidFill>
                  <a:srgbClr val="00B050"/>
                </a:solidFill>
                <a:latin typeface="Times New Roman" pitchFamily="18" charset="0"/>
                <a:cs typeface="Times New Roman" pitchFamily="18" charset="0"/>
              </a:rPr>
              <a:t> </a:t>
            </a:r>
            <a:r>
              <a:rPr sz="2200" b="1" dirty="0" err="1">
                <a:solidFill>
                  <a:srgbClr val="00B050"/>
                </a:solidFill>
                <a:latin typeface="Times New Roman" pitchFamily="18" charset="0"/>
                <a:cs typeface="Times New Roman" pitchFamily="18" charset="0"/>
              </a:rPr>
              <a:t>thời</a:t>
            </a:r>
            <a:r>
              <a:rPr sz="2200" b="1" spc="86"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điểm</a:t>
            </a:r>
            <a:r>
              <a:rPr sz="2200" b="1" spc="85"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nộp</a:t>
            </a:r>
            <a:r>
              <a:rPr sz="2200" b="1" spc="85"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hồ</a:t>
            </a:r>
            <a:r>
              <a:rPr sz="2200" b="1" spc="85"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sơ</a:t>
            </a:r>
            <a:r>
              <a:rPr sz="2200" b="1" spc="90"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đề</a:t>
            </a:r>
            <a:r>
              <a:rPr sz="2200" b="1" spc="84"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nghị</a:t>
            </a:r>
            <a:r>
              <a:rPr sz="2200" b="1" spc="86"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cấp</a:t>
            </a:r>
            <a:r>
              <a:rPr sz="2200" b="1" spc="86"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giấy</a:t>
            </a:r>
            <a:r>
              <a:rPr sz="2200" b="1" spc="84"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phép</a:t>
            </a:r>
            <a:r>
              <a:rPr sz="2200" b="1" spc="83"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môi</a:t>
            </a:r>
            <a:r>
              <a:rPr sz="2200" b="1" spc="87"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trường</a:t>
            </a:r>
            <a:r>
              <a:rPr sz="2200" b="1" spc="84" dirty="0">
                <a:solidFill>
                  <a:srgbClr val="00B05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để</a:t>
            </a:r>
            <a:r>
              <a:rPr sz="2200" spc="8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bảo</a:t>
            </a:r>
            <a:r>
              <a:rPr sz="2200" spc="83"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đảm</a:t>
            </a:r>
            <a:r>
              <a:rPr sz="2200" spc="84"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thời</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điểm</a:t>
            </a:r>
            <a:r>
              <a:rPr sz="2200" spc="50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phải</a:t>
            </a:r>
            <a:r>
              <a:rPr sz="2200" spc="50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có</a:t>
            </a:r>
            <a:r>
              <a:rPr sz="2200" spc="50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giấy</a:t>
            </a:r>
            <a:r>
              <a:rPr sz="2200" spc="50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phép</a:t>
            </a:r>
            <a:r>
              <a:rPr sz="2200" spc="49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môi</a:t>
            </a:r>
            <a:r>
              <a:rPr sz="2200" spc="50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trường</a:t>
            </a:r>
            <a:r>
              <a:rPr sz="2200" spc="50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sau</a:t>
            </a:r>
            <a:r>
              <a:rPr sz="2200" spc="50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khi</a:t>
            </a:r>
            <a:r>
              <a:rPr sz="2200" spc="50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kết</a:t>
            </a:r>
            <a:r>
              <a:rPr sz="2200" spc="50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thúc</a:t>
            </a:r>
            <a:r>
              <a:rPr sz="2200" spc="50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vận</a:t>
            </a:r>
            <a:r>
              <a:rPr sz="2200" spc="498"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hành</a:t>
            </a:r>
            <a:r>
              <a:rPr sz="2200" spc="498"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thử</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nghiệm</a:t>
            </a:r>
            <a:r>
              <a:rPr sz="2200" spc="9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nhưng</a:t>
            </a:r>
            <a:r>
              <a:rPr sz="2200" spc="9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chậm</a:t>
            </a:r>
            <a:r>
              <a:rPr sz="2200" spc="9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nhất</a:t>
            </a:r>
            <a:r>
              <a:rPr sz="2200" spc="9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trước</a:t>
            </a:r>
            <a:r>
              <a:rPr sz="2200" spc="9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45</a:t>
            </a:r>
            <a:r>
              <a:rPr sz="2200" spc="9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ngày</a:t>
            </a:r>
            <a:r>
              <a:rPr sz="2200" spc="9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đối</a:t>
            </a:r>
            <a:r>
              <a:rPr sz="2200" spc="9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với</a:t>
            </a:r>
            <a:r>
              <a:rPr sz="2200" spc="9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trường</a:t>
            </a:r>
            <a:r>
              <a:rPr sz="2200" spc="9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hợp</a:t>
            </a:r>
            <a:r>
              <a:rPr sz="2200" spc="94"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thuộc</a:t>
            </a:r>
            <a:r>
              <a:rPr sz="2200" spc="95"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thẩm</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quyền</a:t>
            </a:r>
            <a:r>
              <a:rPr sz="2200" spc="40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cấp</a:t>
            </a:r>
            <a:r>
              <a:rPr sz="2200" spc="40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giấy</a:t>
            </a:r>
            <a:r>
              <a:rPr sz="2200" spc="40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phép</a:t>
            </a:r>
            <a:r>
              <a:rPr sz="2200" spc="40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môi</a:t>
            </a:r>
            <a:r>
              <a:rPr sz="2200" spc="40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trường</a:t>
            </a:r>
            <a:r>
              <a:rPr sz="2200" spc="40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của</a:t>
            </a:r>
            <a:r>
              <a:rPr sz="2200" spc="39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cấp</a:t>
            </a:r>
            <a:r>
              <a:rPr sz="2200" spc="40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bộ,</a:t>
            </a:r>
            <a:r>
              <a:rPr sz="2200" spc="40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trước</a:t>
            </a:r>
            <a:r>
              <a:rPr sz="2200" spc="40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30</a:t>
            </a:r>
            <a:r>
              <a:rPr sz="2200" spc="40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ngày</a:t>
            </a:r>
            <a:r>
              <a:rPr sz="2200" spc="4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đối</a:t>
            </a:r>
            <a:r>
              <a:rPr sz="2200" spc="403"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với</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trường</a:t>
            </a:r>
            <a:r>
              <a:rPr sz="2200" spc="33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hợp</a:t>
            </a:r>
            <a:r>
              <a:rPr sz="2200" spc="33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thuộc</a:t>
            </a:r>
            <a:r>
              <a:rPr sz="2200" spc="33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thẩm</a:t>
            </a:r>
            <a:r>
              <a:rPr sz="2200" spc="33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quyền</a:t>
            </a:r>
            <a:r>
              <a:rPr sz="2200" spc="33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cấp</a:t>
            </a:r>
            <a:r>
              <a:rPr sz="2200" spc="33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giấy</a:t>
            </a:r>
            <a:r>
              <a:rPr sz="2200" spc="33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phép</a:t>
            </a:r>
            <a:r>
              <a:rPr sz="2200" spc="33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môi</a:t>
            </a:r>
            <a:r>
              <a:rPr sz="2200" spc="33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trường</a:t>
            </a:r>
            <a:r>
              <a:rPr sz="2200" spc="33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của</a:t>
            </a:r>
            <a:r>
              <a:rPr sz="2200" spc="33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Ủy</a:t>
            </a:r>
            <a:r>
              <a:rPr sz="2200" spc="33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ban</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nhân</a:t>
            </a:r>
            <a:r>
              <a:rPr sz="2200" spc="7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dân</a:t>
            </a:r>
            <a:r>
              <a:rPr sz="2200" spc="7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cấp</a:t>
            </a:r>
            <a:r>
              <a:rPr sz="2200" spc="8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tỉnh,</a:t>
            </a:r>
            <a:r>
              <a:rPr sz="2200" spc="8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Ủy</a:t>
            </a:r>
            <a:r>
              <a:rPr sz="2200" spc="8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ban</a:t>
            </a:r>
            <a:r>
              <a:rPr sz="2200" spc="7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nhân</a:t>
            </a:r>
            <a:r>
              <a:rPr sz="2200" spc="7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dân</a:t>
            </a:r>
            <a:r>
              <a:rPr sz="2200" spc="8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cấp</a:t>
            </a:r>
            <a:r>
              <a:rPr sz="2200" spc="8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huyện,</a:t>
            </a:r>
            <a:r>
              <a:rPr sz="2200" spc="8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tính</a:t>
            </a:r>
            <a:r>
              <a:rPr sz="2200" spc="8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đến</a:t>
            </a:r>
            <a:r>
              <a:rPr sz="2200" spc="8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thời</a:t>
            </a:r>
            <a:r>
              <a:rPr sz="2200" spc="82"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điểm</a:t>
            </a:r>
            <a:r>
              <a:rPr sz="2200" spc="82"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phải</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có</a:t>
            </a:r>
            <a:r>
              <a:rPr sz="2200" dirty="0">
                <a:solidFill>
                  <a:srgbClr val="000000"/>
                </a:solidFill>
                <a:latin typeface="Times New Roman" pitchFamily="18" charset="0"/>
                <a:cs typeface="Times New Roman" pitchFamily="18" charset="0"/>
              </a:rPr>
              <a:t> giấy phép môi trường.</a:t>
            </a:r>
          </a:p>
        </p:txBody>
      </p:sp>
      <p:sp>
        <p:nvSpPr>
          <p:cNvPr id="6" name="object 6"/>
          <p:cNvSpPr txBox="1"/>
          <p:nvPr/>
        </p:nvSpPr>
        <p:spPr>
          <a:xfrm>
            <a:off x="251520" y="5095099"/>
            <a:ext cx="8568952" cy="1538883"/>
          </a:xfrm>
          <a:prstGeom prst="rect">
            <a:avLst/>
          </a:prstGeom>
        </p:spPr>
        <p:txBody>
          <a:bodyPr vert="horz" wrap="square" lIns="0" tIns="0" rIns="0" bIns="0" rtlCol="0">
            <a:spAutoFit/>
          </a:bodyPr>
          <a:lstStyle/>
          <a:p>
            <a:pPr marL="542924" algn="just">
              <a:lnSpc>
                <a:spcPts val="2436"/>
              </a:lnSpc>
            </a:pPr>
            <a:r>
              <a:rPr sz="2200" spc="-46" dirty="0">
                <a:solidFill>
                  <a:srgbClr val="000000"/>
                </a:solidFill>
                <a:latin typeface="Times New Roman" pitchFamily="18" charset="0"/>
                <a:cs typeface="Times New Roman" pitchFamily="18" charset="0"/>
              </a:rPr>
              <a:t>Trường</a:t>
            </a:r>
            <a:r>
              <a:rPr sz="2200" spc="194" dirty="0">
                <a:solidFill>
                  <a:srgbClr val="000000"/>
                </a:solidFill>
                <a:latin typeface="Times New Roman" pitchFamily="18" charset="0"/>
                <a:cs typeface="Times New Roman" pitchFamily="18" charset="0"/>
              </a:rPr>
              <a:t> </a:t>
            </a:r>
            <a:r>
              <a:rPr sz="2200" spc="-31" dirty="0">
                <a:solidFill>
                  <a:srgbClr val="000000"/>
                </a:solidFill>
                <a:latin typeface="Times New Roman" pitchFamily="18" charset="0"/>
                <a:cs typeface="Times New Roman" pitchFamily="18" charset="0"/>
              </a:rPr>
              <a:t>hợp</a:t>
            </a:r>
            <a:r>
              <a:rPr sz="2200" spc="179"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không</a:t>
            </a:r>
            <a:r>
              <a:rPr sz="2200" spc="177" dirty="0">
                <a:solidFill>
                  <a:srgbClr val="000000"/>
                </a:solidFill>
                <a:latin typeface="Times New Roman" pitchFamily="18" charset="0"/>
                <a:cs typeface="Times New Roman" pitchFamily="18" charset="0"/>
              </a:rPr>
              <a:t> </a:t>
            </a:r>
            <a:r>
              <a:rPr sz="2200" spc="-31" dirty="0">
                <a:solidFill>
                  <a:srgbClr val="000000"/>
                </a:solidFill>
                <a:latin typeface="Times New Roman" pitchFamily="18" charset="0"/>
                <a:cs typeface="Times New Roman" pitchFamily="18" charset="0"/>
              </a:rPr>
              <a:t>bảo</a:t>
            </a:r>
            <a:r>
              <a:rPr sz="2200" spc="179" dirty="0">
                <a:solidFill>
                  <a:srgbClr val="000000"/>
                </a:solidFill>
                <a:latin typeface="Times New Roman" pitchFamily="18" charset="0"/>
                <a:cs typeface="Times New Roman" pitchFamily="18" charset="0"/>
              </a:rPr>
              <a:t> </a:t>
            </a:r>
            <a:r>
              <a:rPr sz="2200" spc="-31" dirty="0">
                <a:solidFill>
                  <a:srgbClr val="000000"/>
                </a:solidFill>
                <a:latin typeface="Times New Roman" pitchFamily="18" charset="0"/>
                <a:cs typeface="Times New Roman" pitchFamily="18" charset="0"/>
              </a:rPr>
              <a:t>đảm</a:t>
            </a:r>
            <a:r>
              <a:rPr sz="2200" spc="180"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thời</a:t>
            </a:r>
            <a:r>
              <a:rPr sz="2200" spc="178"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điểm</a:t>
            </a:r>
            <a:r>
              <a:rPr sz="2200" spc="181"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nộp</a:t>
            </a:r>
            <a:r>
              <a:rPr sz="2200" spc="178"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hồ</a:t>
            </a:r>
            <a:r>
              <a:rPr sz="2200" spc="178" dirty="0">
                <a:solidFill>
                  <a:srgbClr val="000000"/>
                </a:solidFill>
                <a:latin typeface="Times New Roman" pitchFamily="18" charset="0"/>
                <a:cs typeface="Times New Roman" pitchFamily="18" charset="0"/>
              </a:rPr>
              <a:t> </a:t>
            </a:r>
            <a:r>
              <a:rPr sz="2200" spc="-27" dirty="0">
                <a:solidFill>
                  <a:srgbClr val="000000"/>
                </a:solidFill>
                <a:latin typeface="Times New Roman" pitchFamily="18" charset="0"/>
                <a:cs typeface="Times New Roman" pitchFamily="18" charset="0"/>
              </a:rPr>
              <a:t>sơ,</a:t>
            </a:r>
            <a:r>
              <a:rPr sz="2200" spc="175" dirty="0">
                <a:solidFill>
                  <a:srgbClr val="000000"/>
                </a:solidFill>
                <a:latin typeface="Times New Roman" pitchFamily="18" charset="0"/>
                <a:cs typeface="Times New Roman" pitchFamily="18" charset="0"/>
              </a:rPr>
              <a:t> </a:t>
            </a:r>
            <a:r>
              <a:rPr sz="2200" spc="-31" dirty="0">
                <a:solidFill>
                  <a:srgbClr val="000000"/>
                </a:solidFill>
                <a:latin typeface="Times New Roman" pitchFamily="18" charset="0"/>
                <a:cs typeface="Times New Roman" pitchFamily="18" charset="0"/>
              </a:rPr>
              <a:t>chủ</a:t>
            </a:r>
            <a:r>
              <a:rPr sz="2200" spc="178"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dự</a:t>
            </a:r>
            <a:r>
              <a:rPr sz="2200" spc="173" dirty="0">
                <a:solidFill>
                  <a:srgbClr val="000000"/>
                </a:solidFill>
                <a:latin typeface="Times New Roman" pitchFamily="18" charset="0"/>
                <a:cs typeface="Times New Roman" pitchFamily="18" charset="0"/>
              </a:rPr>
              <a:t> </a:t>
            </a:r>
            <a:r>
              <a:rPr sz="2200" spc="-32" dirty="0">
                <a:solidFill>
                  <a:srgbClr val="000000"/>
                </a:solidFill>
                <a:latin typeface="Times New Roman" pitchFamily="18" charset="0"/>
                <a:cs typeface="Times New Roman" pitchFamily="18" charset="0"/>
              </a:rPr>
              <a:t>án</a:t>
            </a:r>
            <a:r>
              <a:rPr sz="2200" spc="180" dirty="0">
                <a:solidFill>
                  <a:srgbClr val="000000"/>
                </a:solidFill>
                <a:latin typeface="Times New Roman" pitchFamily="18" charset="0"/>
                <a:cs typeface="Times New Roman" pitchFamily="18" charset="0"/>
              </a:rPr>
              <a:t> </a:t>
            </a:r>
            <a:r>
              <a:rPr sz="2200" spc="-31" dirty="0" err="1">
                <a:solidFill>
                  <a:srgbClr val="000000"/>
                </a:solidFill>
                <a:latin typeface="Times New Roman" pitchFamily="18" charset="0"/>
                <a:cs typeface="Times New Roman" pitchFamily="18" charset="0"/>
              </a:rPr>
              <a:t>đầu</a:t>
            </a:r>
            <a:r>
              <a:rPr sz="2200" spc="179" dirty="0">
                <a:solidFill>
                  <a:srgbClr val="000000"/>
                </a:solidFill>
                <a:latin typeface="Times New Roman" pitchFamily="18" charset="0"/>
                <a:cs typeface="Times New Roman" pitchFamily="18" charset="0"/>
              </a:rPr>
              <a:t> </a:t>
            </a:r>
            <a:r>
              <a:rPr sz="2200" spc="-29" dirty="0" err="1">
                <a:solidFill>
                  <a:srgbClr val="000000"/>
                </a:solidFill>
                <a:latin typeface="Times New Roman" pitchFamily="18" charset="0"/>
                <a:cs typeface="Times New Roman" pitchFamily="18" charset="0"/>
              </a:rPr>
              <a:t>tư</a:t>
            </a:r>
            <a:r>
              <a:rPr lang="vi-VN" sz="2200" spc="-29" dirty="0">
                <a:solidFill>
                  <a:srgbClr val="000000"/>
                </a:solidFill>
                <a:latin typeface="Times New Roman" pitchFamily="18" charset="0"/>
                <a:cs typeface="Times New Roman" pitchFamily="18" charset="0"/>
              </a:rPr>
              <a:t> </a:t>
            </a:r>
            <a:r>
              <a:rPr sz="2200" spc="-31" dirty="0" err="1">
                <a:solidFill>
                  <a:srgbClr val="000000"/>
                </a:solidFill>
                <a:latin typeface="Times New Roman" pitchFamily="18" charset="0"/>
                <a:cs typeface="Times New Roman" pitchFamily="18" charset="0"/>
              </a:rPr>
              <a:t>phải</a:t>
            </a:r>
            <a:r>
              <a:rPr sz="2200" dirty="0">
                <a:solidFill>
                  <a:srgbClr val="000000"/>
                </a:solidFill>
                <a:latin typeface="Times New Roman" pitchFamily="18" charset="0"/>
                <a:cs typeface="Times New Roman" pitchFamily="18" charset="0"/>
              </a:rPr>
              <a:t> </a:t>
            </a:r>
            <a:r>
              <a:rPr sz="2200" spc="-30" dirty="0" err="1">
                <a:solidFill>
                  <a:srgbClr val="000000"/>
                </a:solidFill>
                <a:latin typeface="Times New Roman" pitchFamily="18" charset="0"/>
                <a:cs typeface="Times New Roman" pitchFamily="18" charset="0"/>
              </a:rPr>
              <a:t>theo</a:t>
            </a:r>
            <a:r>
              <a:rPr sz="2200"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quy</a:t>
            </a:r>
            <a:r>
              <a:rPr sz="2200" dirty="0">
                <a:solidFill>
                  <a:srgbClr val="000000"/>
                </a:solidFill>
                <a:latin typeface="Times New Roman" pitchFamily="18" charset="0"/>
                <a:cs typeface="Times New Roman" pitchFamily="18" charset="0"/>
              </a:rPr>
              <a:t> </a:t>
            </a:r>
            <a:r>
              <a:rPr sz="2200" spc="-30" dirty="0" err="1">
                <a:solidFill>
                  <a:srgbClr val="000000"/>
                </a:solidFill>
                <a:latin typeface="Times New Roman" pitchFamily="18" charset="0"/>
                <a:cs typeface="Times New Roman" pitchFamily="18" charset="0"/>
              </a:rPr>
              <a:t>định</a:t>
            </a:r>
            <a:r>
              <a:rPr sz="2200" dirty="0">
                <a:solidFill>
                  <a:srgbClr val="000000"/>
                </a:solidFill>
                <a:latin typeface="Times New Roman" pitchFamily="18" charset="0"/>
                <a:cs typeface="Times New Roman" pitchFamily="18" charset="0"/>
              </a:rPr>
              <a:t> </a:t>
            </a:r>
            <a:r>
              <a:rPr sz="2200" spc="-30" dirty="0" err="1">
                <a:solidFill>
                  <a:srgbClr val="000000"/>
                </a:solidFill>
                <a:latin typeface="Times New Roman" pitchFamily="18" charset="0"/>
                <a:cs typeface="Times New Roman" pitchFamily="18" charset="0"/>
              </a:rPr>
              <a:t>tại</a:t>
            </a:r>
            <a:r>
              <a:rPr lang="vi-VN" sz="2200" spc="-30" dirty="0">
                <a:solidFill>
                  <a:srgbClr val="000000"/>
                </a:solidFill>
                <a:latin typeface="Times New Roman" pitchFamily="18" charset="0"/>
                <a:cs typeface="Times New Roman" pitchFamily="18" charset="0"/>
              </a:rPr>
              <a:t> </a:t>
            </a:r>
            <a:r>
              <a:rPr sz="2200" spc="-30" dirty="0" err="1">
                <a:solidFill>
                  <a:srgbClr val="000000"/>
                </a:solidFill>
                <a:latin typeface="Times New Roman" pitchFamily="18" charset="0"/>
                <a:cs typeface="Times New Roman" pitchFamily="18" charset="0"/>
              </a:rPr>
              <a:t>điểm</a:t>
            </a:r>
            <a:r>
              <a:rPr sz="2200" spc="-1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a:t>
            </a:r>
            <a:r>
              <a:rPr sz="2200" spc="-48"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khoản</a:t>
            </a:r>
            <a:r>
              <a:rPr sz="2200" spc="-1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6</a:t>
            </a:r>
            <a:r>
              <a:rPr sz="2200" spc="-46" dirty="0">
                <a:solidFill>
                  <a:srgbClr val="000000"/>
                </a:solidFill>
                <a:latin typeface="Times New Roman" pitchFamily="18" charset="0"/>
                <a:cs typeface="Times New Roman" pitchFamily="18" charset="0"/>
              </a:rPr>
              <a:t> </a:t>
            </a:r>
            <a:r>
              <a:rPr sz="2200" spc="-31" dirty="0">
                <a:solidFill>
                  <a:srgbClr val="000000"/>
                </a:solidFill>
                <a:latin typeface="Times New Roman" pitchFamily="18" charset="0"/>
                <a:cs typeface="Times New Roman" pitchFamily="18" charset="0"/>
              </a:rPr>
              <a:t>Điều</a:t>
            </a:r>
            <a:r>
              <a:rPr sz="2200" spc="-15"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31</a:t>
            </a:r>
            <a:r>
              <a:rPr sz="2200" spc="-17" dirty="0">
                <a:solidFill>
                  <a:srgbClr val="000000"/>
                </a:solidFill>
                <a:latin typeface="Times New Roman" pitchFamily="18" charset="0"/>
                <a:cs typeface="Times New Roman" pitchFamily="18" charset="0"/>
              </a:rPr>
              <a:t> </a:t>
            </a:r>
            <a:r>
              <a:rPr sz="2200" spc="-31" dirty="0">
                <a:solidFill>
                  <a:srgbClr val="000000"/>
                </a:solidFill>
                <a:latin typeface="Times New Roman" pitchFamily="18" charset="0"/>
                <a:cs typeface="Times New Roman" pitchFamily="18" charset="0"/>
              </a:rPr>
              <a:t>Ng</a:t>
            </a:r>
            <a:r>
              <a:rPr lang="en-GB" sz="2200" b="1" spc="-32" dirty="0" err="1">
                <a:solidFill>
                  <a:srgbClr val="C00000"/>
                </a:solidFill>
                <a:latin typeface="Times New Roman" pitchFamily="18" charset="0"/>
                <a:cs typeface="Times New Roman" pitchFamily="18" charset="0"/>
              </a:rPr>
              <a:t>có</a:t>
            </a:r>
            <a:r>
              <a:rPr lang="en-GB" sz="2200" b="1" dirty="0">
                <a:solidFill>
                  <a:srgbClr val="C00000"/>
                </a:solidFill>
                <a:latin typeface="Times New Roman" pitchFamily="18" charset="0"/>
                <a:cs typeface="Times New Roman" pitchFamily="18" charset="0"/>
              </a:rPr>
              <a:t> </a:t>
            </a:r>
            <a:r>
              <a:rPr lang="en-GB" sz="2200" b="1" spc="-29" dirty="0" err="1">
                <a:solidFill>
                  <a:srgbClr val="C00000"/>
                </a:solidFill>
                <a:latin typeface="Times New Roman" pitchFamily="18" charset="0"/>
                <a:cs typeface="Times New Roman" pitchFamily="18" charset="0"/>
              </a:rPr>
              <a:t>thông</a:t>
            </a:r>
            <a:r>
              <a:rPr lang="en-GB" sz="2200" b="1" dirty="0">
                <a:solidFill>
                  <a:srgbClr val="C00000"/>
                </a:solidFill>
                <a:latin typeface="Times New Roman" pitchFamily="18" charset="0"/>
                <a:cs typeface="Times New Roman" pitchFamily="18" charset="0"/>
              </a:rPr>
              <a:t> </a:t>
            </a:r>
            <a:r>
              <a:rPr lang="en-GB" sz="2200" b="1" spc="-31" dirty="0" err="1">
                <a:solidFill>
                  <a:srgbClr val="C00000"/>
                </a:solidFill>
                <a:latin typeface="Times New Roman" pitchFamily="18" charset="0"/>
                <a:cs typeface="Times New Roman" pitchFamily="18" charset="0"/>
              </a:rPr>
              <a:t>báo</a:t>
            </a:r>
            <a:r>
              <a:rPr lang="en-GB" sz="2200" b="1" dirty="0">
                <a:solidFill>
                  <a:srgbClr val="C00000"/>
                </a:solidFill>
                <a:latin typeface="Times New Roman" pitchFamily="18" charset="0"/>
                <a:cs typeface="Times New Roman" pitchFamily="18" charset="0"/>
              </a:rPr>
              <a:t> </a:t>
            </a:r>
            <a:r>
              <a:rPr lang="en-GB" sz="2200" b="1" spc="-30" dirty="0" err="1">
                <a:solidFill>
                  <a:srgbClr val="C00000"/>
                </a:solidFill>
                <a:latin typeface="Times New Roman" pitchFamily="18" charset="0"/>
                <a:cs typeface="Times New Roman" pitchFamily="18" charset="0"/>
              </a:rPr>
              <a:t>gia</a:t>
            </a:r>
            <a:r>
              <a:rPr lang="en-GB" sz="2200" b="1" dirty="0">
                <a:solidFill>
                  <a:srgbClr val="C00000"/>
                </a:solidFill>
                <a:latin typeface="Times New Roman" pitchFamily="18" charset="0"/>
                <a:cs typeface="Times New Roman" pitchFamily="18" charset="0"/>
              </a:rPr>
              <a:t> </a:t>
            </a:r>
            <a:r>
              <a:rPr lang="en-GB" sz="2200" b="1" spc="-31" dirty="0" err="1">
                <a:solidFill>
                  <a:srgbClr val="C00000"/>
                </a:solidFill>
                <a:latin typeface="Times New Roman" pitchFamily="18" charset="0"/>
                <a:cs typeface="Times New Roman" pitchFamily="18" charset="0"/>
              </a:rPr>
              <a:t>hạn</a:t>
            </a:r>
            <a:r>
              <a:rPr lang="en-GB" sz="2200" b="1" dirty="0">
                <a:solidFill>
                  <a:srgbClr val="C00000"/>
                </a:solidFill>
                <a:latin typeface="Times New Roman" pitchFamily="18" charset="0"/>
                <a:cs typeface="Times New Roman" pitchFamily="18" charset="0"/>
              </a:rPr>
              <a:t> </a:t>
            </a:r>
            <a:r>
              <a:rPr lang="en-GB" sz="2200" b="1" spc="-30" dirty="0" err="1">
                <a:solidFill>
                  <a:srgbClr val="C00000"/>
                </a:solidFill>
                <a:latin typeface="Times New Roman" pitchFamily="18" charset="0"/>
                <a:cs typeface="Times New Roman" pitchFamily="18" charset="0"/>
              </a:rPr>
              <a:t>thời</a:t>
            </a:r>
            <a:r>
              <a:rPr lang="en-GB" sz="2200" b="1" dirty="0">
                <a:solidFill>
                  <a:srgbClr val="C00000"/>
                </a:solidFill>
                <a:latin typeface="Times New Roman" pitchFamily="18" charset="0"/>
                <a:cs typeface="Times New Roman" pitchFamily="18" charset="0"/>
              </a:rPr>
              <a:t> </a:t>
            </a:r>
            <a:r>
              <a:rPr lang="en-GB" sz="2200" b="1" spc="-30" dirty="0" err="1">
                <a:solidFill>
                  <a:srgbClr val="C00000"/>
                </a:solidFill>
                <a:latin typeface="Times New Roman" pitchFamily="18" charset="0"/>
                <a:cs typeface="Times New Roman" pitchFamily="18" charset="0"/>
              </a:rPr>
              <a:t>gian</a:t>
            </a:r>
            <a:r>
              <a:rPr lang="en-GB" sz="2200" b="1" dirty="0">
                <a:solidFill>
                  <a:srgbClr val="C00000"/>
                </a:solidFill>
                <a:latin typeface="Times New Roman" pitchFamily="18" charset="0"/>
                <a:cs typeface="Times New Roman" pitchFamily="18" charset="0"/>
              </a:rPr>
              <a:t> </a:t>
            </a:r>
            <a:r>
              <a:rPr lang="en-GB" sz="2200" b="1" spc="-31" dirty="0" err="1">
                <a:solidFill>
                  <a:srgbClr val="C00000"/>
                </a:solidFill>
                <a:latin typeface="Times New Roman" pitchFamily="18" charset="0"/>
                <a:cs typeface="Times New Roman" pitchFamily="18" charset="0"/>
              </a:rPr>
              <a:t>vận</a:t>
            </a:r>
            <a:r>
              <a:rPr lang="en-GB" sz="2200" b="1" dirty="0">
                <a:solidFill>
                  <a:srgbClr val="C00000"/>
                </a:solidFill>
                <a:latin typeface="Times New Roman" pitchFamily="18" charset="0"/>
                <a:cs typeface="Times New Roman" pitchFamily="18" charset="0"/>
              </a:rPr>
              <a:t> </a:t>
            </a:r>
            <a:r>
              <a:rPr lang="en-GB" sz="2200" b="1" spc="-31" dirty="0" err="1">
                <a:solidFill>
                  <a:srgbClr val="C00000"/>
                </a:solidFill>
                <a:latin typeface="Times New Roman" pitchFamily="18" charset="0"/>
                <a:cs typeface="Times New Roman" pitchFamily="18" charset="0"/>
              </a:rPr>
              <a:t>hành</a:t>
            </a:r>
            <a:r>
              <a:rPr lang="en-GB" sz="2200" b="1" dirty="0">
                <a:solidFill>
                  <a:srgbClr val="C00000"/>
                </a:solidFill>
                <a:latin typeface="Times New Roman" pitchFamily="18" charset="0"/>
                <a:cs typeface="Times New Roman" pitchFamily="18" charset="0"/>
              </a:rPr>
              <a:t> </a:t>
            </a:r>
            <a:r>
              <a:rPr lang="en-GB" sz="2200" b="1" spc="-29" dirty="0" err="1">
                <a:solidFill>
                  <a:srgbClr val="C00000"/>
                </a:solidFill>
                <a:latin typeface="Times New Roman" pitchFamily="18" charset="0"/>
                <a:cs typeface="Times New Roman" pitchFamily="18" charset="0"/>
              </a:rPr>
              <a:t>thử</a:t>
            </a:r>
            <a:r>
              <a:rPr lang="en-GB" sz="2200" b="1" dirty="0">
                <a:solidFill>
                  <a:srgbClr val="C00000"/>
                </a:solidFill>
                <a:latin typeface="Times New Roman" pitchFamily="18" charset="0"/>
                <a:cs typeface="Times New Roman" pitchFamily="18" charset="0"/>
              </a:rPr>
              <a:t> </a:t>
            </a:r>
            <a:r>
              <a:rPr lang="en-GB" sz="2200" b="1" spc="-30" dirty="0" err="1">
                <a:solidFill>
                  <a:srgbClr val="C00000"/>
                </a:solidFill>
                <a:latin typeface="Times New Roman" pitchFamily="18" charset="0"/>
                <a:cs typeface="Times New Roman" pitchFamily="18" charset="0"/>
              </a:rPr>
              <a:t>nghiệm</a:t>
            </a:r>
            <a:r>
              <a:rPr lang="en-GB" sz="2200" b="1" dirty="0">
                <a:solidFill>
                  <a:srgbClr val="C00000"/>
                </a:solidFill>
                <a:latin typeface="Times New Roman" pitchFamily="18" charset="0"/>
                <a:cs typeface="Times New Roman" pitchFamily="18" charset="0"/>
              </a:rPr>
              <a:t> </a:t>
            </a:r>
            <a:r>
              <a:rPr sz="2200" spc="-31" dirty="0" err="1">
                <a:solidFill>
                  <a:srgbClr val="000000"/>
                </a:solidFill>
                <a:latin typeface="Times New Roman" pitchFamily="18" charset="0"/>
                <a:cs typeface="Times New Roman" pitchFamily="18" charset="0"/>
              </a:rPr>
              <a:t>hị</a:t>
            </a:r>
            <a:r>
              <a:rPr sz="2200" spc="-13"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định</a:t>
            </a:r>
            <a:r>
              <a:rPr sz="2200" spc="-16"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08/2022/NĐ-CP</a:t>
            </a:r>
            <a:r>
              <a:rPr sz="2200" spc="-102"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để</a:t>
            </a:r>
            <a:r>
              <a:rPr sz="2200" spc="-18" dirty="0">
                <a:solidFill>
                  <a:srgbClr val="000000"/>
                </a:solidFill>
                <a:latin typeface="Times New Roman" pitchFamily="18" charset="0"/>
                <a:cs typeface="Times New Roman" pitchFamily="18" charset="0"/>
              </a:rPr>
              <a:t> </a:t>
            </a:r>
            <a:r>
              <a:rPr sz="2200" spc="-32" dirty="0">
                <a:solidFill>
                  <a:srgbClr val="000000"/>
                </a:solidFill>
                <a:latin typeface="Times New Roman" pitchFamily="18" charset="0"/>
                <a:cs typeface="Times New Roman" pitchFamily="18" charset="0"/>
              </a:rPr>
              <a:t>được</a:t>
            </a:r>
            <a:r>
              <a:rPr sz="2200" spc="-15" dirty="0">
                <a:solidFill>
                  <a:srgbClr val="000000"/>
                </a:solidFill>
                <a:latin typeface="Times New Roman" pitchFamily="18" charset="0"/>
                <a:cs typeface="Times New Roman" pitchFamily="18" charset="0"/>
              </a:rPr>
              <a:t> </a:t>
            </a:r>
            <a:r>
              <a:rPr sz="2200" spc="-32" dirty="0">
                <a:solidFill>
                  <a:srgbClr val="000000"/>
                </a:solidFill>
                <a:latin typeface="Times New Roman" pitchFamily="18" charset="0"/>
                <a:cs typeface="Times New Roman" pitchFamily="18" charset="0"/>
              </a:rPr>
              <a:t>cấp</a:t>
            </a:r>
            <a:r>
              <a:rPr sz="2200" spc="-14" dirty="0">
                <a:solidFill>
                  <a:srgbClr val="000000"/>
                </a:solidFill>
                <a:latin typeface="Times New Roman" pitchFamily="18" charset="0"/>
                <a:cs typeface="Times New Roman" pitchFamily="18" charset="0"/>
              </a:rPr>
              <a:t> </a:t>
            </a:r>
            <a:r>
              <a:rPr sz="2200" spc="-30" dirty="0" err="1">
                <a:solidFill>
                  <a:srgbClr val="000000"/>
                </a:solidFill>
                <a:latin typeface="Times New Roman" pitchFamily="18" charset="0"/>
                <a:cs typeface="Times New Roman" pitchFamily="18" charset="0"/>
              </a:rPr>
              <a:t>giấy</a:t>
            </a:r>
            <a:r>
              <a:rPr sz="2200" spc="-15" dirty="0">
                <a:solidFill>
                  <a:srgbClr val="000000"/>
                </a:solidFill>
                <a:latin typeface="Times New Roman" pitchFamily="18" charset="0"/>
                <a:cs typeface="Times New Roman" pitchFamily="18" charset="0"/>
              </a:rPr>
              <a:t> </a:t>
            </a:r>
            <a:r>
              <a:rPr sz="2200" spc="-31" dirty="0" err="1">
                <a:solidFill>
                  <a:srgbClr val="000000"/>
                </a:solidFill>
                <a:latin typeface="Times New Roman" pitchFamily="18" charset="0"/>
                <a:cs typeface="Times New Roman" pitchFamily="18" charset="0"/>
              </a:rPr>
              <a:t>phép</a:t>
            </a:r>
            <a:r>
              <a:rPr lang="vi-VN" sz="2200" spc="-31" dirty="0">
                <a:solidFill>
                  <a:srgbClr val="000000"/>
                </a:solidFill>
                <a:latin typeface="Times New Roman" pitchFamily="18" charset="0"/>
                <a:cs typeface="Times New Roman" pitchFamily="18" charset="0"/>
              </a:rPr>
              <a:t> </a:t>
            </a:r>
            <a:r>
              <a:rPr lang="vi-VN" sz="2200" spc="-29" dirty="0">
                <a:solidFill>
                  <a:srgbClr val="000000"/>
                </a:solidFill>
                <a:latin typeface="Times New Roman" pitchFamily="18" charset="0"/>
                <a:cs typeface="Times New Roman" pitchFamily="18" charset="0"/>
              </a:rPr>
              <a:t>môi</a:t>
            </a:r>
            <a:r>
              <a:rPr lang="vi-VN" sz="2200" spc="-31" dirty="0">
                <a:solidFill>
                  <a:srgbClr val="000000"/>
                </a:solidFill>
                <a:latin typeface="Times New Roman" pitchFamily="18" charset="0"/>
                <a:cs typeface="Times New Roman" pitchFamily="18" charset="0"/>
              </a:rPr>
              <a:t> </a:t>
            </a:r>
            <a:r>
              <a:rPr lang="vi-VN" sz="2200" spc="-30" dirty="0">
                <a:solidFill>
                  <a:srgbClr val="000000"/>
                </a:solidFill>
                <a:latin typeface="Times New Roman" pitchFamily="18" charset="0"/>
                <a:cs typeface="Times New Roman" pitchFamily="18" charset="0"/>
              </a:rPr>
              <a:t>trường</a:t>
            </a:r>
            <a:r>
              <a:rPr lang="vi-VN" sz="2200" spc="-31" dirty="0">
                <a:solidFill>
                  <a:srgbClr val="000000"/>
                </a:solidFill>
                <a:latin typeface="Times New Roman" pitchFamily="18" charset="0"/>
                <a:cs typeface="Times New Roman" pitchFamily="18" charset="0"/>
              </a:rPr>
              <a:t> </a:t>
            </a:r>
            <a:r>
              <a:rPr lang="vi-VN" sz="2200" spc="-34" dirty="0">
                <a:solidFill>
                  <a:srgbClr val="000000"/>
                </a:solidFill>
                <a:latin typeface="Times New Roman" pitchFamily="18" charset="0"/>
                <a:cs typeface="Times New Roman" pitchFamily="18" charset="0"/>
              </a:rPr>
              <a:t>sau</a:t>
            </a:r>
            <a:r>
              <a:rPr lang="vi-VN" sz="2200" spc="-27" dirty="0">
                <a:solidFill>
                  <a:srgbClr val="000000"/>
                </a:solidFill>
                <a:latin typeface="Times New Roman" pitchFamily="18" charset="0"/>
                <a:cs typeface="Times New Roman" pitchFamily="18" charset="0"/>
              </a:rPr>
              <a:t> </a:t>
            </a:r>
            <a:r>
              <a:rPr lang="vi-VN" sz="2200" spc="-30" dirty="0">
                <a:solidFill>
                  <a:srgbClr val="000000"/>
                </a:solidFill>
                <a:latin typeface="Times New Roman" pitchFamily="18" charset="0"/>
                <a:cs typeface="Times New Roman" pitchFamily="18" charset="0"/>
              </a:rPr>
              <a:t>khi</a:t>
            </a:r>
            <a:r>
              <a:rPr lang="vi-VN" sz="2200" spc="-29" dirty="0">
                <a:solidFill>
                  <a:srgbClr val="000000"/>
                </a:solidFill>
                <a:latin typeface="Times New Roman" pitchFamily="18" charset="0"/>
                <a:cs typeface="Times New Roman" pitchFamily="18" charset="0"/>
              </a:rPr>
              <a:t> </a:t>
            </a:r>
            <a:r>
              <a:rPr lang="vi-VN" sz="2200" spc="-31" dirty="0">
                <a:solidFill>
                  <a:srgbClr val="000000"/>
                </a:solidFill>
                <a:latin typeface="Times New Roman" pitchFamily="18" charset="0"/>
                <a:cs typeface="Times New Roman" pitchFamily="18" charset="0"/>
              </a:rPr>
              <a:t>kết</a:t>
            </a:r>
            <a:r>
              <a:rPr lang="vi-VN" sz="2200" spc="-28" dirty="0">
                <a:solidFill>
                  <a:srgbClr val="000000"/>
                </a:solidFill>
                <a:latin typeface="Times New Roman" pitchFamily="18" charset="0"/>
                <a:cs typeface="Times New Roman" pitchFamily="18" charset="0"/>
              </a:rPr>
              <a:t> </a:t>
            </a:r>
            <a:r>
              <a:rPr lang="vi-VN" sz="2200" spc="-29" dirty="0">
                <a:solidFill>
                  <a:srgbClr val="000000"/>
                </a:solidFill>
                <a:latin typeface="Times New Roman" pitchFamily="18" charset="0"/>
                <a:cs typeface="Times New Roman" pitchFamily="18" charset="0"/>
              </a:rPr>
              <a:t>thúc</a:t>
            </a:r>
            <a:r>
              <a:rPr lang="vi-VN" sz="2200" spc="-35" dirty="0">
                <a:solidFill>
                  <a:srgbClr val="000000"/>
                </a:solidFill>
                <a:latin typeface="Times New Roman" pitchFamily="18" charset="0"/>
                <a:cs typeface="Times New Roman" pitchFamily="18" charset="0"/>
              </a:rPr>
              <a:t> </a:t>
            </a:r>
            <a:r>
              <a:rPr lang="vi-VN" sz="2200" spc="-31" dirty="0">
                <a:solidFill>
                  <a:srgbClr val="000000"/>
                </a:solidFill>
                <a:latin typeface="Times New Roman" pitchFamily="18" charset="0"/>
                <a:cs typeface="Times New Roman" pitchFamily="18" charset="0"/>
              </a:rPr>
              <a:t>vận</a:t>
            </a:r>
            <a:r>
              <a:rPr lang="vi-VN" sz="2200" spc="-29" dirty="0">
                <a:solidFill>
                  <a:srgbClr val="000000"/>
                </a:solidFill>
                <a:latin typeface="Times New Roman" pitchFamily="18" charset="0"/>
                <a:cs typeface="Times New Roman" pitchFamily="18" charset="0"/>
              </a:rPr>
              <a:t> </a:t>
            </a:r>
            <a:r>
              <a:rPr lang="vi-VN" sz="2200" spc="-31" dirty="0">
                <a:solidFill>
                  <a:srgbClr val="000000"/>
                </a:solidFill>
                <a:latin typeface="Times New Roman" pitchFamily="18" charset="0"/>
                <a:cs typeface="Times New Roman" pitchFamily="18" charset="0"/>
              </a:rPr>
              <a:t>hành</a:t>
            </a:r>
            <a:r>
              <a:rPr lang="vi-VN" sz="2200" spc="-29" dirty="0">
                <a:solidFill>
                  <a:srgbClr val="000000"/>
                </a:solidFill>
                <a:latin typeface="Times New Roman" pitchFamily="18" charset="0"/>
                <a:cs typeface="Times New Roman" pitchFamily="18" charset="0"/>
              </a:rPr>
              <a:t> thử</a:t>
            </a:r>
            <a:r>
              <a:rPr lang="vi-VN" sz="2200" spc="-37" dirty="0">
                <a:solidFill>
                  <a:srgbClr val="000000"/>
                </a:solidFill>
                <a:latin typeface="Times New Roman" pitchFamily="18" charset="0"/>
                <a:cs typeface="Times New Roman" pitchFamily="18" charset="0"/>
              </a:rPr>
              <a:t> </a:t>
            </a:r>
            <a:r>
              <a:rPr lang="vi-VN" sz="2200" spc="-30" dirty="0">
                <a:solidFill>
                  <a:srgbClr val="000000"/>
                </a:solidFill>
                <a:latin typeface="Times New Roman" pitchFamily="18" charset="0"/>
                <a:cs typeface="Times New Roman" pitchFamily="18" charset="0"/>
              </a:rPr>
              <a:t>nghiệm.</a:t>
            </a:r>
          </a:p>
          <a:p>
            <a:pPr marL="542924" marR="0">
              <a:lnSpc>
                <a:spcPts val="2436"/>
              </a:lnSpc>
              <a:spcBef>
                <a:spcPts val="0"/>
              </a:spcBef>
              <a:spcAft>
                <a:spcPts val="0"/>
              </a:spcAft>
            </a:pPr>
            <a:endParaRPr sz="2200" spc="-31" dirty="0">
              <a:solidFill>
                <a:srgbClr val="000000"/>
              </a:solidFill>
              <a:latin typeface="Times New Roman" pitchFamily="18" charset="0"/>
              <a:cs typeface="Times New Roman" pitchFamily="18" charset="0"/>
            </a:endParaRPr>
          </a:p>
        </p:txBody>
      </p:sp>
      <p:sp>
        <p:nvSpPr>
          <p:cNvPr id="7" name="object 7"/>
          <p:cNvSpPr txBox="1"/>
          <p:nvPr/>
        </p:nvSpPr>
        <p:spPr>
          <a:xfrm>
            <a:off x="8357968" y="6441622"/>
            <a:ext cx="211976" cy="192360"/>
          </a:xfrm>
          <a:prstGeom prst="rect">
            <a:avLst/>
          </a:prstGeom>
        </p:spPr>
        <p:txBody>
          <a:bodyPr vert="horz" wrap="square" lIns="0" tIns="0" rIns="0" bIns="0" rtlCol="0">
            <a:spAutoFit/>
          </a:bodyPr>
          <a:lstStyle/>
          <a:p>
            <a:pPr marL="0" marR="0">
              <a:lnSpc>
                <a:spcPts val="1464"/>
              </a:lnSpc>
              <a:spcBef>
                <a:spcPts val="0"/>
              </a:spcBef>
              <a:spcAft>
                <a:spcPts val="0"/>
              </a:spcAft>
            </a:pPr>
            <a:r>
              <a:rPr sz="1200" dirty="0">
                <a:solidFill>
                  <a:srgbClr val="888888"/>
                </a:solidFill>
                <a:latin typeface="FLPNNE+Calibri"/>
                <a:cs typeface="FLPNNE+Calibri"/>
              </a:rPr>
              <a:t>6</a:t>
            </a:r>
          </a:p>
        </p:txBody>
      </p:sp>
      <p:pic>
        <p:nvPicPr>
          <p:cNvPr id="9" name="Picture 8" descr="C:\Users\lqtrung\Desktop\tnm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title"/>
          </p:nvPr>
        </p:nvSpPr>
        <p:spPr>
          <a:xfrm>
            <a:off x="1182084" y="440668"/>
            <a:ext cx="7854411"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
        <p:nvSpPr>
          <p:cNvPr id="11" name="object 3"/>
          <p:cNvSpPr txBox="1"/>
          <p:nvPr/>
        </p:nvSpPr>
        <p:spPr>
          <a:xfrm>
            <a:off x="1956288" y="1220159"/>
            <a:ext cx="6413973" cy="307777"/>
          </a:xfrm>
          <a:prstGeom prst="rect">
            <a:avLst/>
          </a:prstGeom>
        </p:spPr>
        <p:txBody>
          <a:bodyPr vert="horz" wrap="square" lIns="0" tIns="0" rIns="0" bIns="0" rtlCol="0">
            <a:spAutoFit/>
          </a:bodyPr>
          <a:lstStyle/>
          <a:p>
            <a:pPr marL="0" marR="0">
              <a:lnSpc>
                <a:spcPts val="2436"/>
              </a:lnSpc>
              <a:spcBef>
                <a:spcPts val="0"/>
              </a:spcBef>
              <a:spcAft>
                <a:spcPts val="0"/>
              </a:spcAft>
            </a:pPr>
            <a:r>
              <a:rPr sz="2200" b="1" dirty="0">
                <a:solidFill>
                  <a:srgbClr val="000000"/>
                </a:solidFill>
                <a:latin typeface="Times New Roman" pitchFamily="18" charset="0"/>
                <a:cs typeface="Times New Roman" pitchFamily="18" charset="0"/>
              </a:rPr>
              <a:t>I. QUY</a:t>
            </a:r>
            <a:r>
              <a:rPr sz="2200" b="1" spc="-7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ĐỊNH</a:t>
            </a:r>
            <a:r>
              <a:rPr sz="2200" b="1" spc="-3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VỀ GIẤY</a:t>
            </a:r>
            <a:r>
              <a:rPr sz="2200" b="1" spc="-74"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PHÉP</a:t>
            </a:r>
            <a:r>
              <a:rPr sz="2200" b="1" spc="-11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MÔI</a:t>
            </a:r>
            <a:r>
              <a:rPr sz="2200" b="1" spc="-43"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TRƯỜNG</a:t>
            </a:r>
          </a:p>
        </p:txBody>
      </p:sp>
    </p:spTree>
    <p:extLst>
      <p:ext uri="{BB962C8B-B14F-4D97-AF65-F5344CB8AC3E}">
        <p14:creationId xmlns:p14="http://schemas.microsoft.com/office/powerpoint/2010/main" val="108821822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395536" y="1942101"/>
            <a:ext cx="8153625" cy="2769989"/>
          </a:xfrm>
          <a:prstGeom prst="rect">
            <a:avLst/>
          </a:prstGeom>
        </p:spPr>
        <p:txBody>
          <a:bodyPr vert="horz" wrap="square" lIns="0" tIns="0" rIns="0" bIns="0" rtlCol="0">
            <a:spAutoFit/>
          </a:bodyPr>
          <a:lstStyle/>
          <a:p>
            <a:pPr marL="542924" marR="0" algn="just">
              <a:lnSpc>
                <a:spcPts val="2436"/>
              </a:lnSpc>
              <a:spcBef>
                <a:spcPts val="0"/>
              </a:spcBef>
              <a:spcAft>
                <a:spcPts val="0"/>
              </a:spcAft>
            </a:pPr>
            <a:r>
              <a:rPr sz="2200" dirty="0">
                <a:solidFill>
                  <a:srgbClr val="000000"/>
                </a:solidFill>
                <a:latin typeface="Times New Roman" pitchFamily="18" charset="0"/>
                <a:cs typeface="Times New Roman" pitchFamily="18" charset="0"/>
              </a:rPr>
              <a:t>-</a:t>
            </a:r>
            <a:r>
              <a:rPr sz="2200" spc="8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Đối</a:t>
            </a:r>
            <a:r>
              <a:rPr sz="2200" spc="8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với</a:t>
            </a:r>
            <a:r>
              <a:rPr sz="2200" spc="8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cơ</a:t>
            </a:r>
            <a:r>
              <a:rPr sz="2200" spc="8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sở,</a:t>
            </a:r>
            <a:r>
              <a:rPr sz="2200" spc="8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khu</a:t>
            </a:r>
            <a:r>
              <a:rPr sz="2200" spc="8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sản</a:t>
            </a:r>
            <a:r>
              <a:rPr sz="2200" spc="8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xuất,</a:t>
            </a:r>
            <a:r>
              <a:rPr sz="2200" spc="8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kinh</a:t>
            </a:r>
            <a:r>
              <a:rPr sz="2200" spc="8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doanh,</a:t>
            </a:r>
            <a:r>
              <a:rPr sz="2200" spc="8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dịch</a:t>
            </a:r>
            <a:r>
              <a:rPr sz="2200" spc="8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vụ</a:t>
            </a:r>
            <a:r>
              <a:rPr sz="2200" spc="8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tập</a:t>
            </a:r>
            <a:r>
              <a:rPr sz="2200" spc="8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trung,</a:t>
            </a:r>
            <a:r>
              <a:rPr sz="2200" spc="83"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cụm</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công</a:t>
            </a:r>
            <a:r>
              <a:rPr sz="2200" spc="6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nghiệp:</a:t>
            </a:r>
            <a:r>
              <a:rPr sz="2200" spc="66"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Chủ</a:t>
            </a:r>
            <a:r>
              <a:rPr sz="2200" spc="67" dirty="0">
                <a:solidFill>
                  <a:srgbClr val="000000"/>
                </a:solidFill>
                <a:latin typeface="Times New Roman" pitchFamily="18" charset="0"/>
                <a:cs typeface="Times New Roman" pitchFamily="18" charset="0"/>
              </a:rPr>
              <a:t> </a:t>
            </a:r>
            <a:r>
              <a:rPr lang="en-GB" sz="2200" dirty="0" err="1">
                <a:solidFill>
                  <a:srgbClr val="000000"/>
                </a:solidFill>
                <a:latin typeface="Times New Roman" pitchFamily="18" charset="0"/>
                <a:cs typeface="Times New Roman" pitchFamily="18" charset="0"/>
              </a:rPr>
              <a:t>cơ</a:t>
            </a:r>
            <a:r>
              <a:rPr sz="2200" spc="7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sở</a:t>
            </a:r>
            <a:r>
              <a:rPr sz="2200" spc="70" dirty="0">
                <a:solidFill>
                  <a:srgbClr val="00000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tự</a:t>
            </a:r>
            <a:r>
              <a:rPr sz="2200" b="1" spc="58"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quyết</a:t>
            </a:r>
            <a:r>
              <a:rPr sz="2200" b="1" spc="64"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định</a:t>
            </a:r>
            <a:r>
              <a:rPr sz="2200" b="1" spc="66" dirty="0">
                <a:solidFill>
                  <a:srgbClr val="00B05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thời</a:t>
            </a:r>
            <a:r>
              <a:rPr sz="2200" spc="6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điểm</a:t>
            </a:r>
            <a:r>
              <a:rPr sz="2200" spc="6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nộp</a:t>
            </a:r>
            <a:r>
              <a:rPr sz="2200" spc="6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hồ</a:t>
            </a:r>
            <a:r>
              <a:rPr sz="2200" spc="6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sơ</a:t>
            </a:r>
            <a:r>
              <a:rPr sz="2200" spc="5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đề</a:t>
            </a:r>
            <a:r>
              <a:rPr sz="2200" spc="64"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nghị</a:t>
            </a:r>
            <a:r>
              <a:rPr sz="2200" spc="66"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cấp</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giấy</a:t>
            </a:r>
            <a:r>
              <a:rPr sz="2200" spc="30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phép</a:t>
            </a:r>
            <a:r>
              <a:rPr sz="2200" spc="30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môi</a:t>
            </a:r>
            <a:r>
              <a:rPr sz="2200" spc="31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trường</a:t>
            </a:r>
            <a:r>
              <a:rPr sz="2200" spc="30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để</a:t>
            </a:r>
            <a:r>
              <a:rPr sz="2200" spc="30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bảo</a:t>
            </a:r>
            <a:r>
              <a:rPr sz="2200" spc="30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đảm</a:t>
            </a:r>
            <a:r>
              <a:rPr sz="2200" spc="30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thời</a:t>
            </a:r>
            <a:r>
              <a:rPr sz="2200" spc="31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điểm</a:t>
            </a:r>
            <a:r>
              <a:rPr sz="2200" spc="31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phải</a:t>
            </a:r>
            <a:r>
              <a:rPr sz="2200" spc="30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có</a:t>
            </a:r>
            <a:r>
              <a:rPr sz="2200" spc="31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giấy</a:t>
            </a:r>
            <a:r>
              <a:rPr sz="2200" spc="309"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phép</a:t>
            </a:r>
            <a:r>
              <a:rPr sz="2200" spc="308"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môi</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trường</a:t>
            </a:r>
            <a:r>
              <a:rPr sz="2200" spc="21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theo</a:t>
            </a:r>
            <a:r>
              <a:rPr sz="2200" spc="21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quy</a:t>
            </a:r>
            <a:r>
              <a:rPr sz="2200" spc="21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định</a:t>
            </a:r>
            <a:r>
              <a:rPr sz="2200" spc="21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của</a:t>
            </a:r>
            <a:r>
              <a:rPr sz="2200" spc="21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Luật</a:t>
            </a:r>
            <a:r>
              <a:rPr sz="2200" spc="21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BVMT</a:t>
            </a:r>
            <a:r>
              <a:rPr sz="2200" spc="17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và</a:t>
            </a:r>
            <a:r>
              <a:rPr sz="2200" spc="21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Nghị</a:t>
            </a:r>
            <a:r>
              <a:rPr sz="2200" spc="21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định</a:t>
            </a:r>
            <a:r>
              <a:rPr sz="2200" spc="219"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số</a:t>
            </a:r>
            <a:r>
              <a:rPr sz="2200" spc="21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08/2022/NĐ-CP</a:t>
            </a:r>
            <a:r>
              <a:rPr sz="2200" spc="34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nhưng</a:t>
            </a:r>
            <a:r>
              <a:rPr sz="2200" spc="336" dirty="0">
                <a:solidFill>
                  <a:srgbClr val="00000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chậm</a:t>
            </a:r>
            <a:r>
              <a:rPr sz="2200" b="1" spc="333"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nhất</a:t>
            </a:r>
            <a:r>
              <a:rPr sz="2200" b="1" spc="335"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trước</a:t>
            </a:r>
            <a:r>
              <a:rPr sz="2200" b="1" spc="335"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45</a:t>
            </a:r>
            <a:r>
              <a:rPr sz="2200" b="1" spc="336"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ngày</a:t>
            </a:r>
            <a:r>
              <a:rPr sz="2200" b="1" spc="334"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đối</a:t>
            </a:r>
            <a:r>
              <a:rPr sz="2200" b="1" spc="337"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với</a:t>
            </a:r>
            <a:r>
              <a:rPr sz="2200" b="1" spc="335"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trường</a:t>
            </a:r>
            <a:r>
              <a:rPr sz="2200" b="1" spc="335"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hợp</a:t>
            </a:r>
            <a:r>
              <a:rPr sz="2200" b="1" spc="334" dirty="0">
                <a:solidFill>
                  <a:srgbClr val="00B050"/>
                </a:solidFill>
                <a:latin typeface="Times New Roman" pitchFamily="18" charset="0"/>
                <a:cs typeface="Times New Roman" pitchFamily="18" charset="0"/>
              </a:rPr>
              <a:t> </a:t>
            </a:r>
            <a:r>
              <a:rPr sz="2200" b="1" dirty="0" err="1">
                <a:solidFill>
                  <a:srgbClr val="00B050"/>
                </a:solidFill>
                <a:latin typeface="Times New Roman" pitchFamily="18" charset="0"/>
                <a:cs typeface="Times New Roman" pitchFamily="18" charset="0"/>
              </a:rPr>
              <a:t>thuộc</a:t>
            </a:r>
            <a:r>
              <a:rPr sz="2200" b="1" spc="335" dirty="0">
                <a:solidFill>
                  <a:srgbClr val="00B050"/>
                </a:solidFill>
                <a:latin typeface="Times New Roman" pitchFamily="18" charset="0"/>
                <a:cs typeface="Times New Roman" pitchFamily="18" charset="0"/>
              </a:rPr>
              <a:t> </a:t>
            </a:r>
            <a:r>
              <a:rPr sz="2200" b="1" dirty="0" err="1">
                <a:solidFill>
                  <a:srgbClr val="00B050"/>
                </a:solidFill>
                <a:latin typeface="Times New Roman" pitchFamily="18" charset="0"/>
                <a:cs typeface="Times New Roman" pitchFamily="18" charset="0"/>
              </a:rPr>
              <a:t>thẩm</a:t>
            </a:r>
            <a:r>
              <a:rPr lang="vi-VN" sz="2200" b="1" dirty="0">
                <a:solidFill>
                  <a:srgbClr val="00B050"/>
                </a:solidFill>
                <a:latin typeface="Times New Roman" pitchFamily="18" charset="0"/>
                <a:cs typeface="Times New Roman" pitchFamily="18" charset="0"/>
              </a:rPr>
              <a:t> </a:t>
            </a:r>
            <a:r>
              <a:rPr sz="2200" b="1" dirty="0" err="1">
                <a:solidFill>
                  <a:srgbClr val="00B050"/>
                </a:solidFill>
                <a:latin typeface="Times New Roman" pitchFamily="18" charset="0"/>
                <a:cs typeface="Times New Roman" pitchFamily="18" charset="0"/>
              </a:rPr>
              <a:t>quyền</a:t>
            </a:r>
            <a:r>
              <a:rPr sz="2200" b="1" spc="102"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cấp</a:t>
            </a:r>
            <a:r>
              <a:rPr sz="2200" b="1" spc="104"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GPMT</a:t>
            </a:r>
            <a:r>
              <a:rPr sz="2200" b="1" spc="58"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của</a:t>
            </a:r>
            <a:r>
              <a:rPr sz="2200" b="1" spc="100"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cấp</a:t>
            </a:r>
            <a:r>
              <a:rPr sz="2200" b="1" spc="104"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bộ,</a:t>
            </a:r>
            <a:r>
              <a:rPr sz="2200" b="1" spc="104"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trước</a:t>
            </a:r>
            <a:r>
              <a:rPr sz="2200" b="1" spc="103"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30</a:t>
            </a:r>
            <a:r>
              <a:rPr sz="2200" b="1" spc="104"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ngày</a:t>
            </a:r>
            <a:r>
              <a:rPr sz="2200" b="1" spc="102"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đối</a:t>
            </a:r>
            <a:r>
              <a:rPr sz="2200" b="1" spc="104"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với</a:t>
            </a:r>
            <a:r>
              <a:rPr sz="2200" b="1" spc="104"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trường</a:t>
            </a:r>
            <a:r>
              <a:rPr sz="2200" b="1" spc="103" dirty="0">
                <a:solidFill>
                  <a:srgbClr val="00B050"/>
                </a:solidFill>
                <a:latin typeface="Times New Roman" pitchFamily="18" charset="0"/>
                <a:cs typeface="Times New Roman" pitchFamily="18" charset="0"/>
              </a:rPr>
              <a:t> </a:t>
            </a:r>
            <a:r>
              <a:rPr sz="2200" b="1" dirty="0" err="1">
                <a:solidFill>
                  <a:srgbClr val="00B050"/>
                </a:solidFill>
                <a:latin typeface="Times New Roman" pitchFamily="18" charset="0"/>
                <a:cs typeface="Times New Roman" pitchFamily="18" charset="0"/>
              </a:rPr>
              <a:t>hợp</a:t>
            </a:r>
            <a:r>
              <a:rPr sz="2200" b="1" spc="102" dirty="0">
                <a:solidFill>
                  <a:srgbClr val="00B050"/>
                </a:solidFill>
                <a:latin typeface="Times New Roman" pitchFamily="18" charset="0"/>
                <a:cs typeface="Times New Roman" pitchFamily="18" charset="0"/>
              </a:rPr>
              <a:t> </a:t>
            </a:r>
            <a:r>
              <a:rPr sz="2200" b="1" dirty="0" err="1">
                <a:solidFill>
                  <a:srgbClr val="00B050"/>
                </a:solidFill>
                <a:latin typeface="Times New Roman" pitchFamily="18" charset="0"/>
                <a:cs typeface="Times New Roman" pitchFamily="18" charset="0"/>
              </a:rPr>
              <a:t>thuộc</a:t>
            </a:r>
            <a:r>
              <a:rPr lang="vi-VN" sz="2200" b="1" dirty="0">
                <a:solidFill>
                  <a:srgbClr val="00B050"/>
                </a:solidFill>
                <a:latin typeface="Times New Roman" pitchFamily="18" charset="0"/>
                <a:cs typeface="Times New Roman" pitchFamily="18" charset="0"/>
              </a:rPr>
              <a:t> </a:t>
            </a:r>
            <a:r>
              <a:rPr sz="2200" b="1" dirty="0" err="1">
                <a:solidFill>
                  <a:srgbClr val="00B050"/>
                </a:solidFill>
                <a:latin typeface="Times New Roman" pitchFamily="18" charset="0"/>
                <a:cs typeface="Times New Roman" pitchFamily="18" charset="0"/>
              </a:rPr>
              <a:t>thẩm</a:t>
            </a:r>
            <a:r>
              <a:rPr sz="2200" b="1" spc="269" dirty="0">
                <a:solidFill>
                  <a:srgbClr val="00B050"/>
                </a:solidFill>
                <a:latin typeface="Times New Roman" pitchFamily="18" charset="0"/>
                <a:cs typeface="Times New Roman" pitchFamily="18" charset="0"/>
              </a:rPr>
              <a:t> </a:t>
            </a:r>
            <a:r>
              <a:rPr lang="vi-VN" sz="2200" b="1" spc="269" dirty="0">
                <a:solidFill>
                  <a:srgbClr val="00B050"/>
                </a:solidFill>
                <a:latin typeface="Times New Roman" pitchFamily="18" charset="0"/>
                <a:cs typeface="Times New Roman" pitchFamily="18" charset="0"/>
              </a:rPr>
              <a:t> </a:t>
            </a:r>
            <a:r>
              <a:rPr sz="2200" b="1" dirty="0" err="1">
                <a:solidFill>
                  <a:srgbClr val="00B050"/>
                </a:solidFill>
                <a:latin typeface="Times New Roman" pitchFamily="18" charset="0"/>
                <a:cs typeface="Times New Roman" pitchFamily="18" charset="0"/>
              </a:rPr>
              <a:t>quyền</a:t>
            </a:r>
            <a:r>
              <a:rPr sz="2200" b="1" spc="267"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cấp</a:t>
            </a:r>
            <a:r>
              <a:rPr sz="2200" b="1" spc="270"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GPMT</a:t>
            </a:r>
            <a:r>
              <a:rPr sz="2200" b="1" spc="225"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của</a:t>
            </a:r>
            <a:r>
              <a:rPr sz="2200" b="1" spc="266"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UBND</a:t>
            </a:r>
            <a:r>
              <a:rPr sz="2200" b="1" spc="271"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cấp</a:t>
            </a:r>
            <a:r>
              <a:rPr sz="2200" b="1" spc="271"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tỉnh,</a:t>
            </a:r>
            <a:r>
              <a:rPr sz="2200" b="1" spc="269"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UBND</a:t>
            </a:r>
            <a:r>
              <a:rPr sz="2200" b="1" spc="271"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cấp</a:t>
            </a:r>
            <a:r>
              <a:rPr sz="2200" b="1" spc="271"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huyện,</a:t>
            </a:r>
            <a:r>
              <a:rPr sz="2200" b="1" spc="270" dirty="0">
                <a:solidFill>
                  <a:srgbClr val="00B050"/>
                </a:solidFill>
                <a:latin typeface="Times New Roman" pitchFamily="18" charset="0"/>
                <a:cs typeface="Times New Roman" pitchFamily="18" charset="0"/>
              </a:rPr>
              <a:t> </a:t>
            </a:r>
            <a:r>
              <a:rPr sz="2200" b="1" dirty="0" err="1">
                <a:solidFill>
                  <a:srgbClr val="00B050"/>
                </a:solidFill>
                <a:latin typeface="Times New Roman" pitchFamily="18" charset="0"/>
                <a:cs typeface="Times New Roman" pitchFamily="18" charset="0"/>
              </a:rPr>
              <a:t>tính</a:t>
            </a:r>
            <a:r>
              <a:rPr lang="vi-VN" sz="2200" b="1" dirty="0">
                <a:solidFill>
                  <a:srgbClr val="00B050"/>
                </a:solidFill>
                <a:latin typeface="Times New Roman" pitchFamily="18" charset="0"/>
                <a:cs typeface="Times New Roman" pitchFamily="18" charset="0"/>
              </a:rPr>
              <a:t> </a:t>
            </a:r>
            <a:r>
              <a:rPr sz="2200" b="1" dirty="0" err="1">
                <a:solidFill>
                  <a:srgbClr val="00B050"/>
                </a:solidFill>
                <a:latin typeface="Times New Roman" pitchFamily="18" charset="0"/>
                <a:cs typeface="Times New Roman" pitchFamily="18" charset="0"/>
              </a:rPr>
              <a:t>đến</a:t>
            </a:r>
            <a:r>
              <a:rPr sz="2200" b="1" dirty="0">
                <a:solidFill>
                  <a:srgbClr val="00B050"/>
                </a:solidFill>
                <a:latin typeface="Times New Roman" pitchFamily="18" charset="0"/>
                <a:cs typeface="Times New Roman" pitchFamily="18" charset="0"/>
              </a:rPr>
              <a:t> thời điểm phải có giấy phép môi trường.</a:t>
            </a:r>
          </a:p>
        </p:txBody>
      </p:sp>
      <p:sp>
        <p:nvSpPr>
          <p:cNvPr id="6" name="object 6"/>
          <p:cNvSpPr txBox="1"/>
          <p:nvPr/>
        </p:nvSpPr>
        <p:spPr>
          <a:xfrm>
            <a:off x="395536" y="4787323"/>
            <a:ext cx="8153770" cy="1846659"/>
          </a:xfrm>
          <a:prstGeom prst="rect">
            <a:avLst/>
          </a:prstGeom>
        </p:spPr>
        <p:txBody>
          <a:bodyPr vert="horz" wrap="square" lIns="0" tIns="0" rIns="0" bIns="0" rtlCol="0">
            <a:spAutoFit/>
          </a:bodyPr>
          <a:lstStyle/>
          <a:p>
            <a:pPr marL="542924" marR="0" algn="just">
              <a:lnSpc>
                <a:spcPts val="2436"/>
              </a:lnSpc>
              <a:spcBef>
                <a:spcPts val="0"/>
              </a:spcBef>
              <a:spcAft>
                <a:spcPts val="0"/>
              </a:spcAft>
            </a:pPr>
            <a:r>
              <a:rPr sz="2200" dirty="0">
                <a:solidFill>
                  <a:srgbClr val="000000"/>
                </a:solidFill>
                <a:latin typeface="Times New Roman" pitchFamily="18" charset="0"/>
                <a:cs typeface="Times New Roman" pitchFamily="18" charset="0"/>
              </a:rPr>
              <a:t>Khoản</a:t>
            </a:r>
            <a:r>
              <a:rPr sz="2200" spc="61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12</a:t>
            </a:r>
            <a:r>
              <a:rPr sz="2200" spc="61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Điều</a:t>
            </a:r>
            <a:r>
              <a:rPr sz="2200" spc="61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168</a:t>
            </a:r>
            <a:r>
              <a:rPr sz="2200" spc="61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Nghị</a:t>
            </a:r>
            <a:r>
              <a:rPr sz="2200" spc="61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định</a:t>
            </a:r>
            <a:r>
              <a:rPr sz="2200" spc="61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số</a:t>
            </a:r>
            <a:r>
              <a:rPr sz="2200" spc="62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08/2022/NĐ-CP</a:t>
            </a:r>
            <a:r>
              <a:rPr sz="2200" spc="53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quy</a:t>
            </a:r>
            <a:r>
              <a:rPr sz="2200" spc="616"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định</a:t>
            </a:r>
            <a:r>
              <a:rPr sz="2200" dirty="0">
                <a:solidFill>
                  <a:srgbClr val="000000"/>
                </a:solidFill>
                <a:latin typeface="Times New Roman" pitchFamily="18" charset="0"/>
                <a:cs typeface="Times New Roman" pitchFamily="18" charset="0"/>
              </a:rPr>
              <a:t>:</a:t>
            </a:r>
            <a:r>
              <a:rPr lang="vi-VN" sz="2200" dirty="0">
                <a:solidFill>
                  <a:srgbClr val="000000"/>
                </a:solidFill>
                <a:latin typeface="Times New Roman" pitchFamily="18" charset="0"/>
                <a:cs typeface="Times New Roman" pitchFamily="18" charset="0"/>
              </a:rPr>
              <a:t> </a:t>
            </a:r>
            <a:r>
              <a:rPr sz="2200" spc="-14" dirty="0">
                <a:solidFill>
                  <a:srgbClr val="000000"/>
                </a:solidFill>
                <a:latin typeface="Times New Roman" pitchFamily="18" charset="0"/>
                <a:cs typeface="Times New Roman" pitchFamily="18" charset="0"/>
              </a:rPr>
              <a:t>“Trường</a:t>
            </a:r>
            <a:r>
              <a:rPr sz="2200" spc="23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hợp</a:t>
            </a:r>
            <a:r>
              <a:rPr sz="2200" spc="21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một</a:t>
            </a:r>
            <a:r>
              <a:rPr sz="2200" spc="21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trong</a:t>
            </a:r>
            <a:r>
              <a:rPr sz="2200" spc="21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các</a:t>
            </a:r>
            <a:r>
              <a:rPr sz="2200" spc="21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giấy</a:t>
            </a:r>
            <a:r>
              <a:rPr sz="2200" spc="21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phép</a:t>
            </a:r>
            <a:r>
              <a:rPr sz="2200" spc="21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môi</a:t>
            </a:r>
            <a:r>
              <a:rPr sz="2200" spc="22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trường</a:t>
            </a:r>
            <a:r>
              <a:rPr sz="2200" spc="21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thành</a:t>
            </a:r>
            <a:r>
              <a:rPr sz="2200" spc="21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phần</a:t>
            </a:r>
            <a:r>
              <a:rPr sz="2200" spc="216"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của</a:t>
            </a:r>
            <a:r>
              <a:rPr sz="2200" spc="215"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cơ</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sở</a:t>
            </a:r>
            <a:r>
              <a:rPr sz="2200" dirty="0">
                <a:solidFill>
                  <a:srgbClr val="000000"/>
                </a:solidFill>
                <a:latin typeface="Times New Roman" pitchFamily="18" charset="0"/>
                <a:cs typeface="Times New Roman" pitchFamily="18" charset="0"/>
              </a:rPr>
              <a:t>,</a:t>
            </a:r>
            <a:r>
              <a:rPr sz="2200" spc="16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khu</a:t>
            </a:r>
            <a:r>
              <a:rPr sz="2200" spc="16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sản</a:t>
            </a:r>
            <a:r>
              <a:rPr sz="2200" spc="16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xuất,</a:t>
            </a:r>
            <a:r>
              <a:rPr sz="2200" spc="16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kinh</a:t>
            </a:r>
            <a:r>
              <a:rPr sz="2200" spc="16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doanh,</a:t>
            </a:r>
            <a:r>
              <a:rPr sz="2200" spc="16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dịch</a:t>
            </a:r>
            <a:r>
              <a:rPr sz="2200" spc="16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vụ</a:t>
            </a:r>
            <a:r>
              <a:rPr sz="2200" spc="16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tập</a:t>
            </a:r>
            <a:r>
              <a:rPr sz="2200" spc="16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trung,</a:t>
            </a:r>
            <a:r>
              <a:rPr sz="2200" spc="16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cụm</a:t>
            </a:r>
            <a:r>
              <a:rPr sz="2200" spc="16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công</a:t>
            </a:r>
            <a:r>
              <a:rPr sz="2200" spc="161"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nghiệp</a:t>
            </a:r>
            <a:r>
              <a:rPr sz="2200" spc="161" dirty="0">
                <a:solidFill>
                  <a:srgbClr val="000000"/>
                </a:solidFill>
                <a:latin typeface="Times New Roman" pitchFamily="18" charset="0"/>
                <a:cs typeface="Times New Roman" pitchFamily="18" charset="0"/>
              </a:rPr>
              <a:t> </a:t>
            </a:r>
            <a:r>
              <a:rPr sz="2200" b="1" dirty="0" err="1">
                <a:solidFill>
                  <a:srgbClr val="00B050"/>
                </a:solidFill>
                <a:latin typeface="Times New Roman" pitchFamily="18" charset="0"/>
                <a:cs typeface="Times New Roman" pitchFamily="18" charset="0"/>
              </a:rPr>
              <a:t>hết</a:t>
            </a:r>
            <a:r>
              <a:rPr lang="vi-VN" sz="2200" b="1" dirty="0">
                <a:solidFill>
                  <a:srgbClr val="00B050"/>
                </a:solidFill>
                <a:latin typeface="Times New Roman" pitchFamily="18" charset="0"/>
                <a:cs typeface="Times New Roman" pitchFamily="18" charset="0"/>
              </a:rPr>
              <a:t> </a:t>
            </a:r>
            <a:r>
              <a:rPr sz="2200" b="1" dirty="0" err="1">
                <a:solidFill>
                  <a:srgbClr val="00B050"/>
                </a:solidFill>
                <a:latin typeface="Times New Roman" pitchFamily="18" charset="0"/>
                <a:cs typeface="Times New Roman" pitchFamily="18" charset="0"/>
              </a:rPr>
              <a:t>hạn</a:t>
            </a:r>
            <a:r>
              <a:rPr sz="2200" b="1" dirty="0">
                <a:solidFill>
                  <a:srgbClr val="00B050"/>
                </a:solidFill>
                <a:latin typeface="Times New Roman" pitchFamily="18" charset="0"/>
                <a:cs typeface="Times New Roman" pitchFamily="18" charset="0"/>
              </a:rPr>
              <a:t>,</a:t>
            </a:r>
            <a:r>
              <a:rPr sz="2200" b="1" spc="84" dirty="0">
                <a:solidFill>
                  <a:srgbClr val="00B05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chủ</a:t>
            </a:r>
            <a:r>
              <a:rPr sz="2200" spc="8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cơ</a:t>
            </a:r>
            <a:r>
              <a:rPr sz="2200" spc="8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sở,</a:t>
            </a:r>
            <a:r>
              <a:rPr sz="2200" spc="8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khu</a:t>
            </a:r>
            <a:r>
              <a:rPr sz="2200" spc="8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sản</a:t>
            </a:r>
            <a:r>
              <a:rPr sz="2200" spc="8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xuất,</a:t>
            </a:r>
            <a:r>
              <a:rPr sz="2200" spc="8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kinh</a:t>
            </a:r>
            <a:r>
              <a:rPr sz="2200" spc="8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doanh,</a:t>
            </a:r>
            <a:r>
              <a:rPr sz="2200" spc="8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dịch</a:t>
            </a:r>
            <a:r>
              <a:rPr sz="2200" spc="8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vụ</a:t>
            </a:r>
            <a:r>
              <a:rPr sz="2200" spc="8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tập</a:t>
            </a:r>
            <a:r>
              <a:rPr sz="2200" spc="8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trung,</a:t>
            </a:r>
            <a:r>
              <a:rPr sz="2200" spc="86"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cụm</a:t>
            </a:r>
            <a:r>
              <a:rPr sz="2200" spc="85"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công</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nghiệp</a:t>
            </a:r>
            <a:r>
              <a:rPr sz="2200" spc="18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lập</a:t>
            </a:r>
            <a:r>
              <a:rPr sz="2200" spc="18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hồ</a:t>
            </a:r>
            <a:r>
              <a:rPr sz="2200" spc="18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sơ</a:t>
            </a:r>
            <a:r>
              <a:rPr sz="2200" spc="19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đề</a:t>
            </a:r>
            <a:r>
              <a:rPr sz="2200" spc="18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nghị</a:t>
            </a:r>
            <a:r>
              <a:rPr sz="2200" spc="18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cấp</a:t>
            </a:r>
            <a:r>
              <a:rPr sz="2200" spc="18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giấy</a:t>
            </a:r>
            <a:r>
              <a:rPr sz="2200" spc="18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phép</a:t>
            </a:r>
            <a:r>
              <a:rPr sz="2200" spc="18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môi</a:t>
            </a:r>
            <a:r>
              <a:rPr sz="2200" spc="18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trường</a:t>
            </a:r>
            <a:r>
              <a:rPr sz="2200" spc="18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theo</a:t>
            </a:r>
            <a:r>
              <a:rPr sz="2200" spc="18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quy</a:t>
            </a:r>
            <a:r>
              <a:rPr sz="2200" spc="188"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định</a:t>
            </a:r>
            <a:r>
              <a:rPr sz="2200" spc="188"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tại</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Nghị</a:t>
            </a:r>
            <a:r>
              <a:rPr sz="2200" dirty="0">
                <a:solidFill>
                  <a:srgbClr val="000000"/>
                </a:solidFill>
                <a:latin typeface="Times New Roman" pitchFamily="18" charset="0"/>
                <a:cs typeface="Times New Roman" pitchFamily="18" charset="0"/>
              </a:rPr>
              <a:t> định này”.</a:t>
            </a:r>
          </a:p>
        </p:txBody>
      </p:sp>
      <p:sp>
        <p:nvSpPr>
          <p:cNvPr id="7" name="object 7"/>
          <p:cNvSpPr txBox="1"/>
          <p:nvPr/>
        </p:nvSpPr>
        <p:spPr>
          <a:xfrm>
            <a:off x="8357968" y="6441622"/>
            <a:ext cx="211976" cy="192360"/>
          </a:xfrm>
          <a:prstGeom prst="rect">
            <a:avLst/>
          </a:prstGeom>
        </p:spPr>
        <p:txBody>
          <a:bodyPr vert="horz" wrap="square" lIns="0" tIns="0" rIns="0" bIns="0" rtlCol="0">
            <a:spAutoFit/>
          </a:bodyPr>
          <a:lstStyle/>
          <a:p>
            <a:pPr marL="0" marR="0">
              <a:lnSpc>
                <a:spcPts val="1464"/>
              </a:lnSpc>
              <a:spcBef>
                <a:spcPts val="0"/>
              </a:spcBef>
              <a:spcAft>
                <a:spcPts val="0"/>
              </a:spcAft>
            </a:pPr>
            <a:r>
              <a:rPr sz="1200" dirty="0">
                <a:solidFill>
                  <a:srgbClr val="888888"/>
                </a:solidFill>
                <a:latin typeface="FLPNNE+Calibri"/>
                <a:cs typeface="FLPNNE+Calibri"/>
              </a:rPr>
              <a:t>7</a:t>
            </a:r>
          </a:p>
        </p:txBody>
      </p:sp>
      <p:pic>
        <p:nvPicPr>
          <p:cNvPr id="8" name="Picture 8" descr="C:\Users\lqtrung\Desktop\tnm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9" name="Title 1"/>
          <p:cNvSpPr>
            <a:spLocks noGrp="1"/>
          </p:cNvSpPr>
          <p:nvPr>
            <p:ph type="title"/>
          </p:nvPr>
        </p:nvSpPr>
        <p:spPr>
          <a:xfrm>
            <a:off x="1182084" y="440668"/>
            <a:ext cx="7961915"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
        <p:nvSpPr>
          <p:cNvPr id="10" name="object 3"/>
          <p:cNvSpPr txBox="1"/>
          <p:nvPr/>
        </p:nvSpPr>
        <p:spPr>
          <a:xfrm>
            <a:off x="1956288" y="1220159"/>
            <a:ext cx="6413973" cy="307777"/>
          </a:xfrm>
          <a:prstGeom prst="rect">
            <a:avLst/>
          </a:prstGeom>
        </p:spPr>
        <p:txBody>
          <a:bodyPr vert="horz" wrap="square" lIns="0" tIns="0" rIns="0" bIns="0" rtlCol="0">
            <a:spAutoFit/>
          </a:bodyPr>
          <a:lstStyle/>
          <a:p>
            <a:pPr marL="0" marR="0">
              <a:lnSpc>
                <a:spcPts val="2436"/>
              </a:lnSpc>
              <a:spcBef>
                <a:spcPts val="0"/>
              </a:spcBef>
              <a:spcAft>
                <a:spcPts val="0"/>
              </a:spcAft>
            </a:pPr>
            <a:r>
              <a:rPr sz="2200" b="1" dirty="0">
                <a:solidFill>
                  <a:srgbClr val="000000"/>
                </a:solidFill>
                <a:latin typeface="Times New Roman" pitchFamily="18" charset="0"/>
                <a:cs typeface="Times New Roman" pitchFamily="18" charset="0"/>
              </a:rPr>
              <a:t>I. QUY</a:t>
            </a:r>
            <a:r>
              <a:rPr sz="2200" b="1" spc="-7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ĐỊNH</a:t>
            </a:r>
            <a:r>
              <a:rPr sz="2200" b="1" spc="-3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VỀ GIẤY</a:t>
            </a:r>
            <a:r>
              <a:rPr sz="2200" b="1" spc="-74"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PHÉP</a:t>
            </a:r>
            <a:r>
              <a:rPr sz="2200" b="1" spc="-11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MÔI</a:t>
            </a:r>
            <a:r>
              <a:rPr sz="2200" b="1" spc="-43"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TRƯỜNG</a:t>
            </a:r>
          </a:p>
        </p:txBody>
      </p:sp>
      <p:sp>
        <p:nvSpPr>
          <p:cNvPr id="2" name="Rectangle 1"/>
          <p:cNvSpPr/>
          <p:nvPr/>
        </p:nvSpPr>
        <p:spPr>
          <a:xfrm>
            <a:off x="1041930" y="1527936"/>
            <a:ext cx="7130470" cy="400110"/>
          </a:xfrm>
          <a:prstGeom prst="rect">
            <a:avLst/>
          </a:prstGeom>
        </p:spPr>
        <p:txBody>
          <a:bodyPr wrap="square">
            <a:spAutoFit/>
          </a:bodyPr>
          <a:lstStyle/>
          <a:p>
            <a:pPr>
              <a:lnSpc>
                <a:spcPts val="2436"/>
              </a:lnSpc>
            </a:pPr>
            <a:r>
              <a:rPr lang="vi-VN" sz="2000" b="1" i="1">
                <a:solidFill>
                  <a:srgbClr val="0000FF"/>
                </a:solidFill>
                <a:latin typeface="Times New Roman" pitchFamily="18" charset="0"/>
                <a:cs typeface="Times New Roman" pitchFamily="18" charset="0"/>
              </a:rPr>
              <a:t>3.</a:t>
            </a:r>
            <a:r>
              <a:rPr lang="vi-VN" sz="2000" b="1" i="1" spc="-37">
                <a:solidFill>
                  <a:srgbClr val="0000FF"/>
                </a:solidFill>
                <a:latin typeface="Times New Roman" pitchFamily="18" charset="0"/>
                <a:cs typeface="Times New Roman" pitchFamily="18" charset="0"/>
              </a:rPr>
              <a:t> </a:t>
            </a:r>
            <a:r>
              <a:rPr lang="vi-VN" sz="2000" b="1" i="1">
                <a:solidFill>
                  <a:srgbClr val="0000FF"/>
                </a:solidFill>
                <a:latin typeface="Times New Roman" pitchFamily="18" charset="0"/>
                <a:cs typeface="Times New Roman" pitchFamily="18" charset="0"/>
              </a:rPr>
              <a:t>Thời điểm nộp hồ sơ đề nghị cấp GPMT</a:t>
            </a:r>
            <a:r>
              <a:rPr lang="vi-VN" sz="2000" b="1" i="1" spc="-40">
                <a:solidFill>
                  <a:srgbClr val="0000FF"/>
                </a:solidFill>
                <a:latin typeface="Times New Roman" pitchFamily="18" charset="0"/>
                <a:cs typeface="Times New Roman" pitchFamily="18" charset="0"/>
              </a:rPr>
              <a:t> </a:t>
            </a:r>
            <a:r>
              <a:rPr lang="vi-VN" sz="2000" b="1" i="1">
                <a:solidFill>
                  <a:srgbClr val="0000FF"/>
                </a:solidFill>
                <a:latin typeface="Times New Roman" pitchFamily="18" charset="0"/>
                <a:cs typeface="Times New Roman" pitchFamily="18" charset="0"/>
              </a:rPr>
              <a:t>(Tiếp theo)</a:t>
            </a:r>
            <a:endParaRPr lang="vi-VN" sz="2000" b="1" i="1" dirty="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324271099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79512" y="1207968"/>
            <a:ext cx="9073008" cy="1218282"/>
          </a:xfrm>
          <a:prstGeom prst="rect">
            <a:avLst/>
          </a:prstGeom>
        </p:spPr>
        <p:txBody>
          <a:bodyPr vert="horz" wrap="square" lIns="0" tIns="0" rIns="0" bIns="0" rtlCol="0">
            <a:spAutoFit/>
          </a:bodyPr>
          <a:lstStyle/>
          <a:p>
            <a:pPr marL="680991" marR="0" algn="ctr">
              <a:lnSpc>
                <a:spcPts val="2436"/>
              </a:lnSpc>
              <a:spcBef>
                <a:spcPts val="0"/>
              </a:spcBef>
              <a:spcAft>
                <a:spcPts val="0"/>
              </a:spcAft>
            </a:pPr>
            <a:r>
              <a:rPr sz="2200" b="1" dirty="0">
                <a:solidFill>
                  <a:srgbClr val="000000"/>
                </a:solidFill>
                <a:latin typeface="Times New Roman" pitchFamily="18" charset="0"/>
                <a:cs typeface="Times New Roman" pitchFamily="18" charset="0"/>
              </a:rPr>
              <a:t>I. QUY</a:t>
            </a:r>
            <a:r>
              <a:rPr sz="2200" b="1" spc="-7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ĐỊNH</a:t>
            </a:r>
            <a:r>
              <a:rPr sz="2200" b="1" spc="-3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VỀ GIẤY</a:t>
            </a:r>
            <a:r>
              <a:rPr sz="2200" b="1" spc="-74"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PHÉP</a:t>
            </a:r>
            <a:r>
              <a:rPr sz="2200" b="1" spc="-11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MÔI</a:t>
            </a:r>
            <a:r>
              <a:rPr sz="2200" b="1" spc="-43"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TRƯỜNG</a:t>
            </a:r>
          </a:p>
          <a:p>
            <a:pPr marL="1285049" marR="0" algn="ctr">
              <a:lnSpc>
                <a:spcPts val="2436"/>
              </a:lnSpc>
              <a:spcBef>
                <a:spcPts val="1765"/>
              </a:spcBef>
              <a:spcAft>
                <a:spcPts val="0"/>
              </a:spcAft>
            </a:pPr>
            <a:r>
              <a:rPr sz="2200" b="1" i="1" dirty="0">
                <a:solidFill>
                  <a:srgbClr val="3333CC"/>
                </a:solidFill>
                <a:latin typeface="Times New Roman" pitchFamily="18" charset="0"/>
                <a:cs typeface="Times New Roman" pitchFamily="18" charset="0"/>
              </a:rPr>
              <a:t>4.</a:t>
            </a:r>
            <a:r>
              <a:rPr sz="2200" b="1" i="1" spc="-37" dirty="0">
                <a:solidFill>
                  <a:srgbClr val="3333CC"/>
                </a:solidFill>
                <a:latin typeface="Times New Roman" pitchFamily="18" charset="0"/>
                <a:cs typeface="Times New Roman" pitchFamily="18" charset="0"/>
              </a:rPr>
              <a:t> </a:t>
            </a:r>
            <a:r>
              <a:rPr sz="2200" b="1" i="1" dirty="0">
                <a:solidFill>
                  <a:srgbClr val="3333CC"/>
                </a:solidFill>
                <a:latin typeface="Times New Roman" pitchFamily="18" charset="0"/>
                <a:cs typeface="Times New Roman" pitchFamily="18" charset="0"/>
              </a:rPr>
              <a:t>Thành phần hồ sơ đề nghị cấp GPMT</a:t>
            </a:r>
          </a:p>
          <a:p>
            <a:pPr marL="0" marR="0" algn="just">
              <a:lnSpc>
                <a:spcPts val="2436"/>
              </a:lnSpc>
              <a:spcBef>
                <a:spcPts val="467"/>
              </a:spcBef>
              <a:spcAft>
                <a:spcPts val="0"/>
              </a:spcAft>
            </a:pPr>
            <a:r>
              <a:rPr sz="2200" i="1" dirty="0">
                <a:solidFill>
                  <a:srgbClr val="3333CC"/>
                </a:solidFill>
                <a:latin typeface="Times New Roman" pitchFamily="18" charset="0"/>
                <a:cs typeface="Times New Roman" pitchFamily="18" charset="0"/>
              </a:rPr>
              <a:t>(Khoản 1 Điều 43 Luật </a:t>
            </a:r>
            <a:r>
              <a:rPr sz="2200" i="1" spc="-35" dirty="0">
                <a:solidFill>
                  <a:srgbClr val="3333CC"/>
                </a:solidFill>
                <a:latin typeface="Times New Roman" pitchFamily="18" charset="0"/>
                <a:cs typeface="Times New Roman" pitchFamily="18" charset="0"/>
              </a:rPr>
              <a:t>BVMT;</a:t>
            </a:r>
            <a:r>
              <a:rPr sz="2200" i="1" spc="41" dirty="0">
                <a:solidFill>
                  <a:srgbClr val="3333CC"/>
                </a:solidFill>
                <a:latin typeface="Times New Roman" pitchFamily="18" charset="0"/>
                <a:cs typeface="Times New Roman" pitchFamily="18" charset="0"/>
              </a:rPr>
              <a:t> </a:t>
            </a:r>
            <a:r>
              <a:rPr sz="2200" i="1" dirty="0">
                <a:solidFill>
                  <a:srgbClr val="3333CC"/>
                </a:solidFill>
                <a:latin typeface="Times New Roman" pitchFamily="18" charset="0"/>
                <a:cs typeface="Times New Roman" pitchFamily="18" charset="0"/>
              </a:rPr>
              <a:t>Khoản 1 Điều 29 Nghị </a:t>
            </a:r>
            <a:r>
              <a:rPr sz="2200" i="1" dirty="0" err="1">
                <a:solidFill>
                  <a:srgbClr val="3333CC"/>
                </a:solidFill>
                <a:latin typeface="Times New Roman" pitchFamily="18" charset="0"/>
                <a:cs typeface="Times New Roman" pitchFamily="18" charset="0"/>
              </a:rPr>
              <a:t>định</a:t>
            </a:r>
            <a:r>
              <a:rPr sz="2200" i="1" dirty="0">
                <a:solidFill>
                  <a:srgbClr val="3333CC"/>
                </a:solidFill>
                <a:latin typeface="Times New Roman" pitchFamily="18" charset="0"/>
                <a:cs typeface="Times New Roman" pitchFamily="18" charset="0"/>
              </a:rPr>
              <a:t> </a:t>
            </a:r>
            <a:r>
              <a:rPr sz="2200" i="1" dirty="0" err="1">
                <a:solidFill>
                  <a:srgbClr val="3333CC"/>
                </a:solidFill>
                <a:latin typeface="Times New Roman" pitchFamily="18" charset="0"/>
                <a:cs typeface="Times New Roman" pitchFamily="18" charset="0"/>
              </a:rPr>
              <a:t>số</a:t>
            </a:r>
            <a:r>
              <a:rPr lang="en-GB" sz="2200" i="1" dirty="0">
                <a:solidFill>
                  <a:srgbClr val="3333CC"/>
                </a:solidFill>
                <a:latin typeface="Times New Roman" pitchFamily="18" charset="0"/>
                <a:cs typeface="Times New Roman" pitchFamily="18" charset="0"/>
              </a:rPr>
              <a:t> </a:t>
            </a:r>
            <a:r>
              <a:rPr sz="2200" i="1" dirty="0">
                <a:solidFill>
                  <a:srgbClr val="3333CC"/>
                </a:solidFill>
                <a:latin typeface="Times New Roman" pitchFamily="18" charset="0"/>
                <a:cs typeface="Times New Roman" pitchFamily="18" charset="0"/>
              </a:rPr>
              <a:t>08/2022/NĐ-CP)</a:t>
            </a:r>
          </a:p>
        </p:txBody>
      </p:sp>
      <p:sp>
        <p:nvSpPr>
          <p:cNvPr id="4" name="object 4"/>
          <p:cNvSpPr txBox="1"/>
          <p:nvPr/>
        </p:nvSpPr>
        <p:spPr>
          <a:xfrm>
            <a:off x="387092" y="2617167"/>
            <a:ext cx="8640960" cy="307777"/>
          </a:xfrm>
          <a:prstGeom prst="rect">
            <a:avLst/>
          </a:prstGeom>
        </p:spPr>
        <p:txBody>
          <a:bodyPr vert="horz" wrap="square" lIns="0" tIns="0" rIns="0" bIns="0" rtlCol="0">
            <a:spAutoFit/>
          </a:bodyPr>
          <a:lstStyle/>
          <a:p>
            <a:pPr>
              <a:lnSpc>
                <a:spcPts val="2436"/>
              </a:lnSpc>
            </a:pPr>
            <a:r>
              <a:rPr sz="2200" spc="-30" dirty="0">
                <a:solidFill>
                  <a:srgbClr val="000000"/>
                </a:solidFill>
                <a:latin typeface="Times New Roman" pitchFamily="18" charset="0"/>
                <a:cs typeface="Times New Roman" pitchFamily="18" charset="0"/>
              </a:rPr>
              <a:t>1.</a:t>
            </a:r>
            <a:r>
              <a:rPr sz="2200" spc="90" dirty="0">
                <a:solidFill>
                  <a:srgbClr val="000000"/>
                </a:solidFill>
                <a:latin typeface="Times New Roman" pitchFamily="18" charset="0"/>
                <a:cs typeface="Times New Roman" pitchFamily="18" charset="0"/>
              </a:rPr>
              <a:t> </a:t>
            </a:r>
            <a:r>
              <a:rPr sz="2200" spc="-32" dirty="0">
                <a:solidFill>
                  <a:srgbClr val="000000"/>
                </a:solidFill>
                <a:latin typeface="Times New Roman" pitchFamily="18" charset="0"/>
                <a:cs typeface="Times New Roman" pitchFamily="18" charset="0"/>
              </a:rPr>
              <a:t>Văn</a:t>
            </a:r>
            <a:r>
              <a:rPr sz="2200" spc="93" dirty="0">
                <a:solidFill>
                  <a:srgbClr val="000000"/>
                </a:solidFill>
                <a:latin typeface="Times New Roman" pitchFamily="18" charset="0"/>
                <a:cs typeface="Times New Roman" pitchFamily="18" charset="0"/>
              </a:rPr>
              <a:t> </a:t>
            </a:r>
            <a:r>
              <a:rPr sz="2200" spc="-31" dirty="0">
                <a:solidFill>
                  <a:srgbClr val="000000"/>
                </a:solidFill>
                <a:latin typeface="Times New Roman" pitchFamily="18" charset="0"/>
                <a:cs typeface="Times New Roman" pitchFamily="18" charset="0"/>
              </a:rPr>
              <a:t>bản</a:t>
            </a:r>
            <a:r>
              <a:rPr sz="2200" spc="91"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đề</a:t>
            </a:r>
            <a:r>
              <a:rPr sz="2200" spc="88"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nghị</a:t>
            </a:r>
            <a:r>
              <a:rPr sz="2200" spc="90" dirty="0">
                <a:solidFill>
                  <a:srgbClr val="000000"/>
                </a:solidFill>
                <a:latin typeface="Times New Roman" pitchFamily="18" charset="0"/>
                <a:cs typeface="Times New Roman" pitchFamily="18" charset="0"/>
              </a:rPr>
              <a:t> </a:t>
            </a:r>
            <a:r>
              <a:rPr sz="2200" spc="-32" dirty="0">
                <a:solidFill>
                  <a:srgbClr val="000000"/>
                </a:solidFill>
                <a:latin typeface="Times New Roman" pitchFamily="18" charset="0"/>
                <a:cs typeface="Times New Roman" pitchFamily="18" charset="0"/>
              </a:rPr>
              <a:t>cấp</a:t>
            </a:r>
            <a:r>
              <a:rPr sz="2200" spc="91" dirty="0">
                <a:solidFill>
                  <a:srgbClr val="000000"/>
                </a:solidFill>
                <a:latin typeface="Times New Roman" pitchFamily="18" charset="0"/>
                <a:cs typeface="Times New Roman" pitchFamily="18" charset="0"/>
              </a:rPr>
              <a:t> </a:t>
            </a:r>
            <a:r>
              <a:rPr sz="2200" spc="-32" dirty="0">
                <a:solidFill>
                  <a:srgbClr val="000000"/>
                </a:solidFill>
                <a:latin typeface="Times New Roman" pitchFamily="18" charset="0"/>
                <a:cs typeface="Times New Roman" pitchFamily="18" charset="0"/>
              </a:rPr>
              <a:t>GPMT</a:t>
            </a:r>
            <a:r>
              <a:rPr sz="2200" spc="47" dirty="0">
                <a:solidFill>
                  <a:srgbClr val="000000"/>
                </a:solidFill>
                <a:latin typeface="Times New Roman" pitchFamily="18" charset="0"/>
                <a:cs typeface="Times New Roman" pitchFamily="18" charset="0"/>
              </a:rPr>
              <a:t> </a:t>
            </a:r>
            <a:r>
              <a:rPr sz="2200" spc="-28" dirty="0">
                <a:solidFill>
                  <a:srgbClr val="000000"/>
                </a:solidFill>
                <a:latin typeface="Times New Roman" pitchFamily="18" charset="0"/>
                <a:cs typeface="Times New Roman" pitchFamily="18" charset="0"/>
              </a:rPr>
              <a:t>(Phụ</a:t>
            </a:r>
            <a:r>
              <a:rPr sz="2200" spc="88" dirty="0">
                <a:solidFill>
                  <a:srgbClr val="000000"/>
                </a:solidFill>
                <a:latin typeface="Times New Roman" pitchFamily="18" charset="0"/>
                <a:cs typeface="Times New Roman" pitchFamily="18" charset="0"/>
              </a:rPr>
              <a:t> </a:t>
            </a:r>
            <a:r>
              <a:rPr sz="2200" spc="-29" dirty="0">
                <a:solidFill>
                  <a:srgbClr val="000000"/>
                </a:solidFill>
                <a:latin typeface="Times New Roman" pitchFamily="18" charset="0"/>
                <a:cs typeface="Times New Roman" pitchFamily="18" charset="0"/>
              </a:rPr>
              <a:t>lục</a:t>
            </a:r>
            <a:r>
              <a:rPr sz="2200" spc="86" dirty="0">
                <a:solidFill>
                  <a:srgbClr val="000000"/>
                </a:solidFill>
                <a:latin typeface="Times New Roman" pitchFamily="18" charset="0"/>
                <a:cs typeface="Times New Roman" pitchFamily="18" charset="0"/>
              </a:rPr>
              <a:t> </a:t>
            </a:r>
            <a:r>
              <a:rPr sz="2200" b="1" spc="-27" dirty="0">
                <a:solidFill>
                  <a:srgbClr val="3333CC"/>
                </a:solidFill>
                <a:latin typeface="Times New Roman" pitchFamily="18" charset="0"/>
                <a:cs typeface="Times New Roman" pitchFamily="18" charset="0"/>
              </a:rPr>
              <a:t>XIII</a:t>
            </a:r>
            <a:r>
              <a:rPr sz="2200" spc="89" dirty="0">
                <a:solidFill>
                  <a:srgbClr val="000000"/>
                </a:solidFill>
                <a:latin typeface="Times New Roman" pitchFamily="18" charset="0"/>
                <a:cs typeface="Times New Roman" pitchFamily="18" charset="0"/>
              </a:rPr>
              <a:t> </a:t>
            </a:r>
            <a:r>
              <a:rPr sz="2200" spc="-31" dirty="0">
                <a:solidFill>
                  <a:srgbClr val="000000"/>
                </a:solidFill>
                <a:latin typeface="Times New Roman" pitchFamily="18" charset="0"/>
                <a:cs typeface="Times New Roman" pitchFamily="18" charset="0"/>
              </a:rPr>
              <a:t>Nghị</a:t>
            </a:r>
            <a:r>
              <a:rPr sz="2200" spc="94"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định</a:t>
            </a:r>
            <a:r>
              <a:rPr sz="2200" spc="90" dirty="0">
                <a:solidFill>
                  <a:srgbClr val="000000"/>
                </a:solidFill>
                <a:latin typeface="Times New Roman" pitchFamily="18" charset="0"/>
                <a:cs typeface="Times New Roman" pitchFamily="18" charset="0"/>
              </a:rPr>
              <a:t> </a:t>
            </a:r>
            <a:r>
              <a:rPr sz="2200" spc="-36" dirty="0" err="1">
                <a:solidFill>
                  <a:srgbClr val="000000"/>
                </a:solidFill>
                <a:latin typeface="Times New Roman" pitchFamily="18" charset="0"/>
                <a:cs typeface="Times New Roman" pitchFamily="18" charset="0"/>
              </a:rPr>
              <a:t>số</a:t>
            </a:r>
            <a:r>
              <a:rPr sz="2200" spc="96"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08/2022/NĐ-</a:t>
            </a:r>
            <a:r>
              <a:rPr lang="vi-VN" sz="2200" spc="-30" dirty="0">
                <a:solidFill>
                  <a:srgbClr val="000000"/>
                </a:solidFill>
                <a:latin typeface="Times New Roman" pitchFamily="18" charset="0"/>
                <a:cs typeface="Times New Roman" pitchFamily="18" charset="0"/>
              </a:rPr>
              <a:t>CP)</a:t>
            </a:r>
            <a:endParaRPr sz="2200" spc="-30" dirty="0">
              <a:solidFill>
                <a:srgbClr val="000000"/>
              </a:solidFill>
              <a:latin typeface="Times New Roman" pitchFamily="18" charset="0"/>
              <a:cs typeface="Times New Roman" pitchFamily="18" charset="0"/>
            </a:endParaRPr>
          </a:p>
        </p:txBody>
      </p:sp>
      <p:sp>
        <p:nvSpPr>
          <p:cNvPr id="6" name="object 6"/>
          <p:cNvSpPr txBox="1"/>
          <p:nvPr/>
        </p:nvSpPr>
        <p:spPr>
          <a:xfrm>
            <a:off x="365857" y="3140968"/>
            <a:ext cx="8413888" cy="307777"/>
          </a:xfrm>
          <a:prstGeom prst="rect">
            <a:avLst/>
          </a:prstGeom>
        </p:spPr>
        <p:txBody>
          <a:bodyPr vert="horz" wrap="square" lIns="0" tIns="0" rIns="0" bIns="0" rtlCol="0">
            <a:spAutoFit/>
          </a:bodyPr>
          <a:lstStyle/>
          <a:p>
            <a:pPr marL="0" marR="0">
              <a:lnSpc>
                <a:spcPts val="2436"/>
              </a:lnSpc>
              <a:spcBef>
                <a:spcPts val="0"/>
              </a:spcBef>
              <a:spcAft>
                <a:spcPts val="0"/>
              </a:spcAft>
            </a:pPr>
            <a:r>
              <a:rPr sz="2200" spc="-30" dirty="0">
                <a:solidFill>
                  <a:srgbClr val="000000"/>
                </a:solidFill>
                <a:latin typeface="Times New Roman" pitchFamily="18" charset="0"/>
                <a:cs typeface="Times New Roman" pitchFamily="18" charset="0"/>
              </a:rPr>
              <a:t>2. </a:t>
            </a:r>
            <a:r>
              <a:rPr sz="2200" spc="-34" dirty="0">
                <a:solidFill>
                  <a:srgbClr val="000000"/>
                </a:solidFill>
                <a:latin typeface="Times New Roman" pitchFamily="18" charset="0"/>
                <a:cs typeface="Times New Roman" pitchFamily="18" charset="0"/>
              </a:rPr>
              <a:t>Báo</a:t>
            </a:r>
            <a:r>
              <a:rPr sz="2200" spc="-25" dirty="0">
                <a:solidFill>
                  <a:srgbClr val="000000"/>
                </a:solidFill>
                <a:latin typeface="Times New Roman" pitchFamily="18" charset="0"/>
                <a:cs typeface="Times New Roman" pitchFamily="18" charset="0"/>
              </a:rPr>
              <a:t> </a:t>
            </a:r>
            <a:r>
              <a:rPr sz="2200" spc="-32" dirty="0">
                <a:solidFill>
                  <a:srgbClr val="000000"/>
                </a:solidFill>
                <a:latin typeface="Times New Roman" pitchFamily="18" charset="0"/>
                <a:cs typeface="Times New Roman" pitchFamily="18" charset="0"/>
              </a:rPr>
              <a:t>cáo</a:t>
            </a:r>
            <a:r>
              <a:rPr sz="2200" spc="-28" dirty="0">
                <a:solidFill>
                  <a:srgbClr val="000000"/>
                </a:solidFill>
                <a:latin typeface="Times New Roman" pitchFamily="18" charset="0"/>
                <a:cs typeface="Times New Roman" pitchFamily="18" charset="0"/>
              </a:rPr>
              <a:t> </a:t>
            </a:r>
            <a:r>
              <a:rPr sz="2200" spc="-30" dirty="0">
                <a:solidFill>
                  <a:srgbClr val="000000"/>
                </a:solidFill>
                <a:latin typeface="Times New Roman" pitchFamily="18" charset="0"/>
                <a:cs typeface="Times New Roman" pitchFamily="18" charset="0"/>
              </a:rPr>
              <a:t>đề</a:t>
            </a:r>
            <a:r>
              <a:rPr sz="2200" spc="-32" dirty="0">
                <a:solidFill>
                  <a:srgbClr val="000000"/>
                </a:solidFill>
                <a:latin typeface="Times New Roman" pitchFamily="18" charset="0"/>
                <a:cs typeface="Times New Roman" pitchFamily="18" charset="0"/>
              </a:rPr>
              <a:t> </a:t>
            </a:r>
            <a:r>
              <a:rPr sz="2200" spc="-31" dirty="0">
                <a:solidFill>
                  <a:srgbClr val="000000"/>
                </a:solidFill>
                <a:latin typeface="Times New Roman" pitchFamily="18" charset="0"/>
                <a:cs typeface="Times New Roman" pitchFamily="18" charset="0"/>
              </a:rPr>
              <a:t>xuất</a:t>
            </a:r>
            <a:r>
              <a:rPr sz="2200" spc="-28" dirty="0">
                <a:solidFill>
                  <a:srgbClr val="000000"/>
                </a:solidFill>
                <a:latin typeface="Times New Roman" pitchFamily="18" charset="0"/>
                <a:cs typeface="Times New Roman" pitchFamily="18" charset="0"/>
              </a:rPr>
              <a:t> </a:t>
            </a:r>
            <a:r>
              <a:rPr sz="2200" spc="-32" dirty="0">
                <a:solidFill>
                  <a:srgbClr val="000000"/>
                </a:solidFill>
                <a:latin typeface="Times New Roman" pitchFamily="18" charset="0"/>
                <a:cs typeface="Times New Roman" pitchFamily="18" charset="0"/>
              </a:rPr>
              <a:t>cấp</a:t>
            </a:r>
            <a:r>
              <a:rPr sz="2200" spc="-28" dirty="0">
                <a:solidFill>
                  <a:srgbClr val="000000"/>
                </a:solidFill>
                <a:latin typeface="Times New Roman" pitchFamily="18" charset="0"/>
                <a:cs typeface="Times New Roman" pitchFamily="18" charset="0"/>
              </a:rPr>
              <a:t> </a:t>
            </a:r>
            <a:r>
              <a:rPr sz="2200" spc="-55" dirty="0">
                <a:solidFill>
                  <a:srgbClr val="000000"/>
                </a:solidFill>
                <a:latin typeface="Times New Roman" pitchFamily="18" charset="0"/>
                <a:cs typeface="Times New Roman" pitchFamily="18" charset="0"/>
              </a:rPr>
              <a:t>GPMT:</a:t>
            </a:r>
            <a:r>
              <a:rPr sz="2200" dirty="0">
                <a:solidFill>
                  <a:srgbClr val="000000"/>
                </a:solidFill>
                <a:latin typeface="Times New Roman" pitchFamily="18" charset="0"/>
                <a:cs typeface="Times New Roman" pitchFamily="18" charset="0"/>
              </a:rPr>
              <a:t> </a:t>
            </a:r>
            <a:r>
              <a:rPr lang="en-GB" sz="2200" b="1" dirty="0">
                <a:solidFill>
                  <a:srgbClr val="3333CC"/>
                </a:solidFill>
                <a:latin typeface="Times New Roman" pitchFamily="18" charset="0"/>
                <a:cs typeface="Times New Roman" pitchFamily="18" charset="0"/>
              </a:rPr>
              <a:t>0</a:t>
            </a:r>
            <a:r>
              <a:rPr sz="2200" b="1" dirty="0">
                <a:solidFill>
                  <a:srgbClr val="3333CC"/>
                </a:solidFill>
                <a:latin typeface="Times New Roman" pitchFamily="18" charset="0"/>
                <a:cs typeface="Times New Roman" pitchFamily="18" charset="0"/>
              </a:rPr>
              <a:t>5</a:t>
            </a:r>
            <a:r>
              <a:rPr sz="2200" b="1" spc="-60" dirty="0">
                <a:solidFill>
                  <a:srgbClr val="3333CC"/>
                </a:solidFill>
                <a:latin typeface="Times New Roman" pitchFamily="18" charset="0"/>
                <a:cs typeface="Times New Roman" pitchFamily="18" charset="0"/>
              </a:rPr>
              <a:t> </a:t>
            </a:r>
            <a:r>
              <a:rPr sz="2200" b="1" spc="-30" dirty="0">
                <a:solidFill>
                  <a:srgbClr val="3333CC"/>
                </a:solidFill>
                <a:latin typeface="Times New Roman" pitchFamily="18" charset="0"/>
                <a:cs typeface="Times New Roman" pitchFamily="18" charset="0"/>
              </a:rPr>
              <a:t>trường</a:t>
            </a:r>
            <a:r>
              <a:rPr sz="2200" b="1" spc="-31" dirty="0">
                <a:solidFill>
                  <a:srgbClr val="3333CC"/>
                </a:solidFill>
                <a:latin typeface="Times New Roman" pitchFamily="18" charset="0"/>
                <a:cs typeface="Times New Roman" pitchFamily="18" charset="0"/>
              </a:rPr>
              <a:t> </a:t>
            </a:r>
            <a:r>
              <a:rPr sz="2200" b="1" spc="-30" dirty="0">
                <a:solidFill>
                  <a:srgbClr val="3333CC"/>
                </a:solidFill>
                <a:latin typeface="Times New Roman" pitchFamily="18" charset="0"/>
                <a:cs typeface="Times New Roman" pitchFamily="18" charset="0"/>
              </a:rPr>
              <a:t>hợp:</a:t>
            </a:r>
          </a:p>
        </p:txBody>
      </p:sp>
      <p:sp>
        <p:nvSpPr>
          <p:cNvPr id="7" name="object 7"/>
          <p:cNvSpPr txBox="1"/>
          <p:nvPr/>
        </p:nvSpPr>
        <p:spPr>
          <a:xfrm>
            <a:off x="251520" y="3573016"/>
            <a:ext cx="8784976" cy="1910779"/>
          </a:xfrm>
          <a:prstGeom prst="rect">
            <a:avLst/>
          </a:prstGeom>
        </p:spPr>
        <p:txBody>
          <a:bodyPr vert="horz" wrap="square" lIns="0" tIns="0" rIns="0" bIns="0" rtlCol="0">
            <a:spAutoFit/>
          </a:bodyPr>
          <a:lstStyle/>
          <a:p>
            <a:pPr marL="542925" marR="0">
              <a:lnSpc>
                <a:spcPts val="2436"/>
              </a:lnSpc>
              <a:spcBef>
                <a:spcPts val="0"/>
              </a:spcBef>
              <a:spcAft>
                <a:spcPts val="0"/>
              </a:spcAft>
            </a:pPr>
            <a:r>
              <a:rPr sz="2200" dirty="0">
                <a:solidFill>
                  <a:srgbClr val="7030A0"/>
                </a:solidFill>
                <a:latin typeface="Times New Roman" pitchFamily="18" charset="0"/>
                <a:cs typeface="Times New Roman" pitchFamily="18" charset="0"/>
              </a:rPr>
              <a:t>-</a:t>
            </a:r>
            <a:r>
              <a:rPr sz="2200" spc="148" dirty="0">
                <a:solidFill>
                  <a:srgbClr val="7030A0"/>
                </a:solidFill>
                <a:latin typeface="Times New Roman" pitchFamily="18" charset="0"/>
                <a:cs typeface="Times New Roman" pitchFamily="18" charset="0"/>
              </a:rPr>
              <a:t> </a:t>
            </a:r>
            <a:r>
              <a:rPr sz="2200" spc="-44" dirty="0">
                <a:solidFill>
                  <a:srgbClr val="7030A0"/>
                </a:solidFill>
                <a:latin typeface="Times New Roman" pitchFamily="18" charset="0"/>
                <a:cs typeface="Times New Roman" pitchFamily="18" charset="0"/>
              </a:rPr>
              <a:t>Báo</a:t>
            </a:r>
            <a:r>
              <a:rPr sz="2200" spc="187" dirty="0">
                <a:solidFill>
                  <a:srgbClr val="7030A0"/>
                </a:solidFill>
                <a:latin typeface="Times New Roman" pitchFamily="18" charset="0"/>
                <a:cs typeface="Times New Roman" pitchFamily="18" charset="0"/>
              </a:rPr>
              <a:t> </a:t>
            </a:r>
            <a:r>
              <a:rPr sz="2200" spc="-41" dirty="0">
                <a:solidFill>
                  <a:srgbClr val="7030A0"/>
                </a:solidFill>
                <a:latin typeface="Times New Roman" pitchFamily="18" charset="0"/>
                <a:cs typeface="Times New Roman" pitchFamily="18" charset="0"/>
              </a:rPr>
              <a:t>cáo</a:t>
            </a:r>
            <a:r>
              <a:rPr sz="2200" spc="184" dirty="0">
                <a:solidFill>
                  <a:srgbClr val="7030A0"/>
                </a:solidFill>
                <a:latin typeface="Times New Roman" pitchFamily="18" charset="0"/>
                <a:cs typeface="Times New Roman" pitchFamily="18" charset="0"/>
              </a:rPr>
              <a:t> </a:t>
            </a:r>
            <a:r>
              <a:rPr sz="2200" spc="-40" dirty="0">
                <a:solidFill>
                  <a:srgbClr val="7030A0"/>
                </a:solidFill>
                <a:latin typeface="Times New Roman" pitchFamily="18" charset="0"/>
                <a:cs typeface="Times New Roman" pitchFamily="18" charset="0"/>
              </a:rPr>
              <a:t>đề</a:t>
            </a:r>
            <a:r>
              <a:rPr sz="2200" spc="182" dirty="0">
                <a:solidFill>
                  <a:srgbClr val="7030A0"/>
                </a:solidFill>
                <a:latin typeface="Times New Roman" pitchFamily="18" charset="0"/>
                <a:cs typeface="Times New Roman" pitchFamily="18" charset="0"/>
              </a:rPr>
              <a:t> </a:t>
            </a:r>
            <a:r>
              <a:rPr sz="2200" spc="-41" dirty="0">
                <a:solidFill>
                  <a:srgbClr val="7030A0"/>
                </a:solidFill>
                <a:latin typeface="Times New Roman" pitchFamily="18" charset="0"/>
                <a:cs typeface="Times New Roman" pitchFamily="18" charset="0"/>
              </a:rPr>
              <a:t>xuất</a:t>
            </a:r>
            <a:r>
              <a:rPr sz="2200" spc="186" dirty="0">
                <a:solidFill>
                  <a:srgbClr val="7030A0"/>
                </a:solidFill>
                <a:latin typeface="Times New Roman" pitchFamily="18" charset="0"/>
                <a:cs typeface="Times New Roman" pitchFamily="18" charset="0"/>
              </a:rPr>
              <a:t> </a:t>
            </a:r>
            <a:r>
              <a:rPr sz="2200" spc="-41" dirty="0">
                <a:solidFill>
                  <a:srgbClr val="7030A0"/>
                </a:solidFill>
                <a:latin typeface="Times New Roman" pitchFamily="18" charset="0"/>
                <a:cs typeface="Times New Roman" pitchFamily="18" charset="0"/>
              </a:rPr>
              <a:t>cho</a:t>
            </a:r>
            <a:r>
              <a:rPr sz="2200" spc="184" dirty="0">
                <a:solidFill>
                  <a:srgbClr val="7030A0"/>
                </a:solidFill>
                <a:latin typeface="Times New Roman" pitchFamily="18" charset="0"/>
                <a:cs typeface="Times New Roman" pitchFamily="18" charset="0"/>
              </a:rPr>
              <a:t> </a:t>
            </a:r>
            <a:r>
              <a:rPr sz="2200" spc="-40" dirty="0">
                <a:solidFill>
                  <a:srgbClr val="7030A0"/>
                </a:solidFill>
                <a:latin typeface="Times New Roman" pitchFamily="18" charset="0"/>
                <a:cs typeface="Times New Roman" pitchFamily="18" charset="0"/>
              </a:rPr>
              <a:t>dự</a:t>
            </a:r>
            <a:r>
              <a:rPr sz="2200" spc="179" dirty="0">
                <a:solidFill>
                  <a:srgbClr val="7030A0"/>
                </a:solidFill>
                <a:latin typeface="Times New Roman" pitchFamily="18" charset="0"/>
                <a:cs typeface="Times New Roman" pitchFamily="18" charset="0"/>
              </a:rPr>
              <a:t> </a:t>
            </a:r>
            <a:r>
              <a:rPr sz="2200" spc="-41" dirty="0">
                <a:solidFill>
                  <a:srgbClr val="7030A0"/>
                </a:solidFill>
                <a:latin typeface="Times New Roman" pitchFamily="18" charset="0"/>
                <a:cs typeface="Times New Roman" pitchFamily="18" charset="0"/>
              </a:rPr>
              <a:t>án</a:t>
            </a:r>
            <a:r>
              <a:rPr sz="2200" spc="185" dirty="0">
                <a:solidFill>
                  <a:srgbClr val="7030A0"/>
                </a:solidFill>
                <a:latin typeface="Times New Roman" pitchFamily="18" charset="0"/>
                <a:cs typeface="Times New Roman" pitchFamily="18" charset="0"/>
              </a:rPr>
              <a:t> </a:t>
            </a:r>
            <a:r>
              <a:rPr sz="2200" spc="-41" dirty="0">
                <a:solidFill>
                  <a:srgbClr val="7030A0"/>
                </a:solidFill>
                <a:latin typeface="Times New Roman" pitchFamily="18" charset="0"/>
                <a:cs typeface="Times New Roman" pitchFamily="18" charset="0"/>
              </a:rPr>
              <a:t>đầu</a:t>
            </a:r>
            <a:r>
              <a:rPr sz="2200" spc="185" dirty="0">
                <a:solidFill>
                  <a:srgbClr val="7030A0"/>
                </a:solidFill>
                <a:latin typeface="Times New Roman" pitchFamily="18" charset="0"/>
                <a:cs typeface="Times New Roman" pitchFamily="18" charset="0"/>
              </a:rPr>
              <a:t> </a:t>
            </a:r>
            <a:r>
              <a:rPr sz="2200" spc="-39" dirty="0">
                <a:solidFill>
                  <a:srgbClr val="7030A0"/>
                </a:solidFill>
                <a:latin typeface="Times New Roman" pitchFamily="18" charset="0"/>
                <a:cs typeface="Times New Roman" pitchFamily="18" charset="0"/>
              </a:rPr>
              <a:t>tư</a:t>
            </a:r>
            <a:r>
              <a:rPr sz="2200" spc="177" dirty="0">
                <a:solidFill>
                  <a:srgbClr val="7030A0"/>
                </a:solidFill>
                <a:latin typeface="Times New Roman" pitchFamily="18" charset="0"/>
                <a:cs typeface="Times New Roman" pitchFamily="18" charset="0"/>
              </a:rPr>
              <a:t> </a:t>
            </a:r>
            <a:r>
              <a:rPr sz="2200" spc="-40" dirty="0">
                <a:solidFill>
                  <a:srgbClr val="7030A0"/>
                </a:solidFill>
                <a:latin typeface="Times New Roman" pitchFamily="18" charset="0"/>
                <a:cs typeface="Times New Roman" pitchFamily="18" charset="0"/>
              </a:rPr>
              <a:t>đã</a:t>
            </a:r>
            <a:r>
              <a:rPr sz="2200" spc="182" dirty="0">
                <a:solidFill>
                  <a:srgbClr val="7030A0"/>
                </a:solidFill>
                <a:latin typeface="Times New Roman" pitchFamily="18" charset="0"/>
                <a:cs typeface="Times New Roman" pitchFamily="18" charset="0"/>
              </a:rPr>
              <a:t> </a:t>
            </a:r>
            <a:r>
              <a:rPr sz="2200" spc="-41" dirty="0">
                <a:solidFill>
                  <a:srgbClr val="7030A0"/>
                </a:solidFill>
                <a:latin typeface="Times New Roman" pitchFamily="18" charset="0"/>
                <a:cs typeface="Times New Roman" pitchFamily="18" charset="0"/>
              </a:rPr>
              <a:t>có</a:t>
            </a:r>
            <a:r>
              <a:rPr sz="2200" spc="185" dirty="0">
                <a:solidFill>
                  <a:srgbClr val="7030A0"/>
                </a:solidFill>
                <a:latin typeface="Times New Roman" pitchFamily="18" charset="0"/>
                <a:cs typeface="Times New Roman" pitchFamily="18" charset="0"/>
              </a:rPr>
              <a:t> </a:t>
            </a:r>
            <a:r>
              <a:rPr sz="2200" spc="-41" dirty="0">
                <a:solidFill>
                  <a:srgbClr val="7030A0"/>
                </a:solidFill>
                <a:latin typeface="Times New Roman" pitchFamily="18" charset="0"/>
                <a:cs typeface="Times New Roman" pitchFamily="18" charset="0"/>
              </a:rPr>
              <a:t>quyết</a:t>
            </a:r>
            <a:r>
              <a:rPr sz="2200" spc="186" dirty="0">
                <a:solidFill>
                  <a:srgbClr val="7030A0"/>
                </a:solidFill>
                <a:latin typeface="Times New Roman" pitchFamily="18" charset="0"/>
                <a:cs typeface="Times New Roman" pitchFamily="18" charset="0"/>
              </a:rPr>
              <a:t> </a:t>
            </a:r>
            <a:r>
              <a:rPr sz="2200" spc="-40" dirty="0">
                <a:solidFill>
                  <a:srgbClr val="7030A0"/>
                </a:solidFill>
                <a:latin typeface="Times New Roman" pitchFamily="18" charset="0"/>
                <a:cs typeface="Times New Roman" pitchFamily="18" charset="0"/>
              </a:rPr>
              <a:t>định</a:t>
            </a:r>
            <a:r>
              <a:rPr sz="2200" spc="184" dirty="0">
                <a:solidFill>
                  <a:srgbClr val="7030A0"/>
                </a:solidFill>
                <a:latin typeface="Times New Roman" pitchFamily="18" charset="0"/>
                <a:cs typeface="Times New Roman" pitchFamily="18" charset="0"/>
              </a:rPr>
              <a:t> </a:t>
            </a:r>
            <a:r>
              <a:rPr sz="2200" spc="-40" dirty="0">
                <a:solidFill>
                  <a:srgbClr val="7030A0"/>
                </a:solidFill>
                <a:latin typeface="Times New Roman" pitchFamily="18" charset="0"/>
                <a:cs typeface="Times New Roman" pitchFamily="18" charset="0"/>
              </a:rPr>
              <a:t>phê</a:t>
            </a:r>
            <a:r>
              <a:rPr sz="2200" spc="182" dirty="0">
                <a:solidFill>
                  <a:srgbClr val="7030A0"/>
                </a:solidFill>
                <a:latin typeface="Times New Roman" pitchFamily="18" charset="0"/>
                <a:cs typeface="Times New Roman" pitchFamily="18" charset="0"/>
              </a:rPr>
              <a:t> </a:t>
            </a:r>
            <a:r>
              <a:rPr sz="2200" spc="-41" dirty="0">
                <a:solidFill>
                  <a:srgbClr val="7030A0"/>
                </a:solidFill>
                <a:latin typeface="Times New Roman" pitchFamily="18" charset="0"/>
                <a:cs typeface="Times New Roman" pitchFamily="18" charset="0"/>
              </a:rPr>
              <a:t>duyệt</a:t>
            </a:r>
            <a:r>
              <a:rPr sz="2200" spc="186" dirty="0">
                <a:solidFill>
                  <a:srgbClr val="7030A0"/>
                </a:solidFill>
                <a:latin typeface="Times New Roman" pitchFamily="18" charset="0"/>
                <a:cs typeface="Times New Roman" pitchFamily="18" charset="0"/>
              </a:rPr>
              <a:t> </a:t>
            </a:r>
            <a:r>
              <a:rPr sz="2200" spc="-41" dirty="0" err="1">
                <a:solidFill>
                  <a:srgbClr val="7030A0"/>
                </a:solidFill>
                <a:latin typeface="Times New Roman" pitchFamily="18" charset="0"/>
                <a:cs typeface="Times New Roman" pitchFamily="18" charset="0"/>
              </a:rPr>
              <a:t>kết</a:t>
            </a:r>
            <a:r>
              <a:rPr sz="2200" spc="186" dirty="0">
                <a:solidFill>
                  <a:srgbClr val="7030A0"/>
                </a:solidFill>
                <a:latin typeface="Times New Roman" pitchFamily="18" charset="0"/>
                <a:cs typeface="Times New Roman" pitchFamily="18" charset="0"/>
              </a:rPr>
              <a:t> </a:t>
            </a:r>
            <a:r>
              <a:rPr sz="2200" spc="-40" dirty="0" err="1">
                <a:solidFill>
                  <a:srgbClr val="7030A0"/>
                </a:solidFill>
                <a:latin typeface="Times New Roman" pitchFamily="18" charset="0"/>
                <a:cs typeface="Times New Roman" pitchFamily="18" charset="0"/>
              </a:rPr>
              <a:t>quả</a:t>
            </a:r>
            <a:r>
              <a:rPr lang="vi-VN" sz="2200" spc="-40" dirty="0">
                <a:solidFill>
                  <a:srgbClr val="7030A0"/>
                </a:solidFill>
                <a:latin typeface="Times New Roman" pitchFamily="18" charset="0"/>
                <a:cs typeface="Times New Roman" pitchFamily="18" charset="0"/>
              </a:rPr>
              <a:t> </a:t>
            </a:r>
            <a:r>
              <a:rPr sz="2200" spc="-40" dirty="0" err="1">
                <a:solidFill>
                  <a:srgbClr val="7030A0"/>
                </a:solidFill>
                <a:latin typeface="Times New Roman" pitchFamily="18" charset="0"/>
                <a:cs typeface="Times New Roman" pitchFamily="18" charset="0"/>
              </a:rPr>
              <a:t>thẩm</a:t>
            </a:r>
            <a:r>
              <a:rPr sz="2200" spc="20" dirty="0">
                <a:solidFill>
                  <a:srgbClr val="7030A0"/>
                </a:solidFill>
                <a:latin typeface="Times New Roman" pitchFamily="18" charset="0"/>
                <a:cs typeface="Times New Roman" pitchFamily="18" charset="0"/>
              </a:rPr>
              <a:t> </a:t>
            </a:r>
            <a:r>
              <a:rPr sz="2200" spc="-40" dirty="0">
                <a:solidFill>
                  <a:srgbClr val="7030A0"/>
                </a:solidFill>
                <a:latin typeface="Times New Roman" pitchFamily="18" charset="0"/>
                <a:cs typeface="Times New Roman" pitchFamily="18" charset="0"/>
              </a:rPr>
              <a:t>định</a:t>
            </a:r>
            <a:r>
              <a:rPr sz="2200" spc="21" dirty="0">
                <a:solidFill>
                  <a:srgbClr val="7030A0"/>
                </a:solidFill>
                <a:latin typeface="Times New Roman" pitchFamily="18" charset="0"/>
                <a:cs typeface="Times New Roman" pitchFamily="18" charset="0"/>
              </a:rPr>
              <a:t> </a:t>
            </a:r>
            <a:r>
              <a:rPr sz="2200" spc="-41" dirty="0">
                <a:solidFill>
                  <a:srgbClr val="7030A0"/>
                </a:solidFill>
                <a:latin typeface="Times New Roman" pitchFamily="18" charset="0"/>
                <a:cs typeface="Times New Roman" pitchFamily="18" charset="0"/>
              </a:rPr>
              <a:t>báo</a:t>
            </a:r>
            <a:r>
              <a:rPr sz="2200" spc="21" dirty="0">
                <a:solidFill>
                  <a:srgbClr val="7030A0"/>
                </a:solidFill>
                <a:latin typeface="Times New Roman" pitchFamily="18" charset="0"/>
                <a:cs typeface="Times New Roman" pitchFamily="18" charset="0"/>
              </a:rPr>
              <a:t> </a:t>
            </a:r>
            <a:r>
              <a:rPr sz="2200" spc="-41" dirty="0">
                <a:solidFill>
                  <a:srgbClr val="7030A0"/>
                </a:solidFill>
                <a:latin typeface="Times New Roman" pitchFamily="18" charset="0"/>
                <a:cs typeface="Times New Roman" pitchFamily="18" charset="0"/>
              </a:rPr>
              <a:t>cáo</a:t>
            </a:r>
            <a:r>
              <a:rPr sz="2200" spc="21" dirty="0">
                <a:solidFill>
                  <a:srgbClr val="7030A0"/>
                </a:solidFill>
                <a:latin typeface="Times New Roman" pitchFamily="18" charset="0"/>
                <a:cs typeface="Times New Roman" pitchFamily="18" charset="0"/>
              </a:rPr>
              <a:t> </a:t>
            </a:r>
            <a:r>
              <a:rPr sz="2200" spc="-41" dirty="0">
                <a:solidFill>
                  <a:srgbClr val="7030A0"/>
                </a:solidFill>
                <a:latin typeface="Times New Roman" pitchFamily="18" charset="0"/>
                <a:cs typeface="Times New Roman" pitchFamily="18" charset="0"/>
              </a:rPr>
              <a:t>đánh</a:t>
            </a:r>
            <a:r>
              <a:rPr sz="2200" spc="21" dirty="0">
                <a:solidFill>
                  <a:srgbClr val="7030A0"/>
                </a:solidFill>
                <a:latin typeface="Times New Roman" pitchFamily="18" charset="0"/>
                <a:cs typeface="Times New Roman" pitchFamily="18" charset="0"/>
              </a:rPr>
              <a:t> </a:t>
            </a:r>
            <a:r>
              <a:rPr sz="2200" spc="-40" dirty="0">
                <a:solidFill>
                  <a:srgbClr val="7030A0"/>
                </a:solidFill>
                <a:latin typeface="Times New Roman" pitchFamily="18" charset="0"/>
                <a:cs typeface="Times New Roman" pitchFamily="18" charset="0"/>
              </a:rPr>
              <a:t>giá</a:t>
            </a:r>
            <a:r>
              <a:rPr sz="2200" spc="19" dirty="0">
                <a:solidFill>
                  <a:srgbClr val="7030A0"/>
                </a:solidFill>
                <a:latin typeface="Times New Roman" pitchFamily="18" charset="0"/>
                <a:cs typeface="Times New Roman" pitchFamily="18" charset="0"/>
              </a:rPr>
              <a:t> </a:t>
            </a:r>
            <a:r>
              <a:rPr sz="2200" spc="-40" dirty="0">
                <a:solidFill>
                  <a:srgbClr val="7030A0"/>
                </a:solidFill>
                <a:latin typeface="Times New Roman" pitchFamily="18" charset="0"/>
                <a:cs typeface="Times New Roman" pitchFamily="18" charset="0"/>
              </a:rPr>
              <a:t>tác</a:t>
            </a:r>
            <a:r>
              <a:rPr sz="2200" spc="19" dirty="0">
                <a:solidFill>
                  <a:srgbClr val="7030A0"/>
                </a:solidFill>
                <a:latin typeface="Times New Roman" pitchFamily="18" charset="0"/>
                <a:cs typeface="Times New Roman" pitchFamily="18" charset="0"/>
              </a:rPr>
              <a:t> </a:t>
            </a:r>
            <a:r>
              <a:rPr sz="2200" spc="-40" dirty="0">
                <a:solidFill>
                  <a:srgbClr val="7030A0"/>
                </a:solidFill>
                <a:latin typeface="Times New Roman" pitchFamily="18" charset="0"/>
                <a:cs typeface="Times New Roman" pitchFamily="18" charset="0"/>
              </a:rPr>
              <a:t>động</a:t>
            </a:r>
            <a:r>
              <a:rPr sz="2200" spc="21" dirty="0">
                <a:solidFill>
                  <a:srgbClr val="7030A0"/>
                </a:solidFill>
                <a:latin typeface="Times New Roman" pitchFamily="18" charset="0"/>
                <a:cs typeface="Times New Roman" pitchFamily="18" charset="0"/>
              </a:rPr>
              <a:t> </a:t>
            </a:r>
            <a:r>
              <a:rPr sz="2200" spc="-39" dirty="0">
                <a:solidFill>
                  <a:srgbClr val="7030A0"/>
                </a:solidFill>
                <a:latin typeface="Times New Roman" pitchFamily="18" charset="0"/>
                <a:cs typeface="Times New Roman" pitchFamily="18" charset="0"/>
              </a:rPr>
              <a:t>môi</a:t>
            </a:r>
            <a:r>
              <a:rPr sz="2200" spc="20" dirty="0">
                <a:solidFill>
                  <a:srgbClr val="7030A0"/>
                </a:solidFill>
                <a:latin typeface="Times New Roman" pitchFamily="18" charset="0"/>
                <a:cs typeface="Times New Roman" pitchFamily="18" charset="0"/>
              </a:rPr>
              <a:t> </a:t>
            </a:r>
            <a:r>
              <a:rPr sz="2200" spc="-40" dirty="0">
                <a:solidFill>
                  <a:srgbClr val="7030A0"/>
                </a:solidFill>
                <a:latin typeface="Times New Roman" pitchFamily="18" charset="0"/>
                <a:cs typeface="Times New Roman" pitchFamily="18" charset="0"/>
              </a:rPr>
              <a:t>trường</a:t>
            </a:r>
            <a:r>
              <a:rPr sz="2200" spc="20" dirty="0">
                <a:solidFill>
                  <a:srgbClr val="7030A0"/>
                </a:solidFill>
                <a:latin typeface="Times New Roman" pitchFamily="18" charset="0"/>
                <a:cs typeface="Times New Roman" pitchFamily="18" charset="0"/>
              </a:rPr>
              <a:t> </a:t>
            </a:r>
            <a:r>
              <a:rPr sz="2200" spc="-40" dirty="0">
                <a:solidFill>
                  <a:srgbClr val="7030A0"/>
                </a:solidFill>
                <a:latin typeface="Times New Roman" pitchFamily="18" charset="0"/>
                <a:cs typeface="Times New Roman" pitchFamily="18" charset="0"/>
              </a:rPr>
              <a:t>trước</a:t>
            </a:r>
            <a:r>
              <a:rPr sz="2200" spc="20" dirty="0">
                <a:solidFill>
                  <a:srgbClr val="7030A0"/>
                </a:solidFill>
                <a:latin typeface="Times New Roman" pitchFamily="18" charset="0"/>
                <a:cs typeface="Times New Roman" pitchFamily="18" charset="0"/>
              </a:rPr>
              <a:t> </a:t>
            </a:r>
            <a:r>
              <a:rPr sz="2200" spc="-40" dirty="0">
                <a:solidFill>
                  <a:srgbClr val="7030A0"/>
                </a:solidFill>
                <a:latin typeface="Times New Roman" pitchFamily="18" charset="0"/>
                <a:cs typeface="Times New Roman" pitchFamily="18" charset="0"/>
              </a:rPr>
              <a:t>khi</a:t>
            </a:r>
            <a:r>
              <a:rPr sz="2200" spc="22" dirty="0">
                <a:solidFill>
                  <a:srgbClr val="7030A0"/>
                </a:solidFill>
                <a:latin typeface="Times New Roman" pitchFamily="18" charset="0"/>
                <a:cs typeface="Times New Roman" pitchFamily="18" charset="0"/>
              </a:rPr>
              <a:t> </a:t>
            </a:r>
            <a:r>
              <a:rPr sz="2200" spc="-40" dirty="0">
                <a:solidFill>
                  <a:srgbClr val="7030A0"/>
                </a:solidFill>
                <a:latin typeface="Times New Roman" pitchFamily="18" charset="0"/>
                <a:cs typeface="Times New Roman" pitchFamily="18" charset="0"/>
              </a:rPr>
              <a:t>đi</a:t>
            </a:r>
            <a:r>
              <a:rPr sz="2200" spc="22" dirty="0">
                <a:solidFill>
                  <a:srgbClr val="7030A0"/>
                </a:solidFill>
                <a:latin typeface="Times New Roman" pitchFamily="18" charset="0"/>
                <a:cs typeface="Times New Roman" pitchFamily="18" charset="0"/>
              </a:rPr>
              <a:t> </a:t>
            </a:r>
            <a:r>
              <a:rPr sz="2200" spc="-41" dirty="0">
                <a:solidFill>
                  <a:srgbClr val="7030A0"/>
                </a:solidFill>
                <a:latin typeface="Times New Roman" pitchFamily="18" charset="0"/>
                <a:cs typeface="Times New Roman" pitchFamily="18" charset="0"/>
              </a:rPr>
              <a:t>vào</a:t>
            </a:r>
            <a:r>
              <a:rPr sz="2200" spc="22" dirty="0">
                <a:solidFill>
                  <a:srgbClr val="7030A0"/>
                </a:solidFill>
                <a:latin typeface="Times New Roman" pitchFamily="18" charset="0"/>
                <a:cs typeface="Times New Roman" pitchFamily="18" charset="0"/>
              </a:rPr>
              <a:t> </a:t>
            </a:r>
            <a:r>
              <a:rPr sz="2200" spc="-41" dirty="0">
                <a:solidFill>
                  <a:srgbClr val="7030A0"/>
                </a:solidFill>
                <a:latin typeface="Times New Roman" pitchFamily="18" charset="0"/>
                <a:cs typeface="Times New Roman" pitchFamily="18" charset="0"/>
              </a:rPr>
              <a:t>vận</a:t>
            </a:r>
            <a:r>
              <a:rPr sz="2200" spc="22" dirty="0">
                <a:solidFill>
                  <a:srgbClr val="7030A0"/>
                </a:solidFill>
                <a:latin typeface="Times New Roman" pitchFamily="18" charset="0"/>
                <a:cs typeface="Times New Roman" pitchFamily="18" charset="0"/>
              </a:rPr>
              <a:t> </a:t>
            </a:r>
            <a:r>
              <a:rPr sz="2200" spc="-41" dirty="0" err="1">
                <a:solidFill>
                  <a:srgbClr val="7030A0"/>
                </a:solidFill>
                <a:latin typeface="Times New Roman" pitchFamily="18" charset="0"/>
                <a:cs typeface="Times New Roman" pitchFamily="18" charset="0"/>
              </a:rPr>
              <a:t>hành</a:t>
            </a:r>
            <a:r>
              <a:rPr sz="2200" spc="22" dirty="0">
                <a:solidFill>
                  <a:srgbClr val="7030A0"/>
                </a:solidFill>
                <a:latin typeface="Times New Roman" pitchFamily="18" charset="0"/>
                <a:cs typeface="Times New Roman" pitchFamily="18" charset="0"/>
              </a:rPr>
              <a:t> </a:t>
            </a:r>
            <a:r>
              <a:rPr sz="2200" spc="-39" dirty="0" err="1">
                <a:solidFill>
                  <a:srgbClr val="7030A0"/>
                </a:solidFill>
                <a:latin typeface="Times New Roman" pitchFamily="18" charset="0"/>
                <a:cs typeface="Times New Roman" pitchFamily="18" charset="0"/>
              </a:rPr>
              <a:t>thử</a:t>
            </a:r>
            <a:r>
              <a:rPr lang="vi-VN" sz="2200" spc="-39" dirty="0">
                <a:solidFill>
                  <a:srgbClr val="7030A0"/>
                </a:solidFill>
                <a:latin typeface="Times New Roman" pitchFamily="18" charset="0"/>
                <a:cs typeface="Times New Roman" pitchFamily="18" charset="0"/>
              </a:rPr>
              <a:t> </a:t>
            </a:r>
            <a:r>
              <a:rPr sz="2200" spc="-40" dirty="0" err="1">
                <a:solidFill>
                  <a:srgbClr val="7030A0"/>
                </a:solidFill>
                <a:latin typeface="Times New Roman" pitchFamily="18" charset="0"/>
                <a:cs typeface="Times New Roman" pitchFamily="18" charset="0"/>
              </a:rPr>
              <a:t>nghiệm</a:t>
            </a:r>
            <a:r>
              <a:rPr sz="2200" spc="-37" dirty="0">
                <a:solidFill>
                  <a:srgbClr val="7030A0"/>
                </a:solidFill>
                <a:latin typeface="Times New Roman" pitchFamily="18" charset="0"/>
                <a:cs typeface="Times New Roman" pitchFamily="18" charset="0"/>
              </a:rPr>
              <a:t> </a:t>
            </a:r>
            <a:r>
              <a:rPr sz="2200" spc="-38" dirty="0">
                <a:solidFill>
                  <a:srgbClr val="7030A0"/>
                </a:solidFill>
                <a:latin typeface="Times New Roman" pitchFamily="18" charset="0"/>
                <a:cs typeface="Times New Roman" pitchFamily="18" charset="0"/>
              </a:rPr>
              <a:t>(Phụ</a:t>
            </a:r>
            <a:r>
              <a:rPr sz="2200" spc="-41" dirty="0">
                <a:solidFill>
                  <a:srgbClr val="7030A0"/>
                </a:solidFill>
                <a:latin typeface="Times New Roman" pitchFamily="18" charset="0"/>
                <a:cs typeface="Times New Roman" pitchFamily="18" charset="0"/>
              </a:rPr>
              <a:t> </a:t>
            </a:r>
            <a:r>
              <a:rPr sz="2200" spc="-39" dirty="0">
                <a:solidFill>
                  <a:srgbClr val="7030A0"/>
                </a:solidFill>
                <a:latin typeface="Times New Roman" pitchFamily="18" charset="0"/>
                <a:cs typeface="Times New Roman" pitchFamily="18" charset="0"/>
              </a:rPr>
              <a:t>lục</a:t>
            </a:r>
            <a:r>
              <a:rPr sz="2200" spc="-81" dirty="0">
                <a:solidFill>
                  <a:srgbClr val="7030A0"/>
                </a:solidFill>
                <a:latin typeface="Times New Roman" pitchFamily="18" charset="0"/>
                <a:cs typeface="Times New Roman" pitchFamily="18" charset="0"/>
              </a:rPr>
              <a:t> </a:t>
            </a:r>
            <a:r>
              <a:rPr sz="2200" b="1" spc="-37" dirty="0">
                <a:solidFill>
                  <a:srgbClr val="7030A0"/>
                </a:solidFill>
                <a:latin typeface="Times New Roman" pitchFamily="18" charset="0"/>
                <a:cs typeface="Times New Roman" pitchFamily="18" charset="0"/>
              </a:rPr>
              <a:t>VIII</a:t>
            </a:r>
            <a:r>
              <a:rPr sz="2200" spc="-40" dirty="0">
                <a:solidFill>
                  <a:srgbClr val="7030A0"/>
                </a:solidFill>
                <a:latin typeface="Times New Roman" pitchFamily="18" charset="0"/>
                <a:cs typeface="Times New Roman" pitchFamily="18" charset="0"/>
              </a:rPr>
              <a:t> </a:t>
            </a:r>
            <a:r>
              <a:rPr sz="2200" spc="-41" dirty="0">
                <a:solidFill>
                  <a:srgbClr val="7030A0"/>
                </a:solidFill>
                <a:latin typeface="Times New Roman" pitchFamily="18" charset="0"/>
                <a:cs typeface="Times New Roman" pitchFamily="18" charset="0"/>
              </a:rPr>
              <a:t>Nghị</a:t>
            </a:r>
            <a:r>
              <a:rPr sz="2200" spc="-36" dirty="0">
                <a:solidFill>
                  <a:srgbClr val="7030A0"/>
                </a:solidFill>
                <a:latin typeface="Times New Roman" pitchFamily="18" charset="0"/>
                <a:cs typeface="Times New Roman" pitchFamily="18" charset="0"/>
              </a:rPr>
              <a:t> </a:t>
            </a:r>
            <a:r>
              <a:rPr sz="2200" spc="-40" dirty="0">
                <a:solidFill>
                  <a:srgbClr val="7030A0"/>
                </a:solidFill>
                <a:latin typeface="Times New Roman" pitchFamily="18" charset="0"/>
                <a:cs typeface="Times New Roman" pitchFamily="18" charset="0"/>
              </a:rPr>
              <a:t>định</a:t>
            </a:r>
            <a:r>
              <a:rPr sz="2200" spc="-39" dirty="0">
                <a:solidFill>
                  <a:srgbClr val="7030A0"/>
                </a:solidFill>
                <a:latin typeface="Times New Roman" pitchFamily="18" charset="0"/>
                <a:cs typeface="Times New Roman" pitchFamily="18" charset="0"/>
              </a:rPr>
              <a:t> </a:t>
            </a:r>
            <a:r>
              <a:rPr sz="2200" spc="-46" dirty="0">
                <a:solidFill>
                  <a:srgbClr val="7030A0"/>
                </a:solidFill>
                <a:latin typeface="Times New Roman" pitchFamily="18" charset="0"/>
                <a:cs typeface="Times New Roman" pitchFamily="18" charset="0"/>
              </a:rPr>
              <a:t>số</a:t>
            </a:r>
            <a:r>
              <a:rPr sz="2200" spc="-34" dirty="0">
                <a:solidFill>
                  <a:srgbClr val="7030A0"/>
                </a:solidFill>
                <a:latin typeface="Times New Roman" pitchFamily="18" charset="0"/>
                <a:cs typeface="Times New Roman" pitchFamily="18" charset="0"/>
              </a:rPr>
              <a:t> </a:t>
            </a:r>
            <a:r>
              <a:rPr sz="2200" spc="-40" dirty="0">
                <a:solidFill>
                  <a:srgbClr val="7030A0"/>
                </a:solidFill>
                <a:latin typeface="Times New Roman" pitchFamily="18" charset="0"/>
                <a:cs typeface="Times New Roman" pitchFamily="18" charset="0"/>
              </a:rPr>
              <a:t>08/2022/NĐ-CP).</a:t>
            </a:r>
          </a:p>
          <a:p>
            <a:pPr marL="542925" marR="0">
              <a:lnSpc>
                <a:spcPts val="2436"/>
              </a:lnSpc>
              <a:spcBef>
                <a:spcPts val="467"/>
              </a:spcBef>
              <a:spcAft>
                <a:spcPts val="0"/>
              </a:spcAft>
            </a:pPr>
            <a:r>
              <a:rPr sz="2200" dirty="0">
                <a:solidFill>
                  <a:srgbClr val="008000"/>
                </a:solidFill>
                <a:latin typeface="Times New Roman" pitchFamily="18" charset="0"/>
                <a:cs typeface="Times New Roman" pitchFamily="18" charset="0"/>
              </a:rPr>
              <a:t>-</a:t>
            </a:r>
            <a:r>
              <a:rPr sz="2200" spc="63" dirty="0">
                <a:solidFill>
                  <a:srgbClr val="008000"/>
                </a:solidFill>
                <a:latin typeface="Times New Roman" pitchFamily="18" charset="0"/>
                <a:cs typeface="Times New Roman" pitchFamily="18" charset="0"/>
              </a:rPr>
              <a:t> </a:t>
            </a:r>
            <a:r>
              <a:rPr sz="2200" spc="-34" dirty="0">
                <a:solidFill>
                  <a:srgbClr val="008000"/>
                </a:solidFill>
                <a:latin typeface="Times New Roman" pitchFamily="18" charset="0"/>
                <a:cs typeface="Times New Roman" pitchFamily="18" charset="0"/>
              </a:rPr>
              <a:t>Báo</a:t>
            </a:r>
            <a:r>
              <a:rPr sz="2200" spc="93" dirty="0">
                <a:solidFill>
                  <a:srgbClr val="008000"/>
                </a:solidFill>
                <a:latin typeface="Times New Roman" pitchFamily="18" charset="0"/>
                <a:cs typeface="Times New Roman" pitchFamily="18" charset="0"/>
              </a:rPr>
              <a:t> </a:t>
            </a:r>
            <a:r>
              <a:rPr sz="2200" spc="-32" dirty="0">
                <a:solidFill>
                  <a:srgbClr val="008000"/>
                </a:solidFill>
                <a:latin typeface="Times New Roman" pitchFamily="18" charset="0"/>
                <a:cs typeface="Times New Roman" pitchFamily="18" charset="0"/>
              </a:rPr>
              <a:t>cáo</a:t>
            </a:r>
            <a:r>
              <a:rPr sz="2200" spc="90" dirty="0">
                <a:solidFill>
                  <a:srgbClr val="008000"/>
                </a:solidFill>
                <a:latin typeface="Times New Roman" pitchFamily="18" charset="0"/>
                <a:cs typeface="Times New Roman" pitchFamily="18" charset="0"/>
              </a:rPr>
              <a:t> </a:t>
            </a:r>
            <a:r>
              <a:rPr sz="2200" spc="-30" dirty="0">
                <a:solidFill>
                  <a:srgbClr val="008000"/>
                </a:solidFill>
                <a:latin typeface="Times New Roman" pitchFamily="18" charset="0"/>
                <a:cs typeface="Times New Roman" pitchFamily="18" charset="0"/>
              </a:rPr>
              <a:t>đề</a:t>
            </a:r>
            <a:r>
              <a:rPr sz="2200" spc="87" dirty="0">
                <a:solidFill>
                  <a:srgbClr val="008000"/>
                </a:solidFill>
                <a:latin typeface="Times New Roman" pitchFamily="18" charset="0"/>
                <a:cs typeface="Times New Roman" pitchFamily="18" charset="0"/>
              </a:rPr>
              <a:t> </a:t>
            </a:r>
            <a:r>
              <a:rPr sz="2200" spc="-31" dirty="0">
                <a:solidFill>
                  <a:srgbClr val="008000"/>
                </a:solidFill>
                <a:latin typeface="Times New Roman" pitchFamily="18" charset="0"/>
                <a:cs typeface="Times New Roman" pitchFamily="18" charset="0"/>
              </a:rPr>
              <a:t>xuất</a:t>
            </a:r>
            <a:r>
              <a:rPr sz="2200" spc="90" dirty="0">
                <a:solidFill>
                  <a:srgbClr val="008000"/>
                </a:solidFill>
                <a:latin typeface="Times New Roman" pitchFamily="18" charset="0"/>
                <a:cs typeface="Times New Roman" pitchFamily="18" charset="0"/>
              </a:rPr>
              <a:t> </a:t>
            </a:r>
            <a:r>
              <a:rPr sz="2200" spc="-31" dirty="0">
                <a:solidFill>
                  <a:srgbClr val="008000"/>
                </a:solidFill>
                <a:latin typeface="Times New Roman" pitchFamily="18" charset="0"/>
                <a:cs typeface="Times New Roman" pitchFamily="18" charset="0"/>
              </a:rPr>
              <a:t>cho</a:t>
            </a:r>
            <a:r>
              <a:rPr sz="2200" spc="89" dirty="0">
                <a:solidFill>
                  <a:srgbClr val="008000"/>
                </a:solidFill>
                <a:latin typeface="Times New Roman" pitchFamily="18" charset="0"/>
                <a:cs typeface="Times New Roman" pitchFamily="18" charset="0"/>
              </a:rPr>
              <a:t> </a:t>
            </a:r>
            <a:r>
              <a:rPr sz="2200" spc="-30" dirty="0">
                <a:solidFill>
                  <a:srgbClr val="008000"/>
                </a:solidFill>
                <a:latin typeface="Times New Roman" pitchFamily="18" charset="0"/>
                <a:cs typeface="Times New Roman" pitchFamily="18" charset="0"/>
              </a:rPr>
              <a:t>dự</a:t>
            </a:r>
            <a:r>
              <a:rPr sz="2200" spc="83" dirty="0">
                <a:solidFill>
                  <a:srgbClr val="008000"/>
                </a:solidFill>
                <a:latin typeface="SGTIRB+TimesNewRomanPSMT"/>
                <a:cs typeface="SGTIRB+TimesNewRomanPSMT"/>
              </a:rPr>
              <a:t> </a:t>
            </a:r>
            <a:r>
              <a:rPr sz="2200" spc="-32" dirty="0">
                <a:solidFill>
                  <a:srgbClr val="008000"/>
                </a:solidFill>
                <a:latin typeface="Times New Roman" pitchFamily="18" charset="0"/>
                <a:cs typeface="Times New Roman" pitchFamily="18" charset="0"/>
              </a:rPr>
              <a:t>án</a:t>
            </a:r>
            <a:r>
              <a:rPr sz="2200" spc="90" dirty="0">
                <a:solidFill>
                  <a:srgbClr val="008000"/>
                </a:solidFill>
                <a:latin typeface="Times New Roman" pitchFamily="18" charset="0"/>
                <a:cs typeface="Times New Roman" pitchFamily="18" charset="0"/>
              </a:rPr>
              <a:t> </a:t>
            </a:r>
            <a:r>
              <a:rPr sz="2200" spc="-31" dirty="0">
                <a:solidFill>
                  <a:srgbClr val="008000"/>
                </a:solidFill>
                <a:latin typeface="Times New Roman" pitchFamily="18" charset="0"/>
                <a:cs typeface="Times New Roman" pitchFamily="18" charset="0"/>
              </a:rPr>
              <a:t>đầu</a:t>
            </a:r>
            <a:r>
              <a:rPr sz="2200" spc="90" dirty="0">
                <a:solidFill>
                  <a:srgbClr val="008000"/>
                </a:solidFill>
                <a:latin typeface="Times New Roman" pitchFamily="18" charset="0"/>
                <a:cs typeface="Times New Roman" pitchFamily="18" charset="0"/>
              </a:rPr>
              <a:t> </a:t>
            </a:r>
            <a:r>
              <a:rPr sz="2200" spc="-29" dirty="0">
                <a:solidFill>
                  <a:srgbClr val="008000"/>
                </a:solidFill>
                <a:latin typeface="Times New Roman" pitchFamily="18" charset="0"/>
                <a:cs typeface="Times New Roman" pitchFamily="18" charset="0"/>
              </a:rPr>
              <a:t>tư</a:t>
            </a:r>
            <a:r>
              <a:rPr sz="2200" spc="82" dirty="0">
                <a:solidFill>
                  <a:srgbClr val="008000"/>
                </a:solidFill>
                <a:latin typeface="Times New Roman" pitchFamily="18" charset="0"/>
                <a:cs typeface="Times New Roman" pitchFamily="18" charset="0"/>
              </a:rPr>
              <a:t> </a:t>
            </a:r>
            <a:r>
              <a:rPr sz="2200" spc="-30" dirty="0">
                <a:solidFill>
                  <a:srgbClr val="008000"/>
                </a:solidFill>
                <a:latin typeface="Times New Roman" pitchFamily="18" charset="0"/>
                <a:cs typeface="Times New Roman" pitchFamily="18" charset="0"/>
              </a:rPr>
              <a:t>nhóm</a:t>
            </a:r>
            <a:r>
              <a:rPr sz="2200" spc="89" dirty="0">
                <a:solidFill>
                  <a:srgbClr val="008000"/>
                </a:solidFill>
                <a:latin typeface="Times New Roman" pitchFamily="18" charset="0"/>
                <a:cs typeface="Times New Roman" pitchFamily="18" charset="0"/>
              </a:rPr>
              <a:t> </a:t>
            </a:r>
            <a:r>
              <a:rPr sz="2200" spc="-25" dirty="0">
                <a:solidFill>
                  <a:srgbClr val="008000"/>
                </a:solidFill>
                <a:latin typeface="Times New Roman" pitchFamily="18" charset="0"/>
                <a:cs typeface="Times New Roman" pitchFamily="18" charset="0"/>
              </a:rPr>
              <a:t>II</a:t>
            </a:r>
            <a:r>
              <a:rPr sz="2200" spc="88" dirty="0">
                <a:solidFill>
                  <a:srgbClr val="008000"/>
                </a:solidFill>
                <a:latin typeface="Times New Roman" pitchFamily="18" charset="0"/>
                <a:cs typeface="Times New Roman" pitchFamily="18" charset="0"/>
              </a:rPr>
              <a:t> </a:t>
            </a:r>
            <a:r>
              <a:rPr sz="2200" spc="-30" dirty="0">
                <a:solidFill>
                  <a:srgbClr val="008000"/>
                </a:solidFill>
                <a:latin typeface="Times New Roman" pitchFamily="18" charset="0"/>
                <a:cs typeface="Times New Roman" pitchFamily="18" charset="0"/>
              </a:rPr>
              <a:t>không</a:t>
            </a:r>
            <a:r>
              <a:rPr sz="2200" spc="88" dirty="0">
                <a:solidFill>
                  <a:srgbClr val="008000"/>
                </a:solidFill>
                <a:latin typeface="Times New Roman" pitchFamily="18" charset="0"/>
                <a:cs typeface="Times New Roman" pitchFamily="18" charset="0"/>
              </a:rPr>
              <a:t> </a:t>
            </a:r>
            <a:r>
              <a:rPr sz="2200" spc="-29" dirty="0">
                <a:solidFill>
                  <a:srgbClr val="008000"/>
                </a:solidFill>
                <a:latin typeface="Times New Roman" pitchFamily="18" charset="0"/>
                <a:cs typeface="Times New Roman" pitchFamily="18" charset="0"/>
              </a:rPr>
              <a:t>thuộc</a:t>
            </a:r>
            <a:r>
              <a:rPr sz="2200" spc="83" dirty="0">
                <a:solidFill>
                  <a:srgbClr val="008000"/>
                </a:solidFill>
                <a:latin typeface="Times New Roman" pitchFamily="18" charset="0"/>
                <a:cs typeface="Times New Roman" pitchFamily="18" charset="0"/>
              </a:rPr>
              <a:t> </a:t>
            </a:r>
            <a:r>
              <a:rPr sz="2200" spc="-30" dirty="0">
                <a:solidFill>
                  <a:srgbClr val="008000"/>
                </a:solidFill>
                <a:latin typeface="Times New Roman" pitchFamily="18" charset="0"/>
                <a:cs typeface="Times New Roman" pitchFamily="18" charset="0"/>
              </a:rPr>
              <a:t>đối</a:t>
            </a:r>
            <a:r>
              <a:rPr sz="2200" spc="90" dirty="0">
                <a:solidFill>
                  <a:srgbClr val="008000"/>
                </a:solidFill>
                <a:latin typeface="Times New Roman" pitchFamily="18" charset="0"/>
                <a:cs typeface="Times New Roman" pitchFamily="18" charset="0"/>
              </a:rPr>
              <a:t> </a:t>
            </a:r>
            <a:r>
              <a:rPr sz="2200" spc="-31" dirty="0" err="1">
                <a:solidFill>
                  <a:srgbClr val="008000"/>
                </a:solidFill>
                <a:latin typeface="Times New Roman" pitchFamily="18" charset="0"/>
                <a:cs typeface="Times New Roman" pitchFamily="18" charset="0"/>
              </a:rPr>
              <a:t>tượng</a:t>
            </a:r>
            <a:r>
              <a:rPr sz="2200" spc="89" dirty="0">
                <a:solidFill>
                  <a:srgbClr val="008000"/>
                </a:solidFill>
                <a:latin typeface="Times New Roman" pitchFamily="18" charset="0"/>
                <a:cs typeface="Times New Roman" pitchFamily="18" charset="0"/>
              </a:rPr>
              <a:t> </a:t>
            </a:r>
            <a:r>
              <a:rPr sz="2200" spc="-31" dirty="0" err="1">
                <a:solidFill>
                  <a:srgbClr val="008000"/>
                </a:solidFill>
                <a:latin typeface="Times New Roman" pitchFamily="18" charset="0"/>
                <a:cs typeface="Times New Roman" pitchFamily="18" charset="0"/>
              </a:rPr>
              <a:t>phải</a:t>
            </a:r>
            <a:r>
              <a:rPr lang="vi-VN" sz="2200" spc="-31" dirty="0">
                <a:solidFill>
                  <a:srgbClr val="008000"/>
                </a:solidFill>
                <a:latin typeface="Times New Roman" pitchFamily="18" charset="0"/>
                <a:cs typeface="Times New Roman" pitchFamily="18" charset="0"/>
              </a:rPr>
              <a:t> </a:t>
            </a:r>
            <a:r>
              <a:rPr sz="2200" spc="-31" dirty="0" err="1">
                <a:solidFill>
                  <a:srgbClr val="008000"/>
                </a:solidFill>
                <a:latin typeface="Times New Roman" pitchFamily="18" charset="0"/>
                <a:cs typeface="Times New Roman" pitchFamily="18" charset="0"/>
              </a:rPr>
              <a:t>thực</a:t>
            </a:r>
            <a:r>
              <a:rPr sz="2200" spc="863" dirty="0">
                <a:solidFill>
                  <a:srgbClr val="008000"/>
                </a:solidFill>
                <a:latin typeface="Times New Roman" pitchFamily="18" charset="0"/>
                <a:cs typeface="Times New Roman" pitchFamily="18" charset="0"/>
              </a:rPr>
              <a:t> </a:t>
            </a:r>
            <a:r>
              <a:rPr sz="2200" spc="-30" dirty="0">
                <a:solidFill>
                  <a:srgbClr val="008000"/>
                </a:solidFill>
                <a:latin typeface="Times New Roman" pitchFamily="18" charset="0"/>
                <a:cs typeface="Times New Roman" pitchFamily="18" charset="0"/>
              </a:rPr>
              <a:t>hiện</a:t>
            </a:r>
            <a:r>
              <a:rPr sz="2200" spc="864" dirty="0">
                <a:solidFill>
                  <a:srgbClr val="008000"/>
                </a:solidFill>
                <a:latin typeface="Times New Roman" pitchFamily="18" charset="0"/>
                <a:cs typeface="Times New Roman" pitchFamily="18" charset="0"/>
              </a:rPr>
              <a:t> </a:t>
            </a:r>
            <a:r>
              <a:rPr sz="2200" spc="-31" dirty="0">
                <a:solidFill>
                  <a:srgbClr val="008000"/>
                </a:solidFill>
                <a:latin typeface="Times New Roman" pitchFamily="18" charset="0"/>
                <a:cs typeface="Times New Roman" pitchFamily="18" charset="0"/>
              </a:rPr>
              <a:t>đánh</a:t>
            </a:r>
            <a:r>
              <a:rPr sz="2200" spc="864" dirty="0">
                <a:solidFill>
                  <a:srgbClr val="008000"/>
                </a:solidFill>
                <a:latin typeface="Times New Roman" pitchFamily="18" charset="0"/>
                <a:cs typeface="Times New Roman" pitchFamily="18" charset="0"/>
              </a:rPr>
              <a:t> </a:t>
            </a:r>
            <a:r>
              <a:rPr sz="2200" spc="-30" dirty="0">
                <a:solidFill>
                  <a:srgbClr val="008000"/>
                </a:solidFill>
                <a:latin typeface="Times New Roman" pitchFamily="18" charset="0"/>
                <a:cs typeface="Times New Roman" pitchFamily="18" charset="0"/>
              </a:rPr>
              <a:t>giá</a:t>
            </a:r>
            <a:r>
              <a:rPr sz="2200" spc="863" dirty="0">
                <a:solidFill>
                  <a:srgbClr val="008000"/>
                </a:solidFill>
                <a:latin typeface="Times New Roman" pitchFamily="18" charset="0"/>
                <a:cs typeface="Times New Roman" pitchFamily="18" charset="0"/>
              </a:rPr>
              <a:t> </a:t>
            </a:r>
            <a:r>
              <a:rPr sz="2200" spc="-30" dirty="0">
                <a:solidFill>
                  <a:srgbClr val="008000"/>
                </a:solidFill>
                <a:latin typeface="Times New Roman" pitchFamily="18" charset="0"/>
                <a:cs typeface="Times New Roman" pitchFamily="18" charset="0"/>
              </a:rPr>
              <a:t>tác</a:t>
            </a:r>
            <a:r>
              <a:rPr sz="2200" spc="860" dirty="0">
                <a:solidFill>
                  <a:srgbClr val="008000"/>
                </a:solidFill>
                <a:latin typeface="Times New Roman" pitchFamily="18" charset="0"/>
                <a:cs typeface="Times New Roman" pitchFamily="18" charset="0"/>
              </a:rPr>
              <a:t> </a:t>
            </a:r>
            <a:r>
              <a:rPr sz="2200" spc="-30" dirty="0">
                <a:solidFill>
                  <a:srgbClr val="008000"/>
                </a:solidFill>
                <a:latin typeface="Times New Roman" pitchFamily="18" charset="0"/>
                <a:cs typeface="Times New Roman" pitchFamily="18" charset="0"/>
              </a:rPr>
              <a:t>động</a:t>
            </a:r>
            <a:r>
              <a:rPr sz="2200" spc="863" dirty="0">
                <a:solidFill>
                  <a:srgbClr val="008000"/>
                </a:solidFill>
                <a:latin typeface="Times New Roman" pitchFamily="18" charset="0"/>
                <a:cs typeface="Times New Roman" pitchFamily="18" charset="0"/>
              </a:rPr>
              <a:t> </a:t>
            </a:r>
            <a:r>
              <a:rPr sz="2200" spc="-29" dirty="0">
                <a:solidFill>
                  <a:srgbClr val="008000"/>
                </a:solidFill>
                <a:latin typeface="Times New Roman" pitchFamily="18" charset="0"/>
                <a:cs typeface="Times New Roman" pitchFamily="18" charset="0"/>
              </a:rPr>
              <a:t>môi</a:t>
            </a:r>
            <a:r>
              <a:rPr sz="2200" spc="863" dirty="0">
                <a:solidFill>
                  <a:srgbClr val="008000"/>
                </a:solidFill>
                <a:latin typeface="Times New Roman" pitchFamily="18" charset="0"/>
                <a:cs typeface="Times New Roman" pitchFamily="18" charset="0"/>
              </a:rPr>
              <a:t> </a:t>
            </a:r>
            <a:r>
              <a:rPr sz="2200" spc="-30" dirty="0">
                <a:solidFill>
                  <a:srgbClr val="008000"/>
                </a:solidFill>
                <a:latin typeface="Times New Roman" pitchFamily="18" charset="0"/>
                <a:cs typeface="Times New Roman" pitchFamily="18" charset="0"/>
              </a:rPr>
              <a:t>trường</a:t>
            </a:r>
            <a:r>
              <a:rPr sz="2200" spc="862" dirty="0">
                <a:solidFill>
                  <a:srgbClr val="008000"/>
                </a:solidFill>
                <a:latin typeface="Times New Roman" pitchFamily="18" charset="0"/>
                <a:cs typeface="Times New Roman" pitchFamily="18" charset="0"/>
              </a:rPr>
              <a:t> </a:t>
            </a:r>
            <a:r>
              <a:rPr sz="2200" spc="-28" dirty="0">
                <a:solidFill>
                  <a:srgbClr val="008000"/>
                </a:solidFill>
                <a:latin typeface="Times New Roman" pitchFamily="18" charset="0"/>
                <a:cs typeface="Times New Roman" pitchFamily="18" charset="0"/>
              </a:rPr>
              <a:t>(Phụ</a:t>
            </a:r>
            <a:r>
              <a:rPr sz="2200" spc="862" dirty="0">
                <a:solidFill>
                  <a:srgbClr val="008000"/>
                </a:solidFill>
                <a:latin typeface="Times New Roman" pitchFamily="18" charset="0"/>
                <a:cs typeface="Times New Roman" pitchFamily="18" charset="0"/>
              </a:rPr>
              <a:t> </a:t>
            </a:r>
            <a:r>
              <a:rPr sz="2200" spc="-29" dirty="0">
                <a:solidFill>
                  <a:srgbClr val="008000"/>
                </a:solidFill>
                <a:latin typeface="Times New Roman" pitchFamily="18" charset="0"/>
                <a:cs typeface="Times New Roman" pitchFamily="18" charset="0"/>
              </a:rPr>
              <a:t>lục</a:t>
            </a:r>
            <a:r>
              <a:rPr sz="2200" spc="860" dirty="0">
                <a:solidFill>
                  <a:srgbClr val="008000"/>
                </a:solidFill>
                <a:latin typeface="Times New Roman" pitchFamily="18" charset="0"/>
                <a:cs typeface="Times New Roman" pitchFamily="18" charset="0"/>
              </a:rPr>
              <a:t> </a:t>
            </a:r>
            <a:r>
              <a:rPr sz="2200" b="1" spc="-25" dirty="0">
                <a:solidFill>
                  <a:srgbClr val="008000"/>
                </a:solidFill>
                <a:latin typeface="Times New Roman" pitchFamily="18" charset="0"/>
                <a:cs typeface="Times New Roman" pitchFamily="18" charset="0"/>
              </a:rPr>
              <a:t>IX</a:t>
            </a:r>
            <a:r>
              <a:rPr sz="2200" spc="857" dirty="0">
                <a:solidFill>
                  <a:srgbClr val="008000"/>
                </a:solidFill>
                <a:latin typeface="Times New Roman" pitchFamily="18" charset="0"/>
                <a:cs typeface="Times New Roman" pitchFamily="18" charset="0"/>
              </a:rPr>
              <a:t> </a:t>
            </a:r>
            <a:r>
              <a:rPr sz="2200" spc="-31" dirty="0">
                <a:solidFill>
                  <a:srgbClr val="008000"/>
                </a:solidFill>
                <a:latin typeface="Times New Roman" pitchFamily="18" charset="0"/>
                <a:cs typeface="Times New Roman" pitchFamily="18" charset="0"/>
              </a:rPr>
              <a:t>Nghị</a:t>
            </a:r>
            <a:r>
              <a:rPr sz="2200" spc="867" dirty="0">
                <a:solidFill>
                  <a:srgbClr val="008000"/>
                </a:solidFill>
                <a:latin typeface="Times New Roman" pitchFamily="18" charset="0"/>
                <a:cs typeface="Times New Roman" pitchFamily="18" charset="0"/>
              </a:rPr>
              <a:t> </a:t>
            </a:r>
            <a:r>
              <a:rPr sz="2200" spc="-30" dirty="0" err="1">
                <a:solidFill>
                  <a:srgbClr val="008000"/>
                </a:solidFill>
                <a:latin typeface="Times New Roman" pitchFamily="18" charset="0"/>
                <a:cs typeface="Times New Roman" pitchFamily="18" charset="0"/>
              </a:rPr>
              <a:t>định</a:t>
            </a:r>
            <a:r>
              <a:rPr sz="2200" spc="863" dirty="0">
                <a:solidFill>
                  <a:srgbClr val="008000"/>
                </a:solidFill>
                <a:latin typeface="Times New Roman" pitchFamily="18" charset="0"/>
                <a:cs typeface="Times New Roman" pitchFamily="18" charset="0"/>
              </a:rPr>
              <a:t> </a:t>
            </a:r>
            <a:r>
              <a:rPr sz="2200" spc="-24" dirty="0" err="1">
                <a:solidFill>
                  <a:srgbClr val="008000"/>
                </a:solidFill>
                <a:latin typeface="Times New Roman" pitchFamily="18" charset="0"/>
                <a:cs typeface="Times New Roman" pitchFamily="18" charset="0"/>
              </a:rPr>
              <a:t>số</a:t>
            </a:r>
            <a:r>
              <a:rPr lang="vi-VN" sz="2200" spc="-24" dirty="0">
                <a:solidFill>
                  <a:srgbClr val="008000"/>
                </a:solidFill>
                <a:latin typeface="Times New Roman" pitchFamily="18" charset="0"/>
                <a:cs typeface="Times New Roman" pitchFamily="18" charset="0"/>
              </a:rPr>
              <a:t> </a:t>
            </a:r>
            <a:r>
              <a:rPr sz="2200" spc="-30" dirty="0">
                <a:solidFill>
                  <a:srgbClr val="008000"/>
                </a:solidFill>
                <a:latin typeface="Times New Roman" pitchFamily="18" charset="0"/>
                <a:cs typeface="Times New Roman" pitchFamily="18" charset="0"/>
              </a:rPr>
              <a:t>08/2022/NĐ-CP).</a:t>
            </a:r>
          </a:p>
        </p:txBody>
      </p:sp>
      <p:sp>
        <p:nvSpPr>
          <p:cNvPr id="8" name="object 8"/>
          <p:cNvSpPr txBox="1"/>
          <p:nvPr/>
        </p:nvSpPr>
        <p:spPr>
          <a:xfrm>
            <a:off x="179512" y="5517232"/>
            <a:ext cx="8856984" cy="1231106"/>
          </a:xfrm>
          <a:prstGeom prst="rect">
            <a:avLst/>
          </a:prstGeom>
        </p:spPr>
        <p:txBody>
          <a:bodyPr vert="horz" wrap="square" lIns="0" tIns="0" rIns="0" bIns="0" rtlCol="0">
            <a:spAutoFit/>
          </a:bodyPr>
          <a:lstStyle/>
          <a:p>
            <a:pPr marL="542925" algn="just">
              <a:lnSpc>
                <a:spcPts val="2436"/>
              </a:lnSpc>
            </a:pPr>
            <a:r>
              <a:rPr sz="2200" dirty="0">
                <a:solidFill>
                  <a:srgbClr val="FF0000"/>
                </a:solidFill>
                <a:latin typeface="Times New Roman" pitchFamily="18" charset="0"/>
                <a:cs typeface="Times New Roman" pitchFamily="18" charset="0"/>
              </a:rPr>
              <a:t>- </a:t>
            </a:r>
            <a:r>
              <a:rPr sz="2200" spc="-33" dirty="0">
                <a:solidFill>
                  <a:srgbClr val="FF0000"/>
                </a:solidFill>
                <a:latin typeface="Times New Roman" pitchFamily="18" charset="0"/>
                <a:cs typeface="Times New Roman" pitchFamily="18" charset="0"/>
              </a:rPr>
              <a:t>Báo</a:t>
            </a:r>
            <a:r>
              <a:rPr sz="2200" spc="36" dirty="0">
                <a:solidFill>
                  <a:srgbClr val="FF0000"/>
                </a:solidFill>
                <a:latin typeface="Times New Roman" pitchFamily="18" charset="0"/>
                <a:cs typeface="Times New Roman" pitchFamily="18" charset="0"/>
              </a:rPr>
              <a:t> </a:t>
            </a:r>
            <a:r>
              <a:rPr sz="2200" spc="-32" dirty="0">
                <a:solidFill>
                  <a:srgbClr val="FF0000"/>
                </a:solidFill>
                <a:latin typeface="Times New Roman" pitchFamily="18" charset="0"/>
                <a:cs typeface="Times New Roman" pitchFamily="18" charset="0"/>
              </a:rPr>
              <a:t>cáo</a:t>
            </a:r>
            <a:r>
              <a:rPr sz="2200" spc="35" dirty="0">
                <a:solidFill>
                  <a:srgbClr val="FF0000"/>
                </a:solidFill>
                <a:latin typeface="Times New Roman" pitchFamily="18" charset="0"/>
                <a:cs typeface="Times New Roman" pitchFamily="18" charset="0"/>
              </a:rPr>
              <a:t> </a:t>
            </a:r>
            <a:r>
              <a:rPr sz="2200" spc="-30" dirty="0">
                <a:solidFill>
                  <a:srgbClr val="FF0000"/>
                </a:solidFill>
                <a:latin typeface="Times New Roman" pitchFamily="18" charset="0"/>
                <a:cs typeface="Times New Roman" pitchFamily="18" charset="0"/>
              </a:rPr>
              <a:t>đề</a:t>
            </a:r>
            <a:r>
              <a:rPr sz="2200" spc="32" dirty="0">
                <a:solidFill>
                  <a:srgbClr val="FF0000"/>
                </a:solidFill>
                <a:latin typeface="Times New Roman" pitchFamily="18" charset="0"/>
                <a:cs typeface="Times New Roman" pitchFamily="18" charset="0"/>
              </a:rPr>
              <a:t> </a:t>
            </a:r>
            <a:r>
              <a:rPr sz="2200" spc="-31" dirty="0">
                <a:solidFill>
                  <a:srgbClr val="FF0000"/>
                </a:solidFill>
                <a:latin typeface="Times New Roman" pitchFamily="18" charset="0"/>
                <a:cs typeface="Times New Roman" pitchFamily="18" charset="0"/>
              </a:rPr>
              <a:t>xuất</a:t>
            </a:r>
            <a:r>
              <a:rPr sz="2200" spc="35" dirty="0">
                <a:solidFill>
                  <a:srgbClr val="FF0000"/>
                </a:solidFill>
                <a:latin typeface="Times New Roman" pitchFamily="18" charset="0"/>
                <a:cs typeface="Times New Roman" pitchFamily="18" charset="0"/>
              </a:rPr>
              <a:t> </a:t>
            </a:r>
            <a:r>
              <a:rPr sz="2200" spc="-31" dirty="0">
                <a:solidFill>
                  <a:srgbClr val="FF0000"/>
                </a:solidFill>
                <a:latin typeface="Times New Roman" pitchFamily="18" charset="0"/>
                <a:cs typeface="Times New Roman" pitchFamily="18" charset="0"/>
              </a:rPr>
              <a:t>cho</a:t>
            </a:r>
            <a:r>
              <a:rPr sz="2200" spc="34" dirty="0">
                <a:solidFill>
                  <a:srgbClr val="FF0000"/>
                </a:solidFill>
                <a:latin typeface="Times New Roman" pitchFamily="18" charset="0"/>
                <a:cs typeface="Times New Roman" pitchFamily="18" charset="0"/>
              </a:rPr>
              <a:t> </a:t>
            </a:r>
            <a:r>
              <a:rPr sz="2200" spc="-32" dirty="0">
                <a:solidFill>
                  <a:srgbClr val="FF0000"/>
                </a:solidFill>
                <a:latin typeface="Times New Roman" pitchFamily="18" charset="0"/>
                <a:cs typeface="Times New Roman" pitchFamily="18" charset="0"/>
              </a:rPr>
              <a:t>cơ</a:t>
            </a:r>
            <a:r>
              <a:rPr sz="2200" spc="34" dirty="0">
                <a:solidFill>
                  <a:srgbClr val="FF0000"/>
                </a:solidFill>
                <a:latin typeface="Times New Roman" pitchFamily="18" charset="0"/>
                <a:cs typeface="Times New Roman" pitchFamily="18" charset="0"/>
              </a:rPr>
              <a:t> </a:t>
            </a:r>
            <a:r>
              <a:rPr sz="2200" spc="-34" dirty="0">
                <a:solidFill>
                  <a:srgbClr val="FF0000"/>
                </a:solidFill>
                <a:latin typeface="Times New Roman" pitchFamily="18" charset="0"/>
                <a:cs typeface="Times New Roman" pitchFamily="18" charset="0"/>
              </a:rPr>
              <a:t>sở,</a:t>
            </a:r>
            <a:r>
              <a:rPr sz="2200" spc="37" dirty="0">
                <a:solidFill>
                  <a:srgbClr val="FF0000"/>
                </a:solidFill>
                <a:latin typeface="Times New Roman" pitchFamily="18" charset="0"/>
                <a:cs typeface="Times New Roman" pitchFamily="18" charset="0"/>
              </a:rPr>
              <a:t> </a:t>
            </a:r>
            <a:r>
              <a:rPr sz="2200" spc="-30" dirty="0">
                <a:solidFill>
                  <a:srgbClr val="FF0000"/>
                </a:solidFill>
                <a:latin typeface="Times New Roman" pitchFamily="18" charset="0"/>
                <a:cs typeface="Times New Roman" pitchFamily="18" charset="0"/>
              </a:rPr>
              <a:t>khu</a:t>
            </a:r>
            <a:r>
              <a:rPr sz="2200" spc="33" dirty="0">
                <a:solidFill>
                  <a:srgbClr val="FF0000"/>
                </a:solidFill>
                <a:latin typeface="Times New Roman" pitchFamily="18" charset="0"/>
                <a:cs typeface="Times New Roman" pitchFamily="18" charset="0"/>
              </a:rPr>
              <a:t> </a:t>
            </a:r>
            <a:r>
              <a:rPr sz="2200" spc="-34" dirty="0">
                <a:solidFill>
                  <a:srgbClr val="FF0000"/>
                </a:solidFill>
                <a:latin typeface="Times New Roman" pitchFamily="18" charset="0"/>
                <a:cs typeface="Times New Roman" pitchFamily="18" charset="0"/>
              </a:rPr>
              <a:t>sản</a:t>
            </a:r>
            <a:r>
              <a:rPr sz="2200" spc="37" dirty="0">
                <a:solidFill>
                  <a:srgbClr val="FF0000"/>
                </a:solidFill>
                <a:latin typeface="Times New Roman" pitchFamily="18" charset="0"/>
                <a:cs typeface="Times New Roman" pitchFamily="18" charset="0"/>
              </a:rPr>
              <a:t> </a:t>
            </a:r>
            <a:r>
              <a:rPr sz="2200" spc="-30" dirty="0">
                <a:solidFill>
                  <a:srgbClr val="FF0000"/>
                </a:solidFill>
                <a:latin typeface="Times New Roman" pitchFamily="18" charset="0"/>
                <a:cs typeface="Times New Roman" pitchFamily="18" charset="0"/>
              </a:rPr>
              <a:t>xuất,</a:t>
            </a:r>
            <a:r>
              <a:rPr sz="2200" spc="35" dirty="0">
                <a:solidFill>
                  <a:srgbClr val="FF0000"/>
                </a:solidFill>
                <a:latin typeface="Times New Roman" pitchFamily="18" charset="0"/>
                <a:cs typeface="Times New Roman" pitchFamily="18" charset="0"/>
              </a:rPr>
              <a:t> </a:t>
            </a:r>
            <a:r>
              <a:rPr sz="2200" spc="-30" dirty="0">
                <a:solidFill>
                  <a:srgbClr val="FF0000"/>
                </a:solidFill>
                <a:latin typeface="Times New Roman" pitchFamily="18" charset="0"/>
                <a:cs typeface="Times New Roman" pitchFamily="18" charset="0"/>
              </a:rPr>
              <a:t>kinh</a:t>
            </a:r>
            <a:r>
              <a:rPr sz="2200" spc="34" dirty="0">
                <a:solidFill>
                  <a:srgbClr val="FF0000"/>
                </a:solidFill>
                <a:latin typeface="Times New Roman" pitchFamily="18" charset="0"/>
                <a:cs typeface="Times New Roman" pitchFamily="18" charset="0"/>
              </a:rPr>
              <a:t> </a:t>
            </a:r>
            <a:r>
              <a:rPr sz="2200" spc="-30" dirty="0">
                <a:solidFill>
                  <a:srgbClr val="FF0000"/>
                </a:solidFill>
                <a:latin typeface="Times New Roman" pitchFamily="18" charset="0"/>
                <a:cs typeface="Times New Roman" pitchFamily="18" charset="0"/>
              </a:rPr>
              <a:t>doanh,</a:t>
            </a:r>
            <a:r>
              <a:rPr sz="2200" spc="34" dirty="0">
                <a:solidFill>
                  <a:srgbClr val="FF0000"/>
                </a:solidFill>
                <a:latin typeface="Times New Roman" pitchFamily="18" charset="0"/>
                <a:cs typeface="Times New Roman" pitchFamily="18" charset="0"/>
              </a:rPr>
              <a:t> </a:t>
            </a:r>
            <a:r>
              <a:rPr sz="2200" spc="-30" dirty="0">
                <a:solidFill>
                  <a:srgbClr val="FF0000"/>
                </a:solidFill>
                <a:latin typeface="Times New Roman" pitchFamily="18" charset="0"/>
                <a:cs typeface="Times New Roman" pitchFamily="18" charset="0"/>
              </a:rPr>
              <a:t>dịch</a:t>
            </a:r>
            <a:r>
              <a:rPr sz="2200" spc="35" dirty="0">
                <a:solidFill>
                  <a:srgbClr val="FF0000"/>
                </a:solidFill>
                <a:latin typeface="Times New Roman" pitchFamily="18" charset="0"/>
                <a:cs typeface="Times New Roman" pitchFamily="18" charset="0"/>
              </a:rPr>
              <a:t> </a:t>
            </a:r>
            <a:r>
              <a:rPr sz="2200" spc="-30" dirty="0">
                <a:solidFill>
                  <a:srgbClr val="FF0000"/>
                </a:solidFill>
                <a:latin typeface="Times New Roman" pitchFamily="18" charset="0"/>
                <a:cs typeface="Times New Roman" pitchFamily="18" charset="0"/>
              </a:rPr>
              <a:t>vụ</a:t>
            </a:r>
            <a:r>
              <a:rPr sz="2200" spc="33" dirty="0">
                <a:solidFill>
                  <a:srgbClr val="FF0000"/>
                </a:solidFill>
                <a:latin typeface="Times New Roman" pitchFamily="18" charset="0"/>
                <a:cs typeface="Times New Roman" pitchFamily="18" charset="0"/>
              </a:rPr>
              <a:t> </a:t>
            </a:r>
            <a:r>
              <a:rPr sz="2200" spc="-30" dirty="0">
                <a:solidFill>
                  <a:srgbClr val="FF0000"/>
                </a:solidFill>
                <a:latin typeface="Times New Roman" pitchFamily="18" charset="0"/>
                <a:cs typeface="Times New Roman" pitchFamily="18" charset="0"/>
              </a:rPr>
              <a:t>tập</a:t>
            </a:r>
            <a:r>
              <a:rPr sz="2200" spc="33" dirty="0">
                <a:solidFill>
                  <a:srgbClr val="FF0000"/>
                </a:solidFill>
                <a:latin typeface="Times New Roman" pitchFamily="18" charset="0"/>
                <a:cs typeface="Times New Roman" pitchFamily="18" charset="0"/>
              </a:rPr>
              <a:t> </a:t>
            </a:r>
            <a:r>
              <a:rPr sz="2200" spc="-28" dirty="0" err="1">
                <a:solidFill>
                  <a:srgbClr val="FF0000"/>
                </a:solidFill>
                <a:latin typeface="Times New Roman" pitchFamily="18" charset="0"/>
                <a:cs typeface="Times New Roman" pitchFamily="18" charset="0"/>
              </a:rPr>
              <a:t>trung</a:t>
            </a:r>
            <a:r>
              <a:rPr sz="2200" spc="-28" dirty="0">
                <a:solidFill>
                  <a:srgbClr val="FF0000"/>
                </a:solidFill>
                <a:latin typeface="Times New Roman" pitchFamily="18" charset="0"/>
                <a:cs typeface="Times New Roman" pitchFamily="18" charset="0"/>
              </a:rPr>
              <a:t>,</a:t>
            </a:r>
            <a:r>
              <a:rPr lang="vi-VN" sz="2200" spc="-28" dirty="0">
                <a:solidFill>
                  <a:srgbClr val="FF0000"/>
                </a:solidFill>
                <a:latin typeface="Times New Roman" pitchFamily="18" charset="0"/>
                <a:cs typeface="Times New Roman" pitchFamily="18" charset="0"/>
              </a:rPr>
              <a:t> </a:t>
            </a:r>
            <a:r>
              <a:rPr sz="2200" spc="-31" dirty="0" err="1">
                <a:solidFill>
                  <a:srgbClr val="FF0000"/>
                </a:solidFill>
                <a:latin typeface="Times New Roman" pitchFamily="18" charset="0"/>
                <a:cs typeface="Times New Roman" pitchFamily="18" charset="0"/>
              </a:rPr>
              <a:t>cụm</a:t>
            </a:r>
            <a:r>
              <a:rPr sz="2200" spc="116" dirty="0">
                <a:solidFill>
                  <a:srgbClr val="FF0000"/>
                </a:solidFill>
                <a:latin typeface="Times New Roman" pitchFamily="18" charset="0"/>
                <a:cs typeface="Times New Roman" pitchFamily="18" charset="0"/>
              </a:rPr>
              <a:t> </a:t>
            </a:r>
            <a:r>
              <a:rPr sz="2200" spc="-30" dirty="0">
                <a:solidFill>
                  <a:srgbClr val="FF0000"/>
                </a:solidFill>
                <a:latin typeface="Times New Roman" pitchFamily="18" charset="0"/>
                <a:cs typeface="Times New Roman" pitchFamily="18" charset="0"/>
              </a:rPr>
              <a:t>công</a:t>
            </a:r>
            <a:r>
              <a:rPr sz="2200" spc="115" dirty="0">
                <a:solidFill>
                  <a:srgbClr val="FF0000"/>
                </a:solidFill>
                <a:latin typeface="Times New Roman" pitchFamily="18" charset="0"/>
                <a:cs typeface="Times New Roman" pitchFamily="18" charset="0"/>
              </a:rPr>
              <a:t> </a:t>
            </a:r>
            <a:r>
              <a:rPr sz="2200" spc="-30" dirty="0">
                <a:solidFill>
                  <a:srgbClr val="FF0000"/>
                </a:solidFill>
                <a:latin typeface="Times New Roman" pitchFamily="18" charset="0"/>
                <a:cs typeface="Times New Roman" pitchFamily="18" charset="0"/>
              </a:rPr>
              <a:t>nghiệp</a:t>
            </a:r>
            <a:r>
              <a:rPr sz="2200" spc="116" dirty="0">
                <a:solidFill>
                  <a:srgbClr val="FF0000"/>
                </a:solidFill>
                <a:latin typeface="Times New Roman" pitchFamily="18" charset="0"/>
                <a:cs typeface="Times New Roman" pitchFamily="18" charset="0"/>
              </a:rPr>
              <a:t> </a:t>
            </a:r>
            <a:r>
              <a:rPr sz="2200" spc="-31" dirty="0">
                <a:solidFill>
                  <a:srgbClr val="FF0000"/>
                </a:solidFill>
                <a:latin typeface="Times New Roman" pitchFamily="18" charset="0"/>
                <a:cs typeface="Times New Roman" pitchFamily="18" charset="0"/>
              </a:rPr>
              <a:t>đang</a:t>
            </a:r>
            <a:r>
              <a:rPr sz="2200" spc="116" dirty="0">
                <a:solidFill>
                  <a:srgbClr val="FF0000"/>
                </a:solidFill>
                <a:latin typeface="Times New Roman" pitchFamily="18" charset="0"/>
                <a:cs typeface="Times New Roman" pitchFamily="18" charset="0"/>
              </a:rPr>
              <a:t> </a:t>
            </a:r>
            <a:r>
              <a:rPr sz="2200" spc="-31" dirty="0">
                <a:solidFill>
                  <a:srgbClr val="FF0000"/>
                </a:solidFill>
                <a:latin typeface="Times New Roman" pitchFamily="18" charset="0"/>
                <a:cs typeface="Times New Roman" pitchFamily="18" charset="0"/>
              </a:rPr>
              <a:t>hoạt</a:t>
            </a:r>
            <a:r>
              <a:rPr sz="2200" spc="116" dirty="0">
                <a:solidFill>
                  <a:srgbClr val="FF0000"/>
                </a:solidFill>
                <a:latin typeface="Times New Roman" pitchFamily="18" charset="0"/>
                <a:cs typeface="Times New Roman" pitchFamily="18" charset="0"/>
              </a:rPr>
              <a:t> </a:t>
            </a:r>
            <a:r>
              <a:rPr sz="2200" spc="-30" dirty="0">
                <a:solidFill>
                  <a:srgbClr val="FF0000"/>
                </a:solidFill>
                <a:latin typeface="Times New Roman" pitchFamily="18" charset="0"/>
                <a:cs typeface="Times New Roman" pitchFamily="18" charset="0"/>
              </a:rPr>
              <a:t>động</a:t>
            </a:r>
            <a:r>
              <a:rPr sz="2200" spc="115" dirty="0">
                <a:solidFill>
                  <a:srgbClr val="FF0000"/>
                </a:solidFill>
                <a:latin typeface="Times New Roman" pitchFamily="18" charset="0"/>
                <a:cs typeface="Times New Roman" pitchFamily="18" charset="0"/>
              </a:rPr>
              <a:t> </a:t>
            </a:r>
            <a:r>
              <a:rPr sz="2200" spc="-32" dirty="0">
                <a:solidFill>
                  <a:srgbClr val="FF0000"/>
                </a:solidFill>
                <a:latin typeface="Times New Roman" pitchFamily="18" charset="0"/>
                <a:cs typeface="Times New Roman" pitchFamily="18" charset="0"/>
              </a:rPr>
              <a:t>có</a:t>
            </a:r>
            <a:r>
              <a:rPr sz="2200" spc="116" dirty="0">
                <a:solidFill>
                  <a:srgbClr val="FF0000"/>
                </a:solidFill>
                <a:latin typeface="Times New Roman" pitchFamily="18" charset="0"/>
                <a:cs typeface="Times New Roman" pitchFamily="18" charset="0"/>
              </a:rPr>
              <a:t> </a:t>
            </a:r>
            <a:r>
              <a:rPr sz="2200" spc="-29" dirty="0">
                <a:solidFill>
                  <a:srgbClr val="FF0000"/>
                </a:solidFill>
                <a:latin typeface="Times New Roman" pitchFamily="18" charset="0"/>
                <a:cs typeface="Times New Roman" pitchFamily="18" charset="0"/>
              </a:rPr>
              <a:t>tiêu</a:t>
            </a:r>
            <a:r>
              <a:rPr sz="2200" spc="114" dirty="0">
                <a:solidFill>
                  <a:srgbClr val="FF0000"/>
                </a:solidFill>
                <a:latin typeface="Times New Roman" pitchFamily="18" charset="0"/>
                <a:cs typeface="Times New Roman" pitchFamily="18" charset="0"/>
              </a:rPr>
              <a:t> </a:t>
            </a:r>
            <a:r>
              <a:rPr sz="2200" spc="-31" dirty="0">
                <a:solidFill>
                  <a:srgbClr val="FF0000"/>
                </a:solidFill>
                <a:latin typeface="Times New Roman" pitchFamily="18" charset="0"/>
                <a:cs typeface="Times New Roman" pitchFamily="18" charset="0"/>
              </a:rPr>
              <a:t>chí</a:t>
            </a:r>
            <a:r>
              <a:rPr sz="2200" spc="116" dirty="0">
                <a:solidFill>
                  <a:srgbClr val="FF0000"/>
                </a:solidFill>
                <a:latin typeface="Times New Roman" pitchFamily="18" charset="0"/>
                <a:cs typeface="Times New Roman" pitchFamily="18" charset="0"/>
              </a:rPr>
              <a:t> </a:t>
            </a:r>
            <a:r>
              <a:rPr sz="2200" spc="-30" dirty="0">
                <a:solidFill>
                  <a:srgbClr val="FF0000"/>
                </a:solidFill>
                <a:latin typeface="Times New Roman" pitchFamily="18" charset="0"/>
                <a:cs typeface="Times New Roman" pitchFamily="18" charset="0"/>
              </a:rPr>
              <a:t>về</a:t>
            </a:r>
            <a:r>
              <a:rPr sz="2200" spc="114" dirty="0">
                <a:solidFill>
                  <a:srgbClr val="FF0000"/>
                </a:solidFill>
                <a:latin typeface="Times New Roman" pitchFamily="18" charset="0"/>
                <a:cs typeface="Times New Roman" pitchFamily="18" charset="0"/>
              </a:rPr>
              <a:t> </a:t>
            </a:r>
            <a:r>
              <a:rPr sz="2200" spc="-29" dirty="0">
                <a:solidFill>
                  <a:srgbClr val="FF0000"/>
                </a:solidFill>
                <a:latin typeface="Times New Roman" pitchFamily="18" charset="0"/>
                <a:cs typeface="Times New Roman" pitchFamily="18" charset="0"/>
              </a:rPr>
              <a:t>môi</a:t>
            </a:r>
            <a:r>
              <a:rPr sz="2200" spc="115" dirty="0">
                <a:solidFill>
                  <a:srgbClr val="FF0000"/>
                </a:solidFill>
                <a:latin typeface="Times New Roman" pitchFamily="18" charset="0"/>
                <a:cs typeface="Times New Roman" pitchFamily="18" charset="0"/>
              </a:rPr>
              <a:t> </a:t>
            </a:r>
            <a:r>
              <a:rPr sz="2200" spc="-30" dirty="0">
                <a:solidFill>
                  <a:srgbClr val="FF0000"/>
                </a:solidFill>
                <a:latin typeface="Times New Roman" pitchFamily="18" charset="0"/>
                <a:cs typeface="Times New Roman" pitchFamily="18" charset="0"/>
              </a:rPr>
              <a:t>trường</a:t>
            </a:r>
            <a:r>
              <a:rPr sz="2200" spc="114" dirty="0">
                <a:solidFill>
                  <a:srgbClr val="FF0000"/>
                </a:solidFill>
                <a:latin typeface="Times New Roman" pitchFamily="18" charset="0"/>
                <a:cs typeface="Times New Roman" pitchFamily="18" charset="0"/>
              </a:rPr>
              <a:t> </a:t>
            </a:r>
            <a:r>
              <a:rPr sz="2200" spc="-31" dirty="0">
                <a:solidFill>
                  <a:srgbClr val="FF0000"/>
                </a:solidFill>
                <a:latin typeface="Times New Roman" pitchFamily="18" charset="0"/>
                <a:cs typeface="Times New Roman" pitchFamily="18" charset="0"/>
              </a:rPr>
              <a:t>tương</a:t>
            </a:r>
            <a:r>
              <a:rPr sz="2200" spc="116" dirty="0">
                <a:solidFill>
                  <a:srgbClr val="FF0000"/>
                </a:solidFill>
                <a:latin typeface="Times New Roman" pitchFamily="18" charset="0"/>
                <a:cs typeface="Times New Roman" pitchFamily="18" charset="0"/>
              </a:rPr>
              <a:t> </a:t>
            </a:r>
            <a:r>
              <a:rPr sz="2200" spc="-31" dirty="0" err="1">
                <a:solidFill>
                  <a:srgbClr val="FF0000"/>
                </a:solidFill>
                <a:latin typeface="Times New Roman" pitchFamily="18" charset="0"/>
                <a:cs typeface="Times New Roman" pitchFamily="18" charset="0"/>
              </a:rPr>
              <a:t>đương</a:t>
            </a:r>
            <a:r>
              <a:rPr sz="2200" spc="116" dirty="0">
                <a:solidFill>
                  <a:srgbClr val="FF0000"/>
                </a:solidFill>
                <a:latin typeface="Times New Roman" pitchFamily="18" charset="0"/>
                <a:cs typeface="Times New Roman" pitchFamily="18" charset="0"/>
              </a:rPr>
              <a:t> </a:t>
            </a:r>
            <a:r>
              <a:rPr sz="2200" spc="-31" dirty="0" err="1">
                <a:solidFill>
                  <a:srgbClr val="FF0000"/>
                </a:solidFill>
                <a:latin typeface="Times New Roman" pitchFamily="18" charset="0"/>
                <a:cs typeface="Times New Roman" pitchFamily="18" charset="0"/>
              </a:rPr>
              <a:t>với</a:t>
            </a:r>
            <a:r>
              <a:rPr lang="vi-VN" sz="2200" spc="-31" dirty="0">
                <a:solidFill>
                  <a:srgbClr val="FF0000"/>
                </a:solidFill>
                <a:latin typeface="Times New Roman" pitchFamily="18" charset="0"/>
                <a:cs typeface="Times New Roman" pitchFamily="18" charset="0"/>
              </a:rPr>
              <a:t> </a:t>
            </a:r>
            <a:r>
              <a:rPr lang="vi-VN" sz="2200" spc="-30" dirty="0">
                <a:solidFill>
                  <a:srgbClr val="FF0000"/>
                </a:solidFill>
                <a:latin typeface="Times New Roman" pitchFamily="18" charset="0"/>
                <a:cs typeface="Times New Roman" pitchFamily="18" charset="0"/>
              </a:rPr>
              <a:t>dự</a:t>
            </a:r>
            <a:r>
              <a:rPr lang="vi-VN" sz="2200" spc="-35" dirty="0">
                <a:solidFill>
                  <a:srgbClr val="FF0000"/>
                </a:solidFill>
                <a:latin typeface="Times New Roman" pitchFamily="18" charset="0"/>
                <a:cs typeface="Times New Roman" pitchFamily="18" charset="0"/>
              </a:rPr>
              <a:t> </a:t>
            </a:r>
            <a:r>
              <a:rPr lang="vi-VN" sz="2200" spc="-32" dirty="0">
                <a:solidFill>
                  <a:srgbClr val="FF0000"/>
                </a:solidFill>
                <a:latin typeface="Times New Roman" pitchFamily="18" charset="0"/>
                <a:cs typeface="Times New Roman" pitchFamily="18" charset="0"/>
              </a:rPr>
              <a:t>án</a:t>
            </a:r>
            <a:r>
              <a:rPr lang="vi-VN" sz="2200" spc="-28" dirty="0">
                <a:solidFill>
                  <a:srgbClr val="FF0000"/>
                </a:solidFill>
                <a:latin typeface="Times New Roman" pitchFamily="18" charset="0"/>
                <a:cs typeface="Times New Roman" pitchFamily="18" charset="0"/>
              </a:rPr>
              <a:t> </a:t>
            </a:r>
            <a:r>
              <a:rPr lang="vi-VN" sz="2200" spc="-30" dirty="0">
                <a:solidFill>
                  <a:srgbClr val="FF0000"/>
                </a:solidFill>
                <a:latin typeface="Times New Roman" pitchFamily="18" charset="0"/>
                <a:cs typeface="Times New Roman" pitchFamily="18" charset="0"/>
              </a:rPr>
              <a:t>nhóm</a:t>
            </a:r>
            <a:r>
              <a:rPr lang="vi-VN" sz="2200" spc="-29" dirty="0">
                <a:solidFill>
                  <a:srgbClr val="FF0000"/>
                </a:solidFill>
                <a:latin typeface="Times New Roman" pitchFamily="18" charset="0"/>
                <a:cs typeface="Times New Roman" pitchFamily="18" charset="0"/>
              </a:rPr>
              <a:t> </a:t>
            </a:r>
            <a:r>
              <a:rPr lang="vi-VN" sz="2200" dirty="0">
                <a:solidFill>
                  <a:srgbClr val="FF0000"/>
                </a:solidFill>
                <a:latin typeface="Times New Roman" pitchFamily="18" charset="0"/>
                <a:cs typeface="Times New Roman" pitchFamily="18" charset="0"/>
              </a:rPr>
              <a:t>I</a:t>
            </a:r>
            <a:r>
              <a:rPr lang="vi-VN" sz="2200" spc="-55" dirty="0">
                <a:solidFill>
                  <a:srgbClr val="FF0000"/>
                </a:solidFill>
                <a:latin typeface="Times New Roman" pitchFamily="18" charset="0"/>
                <a:cs typeface="Times New Roman" pitchFamily="18" charset="0"/>
              </a:rPr>
              <a:t> </a:t>
            </a:r>
            <a:r>
              <a:rPr lang="vi-VN" sz="2200" spc="-31" dirty="0">
                <a:solidFill>
                  <a:srgbClr val="FF0000"/>
                </a:solidFill>
                <a:latin typeface="Times New Roman" pitchFamily="18" charset="0"/>
                <a:cs typeface="Times New Roman" pitchFamily="18" charset="0"/>
              </a:rPr>
              <a:t>hoặc </a:t>
            </a:r>
            <a:r>
              <a:rPr lang="vi-VN" sz="2200" spc="-30" dirty="0">
                <a:solidFill>
                  <a:srgbClr val="FF0000"/>
                </a:solidFill>
                <a:latin typeface="Times New Roman" pitchFamily="18" charset="0"/>
                <a:cs typeface="Times New Roman" pitchFamily="18" charset="0"/>
              </a:rPr>
              <a:t>nhóm</a:t>
            </a:r>
            <a:r>
              <a:rPr lang="vi-VN" sz="2200" spc="-29" dirty="0">
                <a:solidFill>
                  <a:srgbClr val="FF0000"/>
                </a:solidFill>
                <a:latin typeface="Times New Roman" pitchFamily="18" charset="0"/>
                <a:cs typeface="Times New Roman" pitchFamily="18" charset="0"/>
              </a:rPr>
              <a:t> </a:t>
            </a:r>
            <a:r>
              <a:rPr lang="vi-VN" sz="2200" spc="-25" dirty="0">
                <a:solidFill>
                  <a:srgbClr val="FF0000"/>
                </a:solidFill>
                <a:latin typeface="Times New Roman" pitchFamily="18" charset="0"/>
                <a:cs typeface="Times New Roman" pitchFamily="18" charset="0"/>
              </a:rPr>
              <a:t>II</a:t>
            </a:r>
            <a:r>
              <a:rPr lang="vi-VN" sz="2200" spc="-30" dirty="0">
                <a:solidFill>
                  <a:srgbClr val="FF0000"/>
                </a:solidFill>
                <a:latin typeface="Times New Roman" pitchFamily="18" charset="0"/>
                <a:cs typeface="Times New Roman" pitchFamily="18" charset="0"/>
              </a:rPr>
              <a:t> </a:t>
            </a:r>
            <a:r>
              <a:rPr lang="vi-VN" sz="2200" spc="-28" dirty="0">
                <a:solidFill>
                  <a:srgbClr val="FF0000"/>
                </a:solidFill>
                <a:latin typeface="Times New Roman" pitchFamily="18" charset="0"/>
                <a:cs typeface="Times New Roman" pitchFamily="18" charset="0"/>
              </a:rPr>
              <a:t>(Phụ</a:t>
            </a:r>
            <a:r>
              <a:rPr lang="vi-VN" sz="2200" spc="-32" dirty="0">
                <a:solidFill>
                  <a:srgbClr val="FF0000"/>
                </a:solidFill>
                <a:latin typeface="Times New Roman" pitchFamily="18" charset="0"/>
                <a:cs typeface="Times New Roman" pitchFamily="18" charset="0"/>
              </a:rPr>
              <a:t> </a:t>
            </a:r>
            <a:r>
              <a:rPr lang="vi-VN" sz="2200" spc="-29" dirty="0">
                <a:solidFill>
                  <a:srgbClr val="FF0000"/>
                </a:solidFill>
                <a:latin typeface="Times New Roman" pitchFamily="18" charset="0"/>
                <a:cs typeface="Times New Roman" pitchFamily="18" charset="0"/>
              </a:rPr>
              <a:t>lục</a:t>
            </a:r>
            <a:r>
              <a:rPr lang="vi-VN" sz="2200" spc="-34" dirty="0">
                <a:solidFill>
                  <a:srgbClr val="FF0000"/>
                </a:solidFill>
                <a:latin typeface="Times New Roman" pitchFamily="18" charset="0"/>
                <a:cs typeface="Times New Roman" pitchFamily="18" charset="0"/>
              </a:rPr>
              <a:t> </a:t>
            </a:r>
            <a:r>
              <a:rPr lang="vi-VN" sz="2200" b="1" dirty="0">
                <a:solidFill>
                  <a:srgbClr val="FF0000"/>
                </a:solidFill>
                <a:latin typeface="Times New Roman" pitchFamily="18" charset="0"/>
                <a:cs typeface="Times New Roman" pitchFamily="18" charset="0"/>
              </a:rPr>
              <a:t>X</a:t>
            </a:r>
            <a:r>
              <a:rPr lang="vi-VN" sz="2200" spc="-61" dirty="0">
                <a:solidFill>
                  <a:srgbClr val="FF0000"/>
                </a:solidFill>
                <a:latin typeface="Times New Roman" pitchFamily="18" charset="0"/>
                <a:cs typeface="Times New Roman" pitchFamily="18" charset="0"/>
              </a:rPr>
              <a:t> </a:t>
            </a:r>
            <a:r>
              <a:rPr lang="vi-VN" sz="2200" spc="-31" dirty="0">
                <a:solidFill>
                  <a:srgbClr val="FF0000"/>
                </a:solidFill>
                <a:latin typeface="Times New Roman" pitchFamily="18" charset="0"/>
                <a:cs typeface="Times New Roman" pitchFamily="18" charset="0"/>
              </a:rPr>
              <a:t>Nghị</a:t>
            </a:r>
            <a:r>
              <a:rPr lang="vi-VN" sz="2200" spc="-26" dirty="0">
                <a:solidFill>
                  <a:srgbClr val="FF0000"/>
                </a:solidFill>
                <a:latin typeface="Times New Roman" pitchFamily="18" charset="0"/>
                <a:cs typeface="Times New Roman" pitchFamily="18" charset="0"/>
              </a:rPr>
              <a:t> </a:t>
            </a:r>
            <a:r>
              <a:rPr lang="vi-VN" sz="2200" spc="-30" dirty="0">
                <a:solidFill>
                  <a:srgbClr val="FF0000"/>
                </a:solidFill>
                <a:latin typeface="Times New Roman" pitchFamily="18" charset="0"/>
                <a:cs typeface="Times New Roman" pitchFamily="18" charset="0"/>
              </a:rPr>
              <a:t>định </a:t>
            </a:r>
            <a:r>
              <a:rPr lang="vi-VN" sz="2200" spc="-36" dirty="0">
                <a:solidFill>
                  <a:srgbClr val="FF0000"/>
                </a:solidFill>
                <a:latin typeface="Times New Roman" pitchFamily="18" charset="0"/>
                <a:cs typeface="Times New Roman" pitchFamily="18" charset="0"/>
              </a:rPr>
              <a:t>số </a:t>
            </a:r>
            <a:r>
              <a:rPr lang="vi-VN" sz="2200" spc="-30" dirty="0">
                <a:solidFill>
                  <a:srgbClr val="FF0000"/>
                </a:solidFill>
                <a:latin typeface="Times New Roman" pitchFamily="18" charset="0"/>
                <a:cs typeface="Times New Roman" pitchFamily="18" charset="0"/>
              </a:rPr>
              <a:t>08/2022/NĐ-CP).</a:t>
            </a:r>
          </a:p>
          <a:p>
            <a:pPr marL="542925" marR="0">
              <a:lnSpc>
                <a:spcPts val="2436"/>
              </a:lnSpc>
              <a:spcBef>
                <a:spcPts val="0"/>
              </a:spcBef>
              <a:spcAft>
                <a:spcPts val="0"/>
              </a:spcAft>
            </a:pPr>
            <a:endParaRPr sz="2200" spc="-31" dirty="0">
              <a:solidFill>
                <a:srgbClr val="000000"/>
              </a:solidFill>
              <a:latin typeface="Times New Roman" pitchFamily="18" charset="0"/>
              <a:cs typeface="Times New Roman" pitchFamily="18" charset="0"/>
            </a:endParaRPr>
          </a:p>
        </p:txBody>
      </p:sp>
      <p:sp>
        <p:nvSpPr>
          <p:cNvPr id="10" name="object 10"/>
          <p:cNvSpPr txBox="1"/>
          <p:nvPr/>
        </p:nvSpPr>
        <p:spPr>
          <a:xfrm>
            <a:off x="8357968" y="6441622"/>
            <a:ext cx="211976" cy="192360"/>
          </a:xfrm>
          <a:prstGeom prst="rect">
            <a:avLst/>
          </a:prstGeom>
        </p:spPr>
        <p:txBody>
          <a:bodyPr vert="horz" wrap="square" lIns="0" tIns="0" rIns="0" bIns="0" rtlCol="0">
            <a:spAutoFit/>
          </a:bodyPr>
          <a:lstStyle/>
          <a:p>
            <a:pPr marL="0" marR="0">
              <a:lnSpc>
                <a:spcPts val="1464"/>
              </a:lnSpc>
              <a:spcBef>
                <a:spcPts val="0"/>
              </a:spcBef>
              <a:spcAft>
                <a:spcPts val="0"/>
              </a:spcAft>
            </a:pPr>
            <a:r>
              <a:rPr sz="1200" dirty="0">
                <a:solidFill>
                  <a:srgbClr val="888888"/>
                </a:solidFill>
                <a:latin typeface="FLPNNE+Calibri"/>
                <a:cs typeface="FLPNNE+Calibri"/>
              </a:rPr>
              <a:t>8</a:t>
            </a:r>
          </a:p>
        </p:txBody>
      </p:sp>
      <p:pic>
        <p:nvPicPr>
          <p:cNvPr id="11" name="Picture 8" descr="C:\Users\lqtrung\Desktop\tnm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2" name="Title 1"/>
          <p:cNvSpPr>
            <a:spLocks noGrp="1"/>
          </p:cNvSpPr>
          <p:nvPr>
            <p:ph type="title"/>
          </p:nvPr>
        </p:nvSpPr>
        <p:spPr>
          <a:xfrm>
            <a:off x="1182084" y="440668"/>
            <a:ext cx="7961915"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Tree>
    <p:extLst>
      <p:ext uri="{BB962C8B-B14F-4D97-AF65-F5344CB8AC3E}">
        <p14:creationId xmlns:p14="http://schemas.microsoft.com/office/powerpoint/2010/main" val="32430514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8956" y="1556792"/>
            <a:ext cx="8877540" cy="4928850"/>
          </a:xfrm>
          <a:prstGeom prst="rect">
            <a:avLst/>
          </a:prstGeom>
          <a:effectLst>
            <a:glow rad="228600">
              <a:schemeClr val="accent4">
                <a:satMod val="175000"/>
                <a:alpha val="40000"/>
              </a:schemeClr>
            </a:glow>
            <a:outerShdw blurRad="40000" dist="20000" dir="5400000" rotWithShape="0">
              <a:srgbClr val="000000">
                <a:alpha val="38000"/>
              </a:srgb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algn="just">
              <a:lnSpc>
                <a:spcPct val="120000"/>
              </a:lnSpc>
            </a:pPr>
            <a:r>
              <a:rPr lang="vi-VN" sz="2400" b="1">
                <a:solidFill>
                  <a:srgbClr val="FF0000"/>
                </a:solidFill>
                <a:latin typeface="+mj-lt"/>
              </a:rPr>
              <a:t>3. Dự án đầu tư nhóm I </a:t>
            </a:r>
            <a:r>
              <a:rPr lang="vi-VN" sz="2400">
                <a:latin typeface="+mj-lt"/>
              </a:rPr>
              <a:t>là dự án có nguy cơ tác động xấu đến môi trường mức độ cao, bao gồm:</a:t>
            </a:r>
          </a:p>
          <a:p>
            <a:pPr algn="just">
              <a:lnSpc>
                <a:spcPct val="120000"/>
              </a:lnSpc>
            </a:pPr>
            <a:r>
              <a:rPr lang="vi-VN" sz="2400">
                <a:latin typeface="+mj-lt"/>
              </a:rPr>
              <a:t>a) Dự án thuộc loại hình sản xuất, kinh doanh, dịch vụ có nguy cơ gây ô nhiễm môi trường với </a:t>
            </a:r>
            <a:r>
              <a:rPr lang="vi-VN" sz="2400" b="1">
                <a:solidFill>
                  <a:srgbClr val="FF0000"/>
                </a:solidFill>
                <a:latin typeface="+mj-lt"/>
              </a:rPr>
              <a:t>quy mô, công suất </a:t>
            </a:r>
            <a:r>
              <a:rPr lang="vi-VN" sz="2400">
                <a:latin typeface="+mj-lt"/>
              </a:rPr>
              <a:t>lớn; dự án thực hiện dịch vụ xử lý chất thải nguy hại; dự án có nhập khẩu phế liệu từ nước ngoài làm nguyên liệu sản xuất;</a:t>
            </a:r>
          </a:p>
          <a:p>
            <a:pPr algn="just">
              <a:lnSpc>
                <a:spcPct val="120000"/>
              </a:lnSpc>
            </a:pPr>
            <a:r>
              <a:rPr lang="vi-VN" sz="2400">
                <a:latin typeface="+mj-lt"/>
              </a:rPr>
              <a:t>b) Dự án thuộc loại hình sản xuất, kinh doanh, dịch vụ có nguy cơ gây ô nhiễm môi trường với </a:t>
            </a:r>
            <a:r>
              <a:rPr lang="vi-VN" sz="2400" b="1">
                <a:solidFill>
                  <a:srgbClr val="FF0000"/>
                </a:solidFill>
                <a:latin typeface="+mj-lt"/>
              </a:rPr>
              <a:t>quy mô, công suất </a:t>
            </a:r>
            <a:r>
              <a:rPr lang="vi-VN" sz="2400">
                <a:latin typeface="+mj-lt"/>
              </a:rPr>
              <a:t>trung bình nhưng có yếu tố nhạy cảm về môi trường; dự án không thuộc loại hình sản xuất, kinh doanh, dịch vụ có nguy cơ gây ô nhiễm môi trường với </a:t>
            </a:r>
            <a:r>
              <a:rPr lang="vi-VN" sz="2400" b="1">
                <a:solidFill>
                  <a:srgbClr val="FF0000"/>
                </a:solidFill>
                <a:latin typeface="+mj-lt"/>
              </a:rPr>
              <a:t>quy mô, công suất</a:t>
            </a:r>
            <a:r>
              <a:rPr lang="vi-VN" sz="2400">
                <a:latin typeface="+mj-lt"/>
              </a:rPr>
              <a:t> lớn nhưng có yếu tố nhạy cảm về môi trường;</a:t>
            </a:r>
          </a:p>
        </p:txBody>
      </p:sp>
      <p:sp>
        <p:nvSpPr>
          <p:cNvPr id="6" name="object 3"/>
          <p:cNvSpPr txBox="1"/>
          <p:nvPr/>
        </p:nvSpPr>
        <p:spPr>
          <a:xfrm>
            <a:off x="1979712" y="856258"/>
            <a:ext cx="7618036" cy="493084"/>
          </a:xfrm>
          <a:prstGeom prst="rect">
            <a:avLst/>
          </a:prstGeom>
        </p:spPr>
        <p:txBody>
          <a:bodyPr vert="horz" wrap="square" lIns="0" tIns="0" rIns="0" bIns="0" rtlCol="0">
            <a:spAutoFit/>
          </a:bodyPr>
          <a:lstStyle/>
          <a:p>
            <a:pPr marL="0" marR="0">
              <a:lnSpc>
                <a:spcPts val="4021"/>
              </a:lnSpc>
              <a:spcBef>
                <a:spcPts val="0"/>
              </a:spcBef>
              <a:spcAft>
                <a:spcPts val="0"/>
              </a:spcAft>
            </a:pPr>
            <a:r>
              <a:rPr lang="vi-VN" sz="2800" b="1" dirty="0">
                <a:solidFill>
                  <a:srgbClr val="0000FF"/>
                </a:solidFill>
                <a:latin typeface="+mj-lt"/>
                <a:cs typeface="KJKWOI+Arial-BoldMT"/>
              </a:rPr>
              <a:t>* KHOẢN 3 ĐIỀU 28 LUẬT BVMT</a:t>
            </a:r>
            <a:endParaRPr sz="2800" b="1" dirty="0">
              <a:solidFill>
                <a:srgbClr val="0000FF"/>
              </a:solidFill>
              <a:latin typeface="+mj-lt"/>
              <a:cs typeface="KJKWOI+Arial-BoldMT"/>
            </a:endParaRPr>
          </a:p>
        </p:txBody>
      </p:sp>
      <p:sp>
        <p:nvSpPr>
          <p:cNvPr id="7" name="object 3"/>
          <p:cNvSpPr txBox="1"/>
          <p:nvPr/>
        </p:nvSpPr>
        <p:spPr>
          <a:xfrm>
            <a:off x="971600" y="188640"/>
            <a:ext cx="7618036" cy="512961"/>
          </a:xfrm>
          <a:prstGeom prst="rect">
            <a:avLst/>
          </a:prstGeom>
        </p:spPr>
        <p:txBody>
          <a:bodyPr vert="horz" wrap="square" lIns="0" tIns="0" rIns="0" bIns="0" rtlCol="0">
            <a:spAutoFit/>
          </a:bodyPr>
          <a:lstStyle/>
          <a:p>
            <a:pPr marL="0" marR="0" algn="ctr">
              <a:lnSpc>
                <a:spcPts val="4021"/>
              </a:lnSpc>
              <a:spcBef>
                <a:spcPts val="0"/>
              </a:spcBef>
              <a:spcAft>
                <a:spcPts val="0"/>
              </a:spcAft>
            </a:pPr>
            <a:r>
              <a:rPr sz="3600" b="1" dirty="0" err="1">
                <a:solidFill>
                  <a:srgbClr val="FF0000"/>
                </a:solidFill>
                <a:latin typeface="Times New Roman" panose="02020603050405020304" pitchFamily="18" charset="0"/>
                <a:cs typeface="Times New Roman" panose="02020603050405020304" pitchFamily="18" charset="0"/>
              </a:rPr>
              <a:t>Đánh</a:t>
            </a:r>
            <a:r>
              <a:rPr sz="3600" b="1" spc="101" dirty="0">
                <a:solidFill>
                  <a:srgbClr val="FF0000"/>
                </a:solidFill>
                <a:latin typeface="Times New Roman" panose="02020603050405020304" pitchFamily="18" charset="0"/>
                <a:cs typeface="Times New Roman" panose="02020603050405020304" pitchFamily="18" charset="0"/>
              </a:rPr>
              <a:t> </a:t>
            </a:r>
            <a:r>
              <a:rPr sz="3600" b="1" dirty="0">
                <a:solidFill>
                  <a:srgbClr val="FF0000"/>
                </a:solidFill>
                <a:latin typeface="Times New Roman" panose="02020603050405020304" pitchFamily="18" charset="0"/>
                <a:cs typeface="Times New Roman" panose="02020603050405020304" pitchFamily="18" charset="0"/>
              </a:rPr>
              <a:t>giá</a:t>
            </a:r>
            <a:r>
              <a:rPr sz="3600" b="1" spc="96" dirty="0">
                <a:solidFill>
                  <a:srgbClr val="FF0000"/>
                </a:solidFill>
                <a:latin typeface="Times New Roman" panose="02020603050405020304" pitchFamily="18" charset="0"/>
                <a:cs typeface="Times New Roman" panose="02020603050405020304" pitchFamily="18" charset="0"/>
              </a:rPr>
              <a:t> </a:t>
            </a:r>
            <a:r>
              <a:rPr sz="3600" b="1" dirty="0">
                <a:solidFill>
                  <a:srgbClr val="FF0000"/>
                </a:solidFill>
                <a:latin typeface="Times New Roman" panose="02020603050405020304" pitchFamily="18" charset="0"/>
                <a:cs typeface="Times New Roman" panose="02020603050405020304" pitchFamily="18" charset="0"/>
              </a:rPr>
              <a:t>tác</a:t>
            </a:r>
            <a:r>
              <a:rPr sz="3600" b="1" spc="97" dirty="0">
                <a:solidFill>
                  <a:srgbClr val="FF0000"/>
                </a:solidFill>
                <a:latin typeface="Times New Roman" panose="02020603050405020304" pitchFamily="18" charset="0"/>
                <a:cs typeface="Times New Roman" panose="02020603050405020304" pitchFamily="18" charset="0"/>
              </a:rPr>
              <a:t> </a:t>
            </a:r>
            <a:r>
              <a:rPr sz="3600" b="1" dirty="0">
                <a:solidFill>
                  <a:srgbClr val="FF0000"/>
                </a:solidFill>
                <a:latin typeface="Times New Roman" panose="02020603050405020304" pitchFamily="18" charset="0"/>
                <a:cs typeface="Times New Roman" panose="02020603050405020304" pitchFamily="18" charset="0"/>
              </a:rPr>
              <a:t>động</a:t>
            </a:r>
            <a:r>
              <a:rPr sz="3600" b="1" spc="99" dirty="0">
                <a:solidFill>
                  <a:srgbClr val="FF0000"/>
                </a:solidFill>
                <a:latin typeface="Times New Roman" panose="02020603050405020304" pitchFamily="18" charset="0"/>
                <a:cs typeface="Times New Roman" panose="02020603050405020304" pitchFamily="18" charset="0"/>
              </a:rPr>
              <a:t> </a:t>
            </a:r>
            <a:r>
              <a:rPr sz="3600" b="1" dirty="0" err="1">
                <a:solidFill>
                  <a:srgbClr val="FF0000"/>
                </a:solidFill>
                <a:latin typeface="Times New Roman" panose="02020603050405020304" pitchFamily="18" charset="0"/>
                <a:cs typeface="Times New Roman" panose="02020603050405020304" pitchFamily="18" charset="0"/>
              </a:rPr>
              <a:t>môi</a:t>
            </a:r>
            <a:r>
              <a:rPr sz="3600" b="1" spc="98" dirty="0">
                <a:solidFill>
                  <a:srgbClr val="FF0000"/>
                </a:solidFill>
                <a:latin typeface="Times New Roman" panose="02020603050405020304" pitchFamily="18" charset="0"/>
                <a:cs typeface="Times New Roman" panose="02020603050405020304" pitchFamily="18" charset="0"/>
              </a:rPr>
              <a:t> </a:t>
            </a:r>
            <a:r>
              <a:rPr sz="3600" b="1" dirty="0" err="1">
                <a:solidFill>
                  <a:srgbClr val="FF0000"/>
                </a:solidFill>
                <a:latin typeface="Times New Roman" panose="02020603050405020304" pitchFamily="18" charset="0"/>
                <a:cs typeface="Times New Roman" panose="02020603050405020304" pitchFamily="18" charset="0"/>
              </a:rPr>
              <a:t>trường</a:t>
            </a:r>
            <a:endParaRPr sz="3600" b="1" dirty="0">
              <a:solidFill>
                <a:srgbClr val="FF0000"/>
              </a:solidFill>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xmlns="" id="{ABB36308-55F9-4393-8AE1-927F422B5A81}"/>
              </a:ext>
            </a:extLst>
          </p:cNvPr>
          <p:cNvPicPr>
            <a:picLocks noChangeAspect="1"/>
          </p:cNvPicPr>
          <p:nvPr/>
        </p:nvPicPr>
        <p:blipFill>
          <a:blip r:embed="rId2"/>
          <a:stretch>
            <a:fillRect/>
          </a:stretch>
        </p:blipFill>
        <p:spPr>
          <a:xfrm>
            <a:off x="0" y="-26005"/>
            <a:ext cx="1755800" cy="1438781"/>
          </a:xfrm>
          <a:prstGeom prst="rect">
            <a:avLst/>
          </a:prstGeom>
        </p:spPr>
      </p:pic>
    </p:spTree>
    <p:extLst>
      <p:ext uri="{BB962C8B-B14F-4D97-AF65-F5344CB8AC3E}">
        <p14:creationId xmlns:p14="http://schemas.microsoft.com/office/powerpoint/2010/main" val="44766360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52113" y="2728218"/>
            <a:ext cx="8806516" cy="615553"/>
          </a:xfrm>
          <a:prstGeom prst="rect">
            <a:avLst/>
          </a:prstGeom>
        </p:spPr>
        <p:txBody>
          <a:bodyPr vert="horz" wrap="square" lIns="0" tIns="0" rIns="0" bIns="0" rtlCol="0">
            <a:spAutoFit/>
          </a:bodyPr>
          <a:lstStyle/>
          <a:p>
            <a:pPr marL="542925" marR="0">
              <a:lnSpc>
                <a:spcPts val="2436"/>
              </a:lnSpc>
              <a:spcBef>
                <a:spcPts val="0"/>
              </a:spcBef>
              <a:spcAft>
                <a:spcPts val="0"/>
              </a:spcAft>
            </a:pPr>
            <a:r>
              <a:rPr sz="2200" dirty="0">
                <a:solidFill>
                  <a:srgbClr val="000000"/>
                </a:solidFill>
                <a:latin typeface="Times New Roman" pitchFamily="18" charset="0"/>
                <a:cs typeface="Times New Roman" pitchFamily="18" charset="0"/>
              </a:rPr>
              <a:t>-</a:t>
            </a:r>
            <a:r>
              <a:rPr sz="2200" spc="34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Báo</a:t>
            </a:r>
            <a:r>
              <a:rPr sz="2200" spc="34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cáo</a:t>
            </a:r>
            <a:r>
              <a:rPr sz="2200" spc="34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đề</a:t>
            </a:r>
            <a:r>
              <a:rPr sz="2200" spc="33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xuất</a:t>
            </a:r>
            <a:r>
              <a:rPr sz="2200" spc="33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cho</a:t>
            </a:r>
            <a:r>
              <a:rPr sz="2200" spc="33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dự</a:t>
            </a:r>
            <a:r>
              <a:rPr sz="2200" spc="33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án</a:t>
            </a:r>
            <a:r>
              <a:rPr sz="2200" spc="34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nhóm</a:t>
            </a:r>
            <a:r>
              <a:rPr sz="2200" spc="34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III</a:t>
            </a:r>
            <a:r>
              <a:rPr sz="2200" spc="34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(Phụ</a:t>
            </a:r>
            <a:r>
              <a:rPr sz="2200" spc="34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lục</a:t>
            </a:r>
            <a:r>
              <a:rPr sz="2200" spc="339" dirty="0">
                <a:solidFill>
                  <a:srgbClr val="00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XI</a:t>
            </a:r>
            <a:r>
              <a:rPr sz="2200" spc="34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Nghị</a:t>
            </a:r>
            <a:r>
              <a:rPr sz="2200" spc="34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định</a:t>
            </a:r>
            <a:r>
              <a:rPr sz="2200" spc="341"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số</a:t>
            </a:r>
            <a:r>
              <a:rPr lang="vi-VN" sz="220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08/2022/NĐ-CP).</a:t>
            </a:r>
          </a:p>
        </p:txBody>
      </p:sp>
      <p:sp>
        <p:nvSpPr>
          <p:cNvPr id="5" name="object 5"/>
          <p:cNvSpPr txBox="1"/>
          <p:nvPr/>
        </p:nvSpPr>
        <p:spPr>
          <a:xfrm>
            <a:off x="52114" y="3429000"/>
            <a:ext cx="8984382" cy="2218556"/>
          </a:xfrm>
          <a:prstGeom prst="rect">
            <a:avLst/>
          </a:prstGeom>
        </p:spPr>
        <p:txBody>
          <a:bodyPr vert="horz" wrap="square" lIns="0" tIns="0" rIns="0" bIns="0" rtlCol="0">
            <a:spAutoFit/>
          </a:bodyPr>
          <a:lstStyle/>
          <a:p>
            <a:pPr marL="542925" marR="0" algn="just">
              <a:lnSpc>
                <a:spcPts val="2436"/>
              </a:lnSpc>
              <a:spcBef>
                <a:spcPts val="0"/>
              </a:spcBef>
              <a:spcAft>
                <a:spcPts val="0"/>
              </a:spcAft>
            </a:pPr>
            <a:r>
              <a:rPr sz="2200" dirty="0">
                <a:solidFill>
                  <a:srgbClr val="00B050"/>
                </a:solidFill>
                <a:latin typeface="Times New Roman" pitchFamily="18" charset="0"/>
                <a:cs typeface="Times New Roman" pitchFamily="18" charset="0"/>
              </a:rPr>
              <a:t>-</a:t>
            </a:r>
            <a:r>
              <a:rPr sz="2200" spc="401"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Báo</a:t>
            </a:r>
            <a:r>
              <a:rPr sz="2200" spc="400"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cáo</a:t>
            </a:r>
            <a:r>
              <a:rPr sz="2200" spc="398"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đề</a:t>
            </a:r>
            <a:r>
              <a:rPr sz="2200" spc="395"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xuất</a:t>
            </a:r>
            <a:r>
              <a:rPr sz="2200" spc="396"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cho</a:t>
            </a:r>
            <a:r>
              <a:rPr sz="2200" spc="395"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cơ</a:t>
            </a:r>
            <a:r>
              <a:rPr sz="2200" spc="397"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sở</a:t>
            </a:r>
            <a:r>
              <a:rPr sz="2200" spc="402"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đang</a:t>
            </a:r>
            <a:r>
              <a:rPr sz="2200" spc="395"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hoạt</a:t>
            </a:r>
            <a:r>
              <a:rPr sz="2200" spc="396"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động</a:t>
            </a:r>
            <a:r>
              <a:rPr sz="2200" spc="397"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có</a:t>
            </a:r>
            <a:r>
              <a:rPr sz="2200" spc="398"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tiêu</a:t>
            </a:r>
            <a:r>
              <a:rPr sz="2200" spc="396"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chí</a:t>
            </a:r>
            <a:r>
              <a:rPr sz="2200" spc="396" dirty="0">
                <a:solidFill>
                  <a:srgbClr val="00B050"/>
                </a:solidFill>
                <a:latin typeface="Times New Roman" pitchFamily="18" charset="0"/>
                <a:cs typeface="Times New Roman" pitchFamily="18" charset="0"/>
              </a:rPr>
              <a:t> </a:t>
            </a:r>
            <a:r>
              <a:rPr sz="2200" dirty="0" err="1">
                <a:solidFill>
                  <a:srgbClr val="00B050"/>
                </a:solidFill>
                <a:latin typeface="Times New Roman" pitchFamily="18" charset="0"/>
                <a:cs typeface="Times New Roman" pitchFamily="18" charset="0"/>
              </a:rPr>
              <a:t>về</a:t>
            </a:r>
            <a:r>
              <a:rPr sz="2200" spc="396" dirty="0">
                <a:solidFill>
                  <a:srgbClr val="00B050"/>
                </a:solidFill>
                <a:latin typeface="Times New Roman" pitchFamily="18" charset="0"/>
                <a:cs typeface="Times New Roman" pitchFamily="18" charset="0"/>
              </a:rPr>
              <a:t> </a:t>
            </a:r>
            <a:r>
              <a:rPr sz="2200" dirty="0" err="1">
                <a:solidFill>
                  <a:srgbClr val="00B050"/>
                </a:solidFill>
                <a:latin typeface="Times New Roman" pitchFamily="18" charset="0"/>
                <a:cs typeface="Times New Roman" pitchFamily="18" charset="0"/>
              </a:rPr>
              <a:t>môi</a:t>
            </a:r>
            <a:r>
              <a:rPr lang="vi-VN" sz="2200" dirty="0">
                <a:solidFill>
                  <a:srgbClr val="00B050"/>
                </a:solidFill>
                <a:latin typeface="Times New Roman" pitchFamily="18" charset="0"/>
                <a:cs typeface="Times New Roman" pitchFamily="18" charset="0"/>
              </a:rPr>
              <a:t> </a:t>
            </a:r>
            <a:r>
              <a:rPr sz="2200" dirty="0" err="1">
                <a:solidFill>
                  <a:srgbClr val="00B050"/>
                </a:solidFill>
                <a:latin typeface="Times New Roman" pitchFamily="18" charset="0"/>
                <a:cs typeface="Times New Roman" pitchFamily="18" charset="0"/>
              </a:rPr>
              <a:t>trường</a:t>
            </a:r>
            <a:r>
              <a:rPr sz="2200" spc="500"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tương</a:t>
            </a:r>
            <a:r>
              <a:rPr sz="2200" spc="501"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đương</a:t>
            </a:r>
            <a:r>
              <a:rPr sz="2200" spc="500"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với</a:t>
            </a:r>
            <a:r>
              <a:rPr sz="2200" spc="501"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dự</a:t>
            </a:r>
            <a:r>
              <a:rPr sz="2200" spc="496"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án</a:t>
            </a:r>
            <a:r>
              <a:rPr sz="2200" spc="502"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nhóm</a:t>
            </a:r>
            <a:r>
              <a:rPr sz="2200" spc="502"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III</a:t>
            </a:r>
            <a:r>
              <a:rPr sz="2200" spc="501"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(Phụ</a:t>
            </a:r>
            <a:r>
              <a:rPr sz="2200" spc="501"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lục</a:t>
            </a:r>
            <a:r>
              <a:rPr sz="2200" spc="500" dirty="0">
                <a:solidFill>
                  <a:srgbClr val="00B050"/>
                </a:solidFill>
                <a:latin typeface="Times New Roman" pitchFamily="18" charset="0"/>
                <a:cs typeface="Times New Roman" pitchFamily="18" charset="0"/>
              </a:rPr>
              <a:t> </a:t>
            </a:r>
            <a:r>
              <a:rPr sz="2200" b="1" dirty="0">
                <a:solidFill>
                  <a:srgbClr val="00B050"/>
                </a:solidFill>
                <a:latin typeface="Times New Roman" pitchFamily="18" charset="0"/>
                <a:cs typeface="Times New Roman" pitchFamily="18" charset="0"/>
              </a:rPr>
              <a:t>XII</a:t>
            </a:r>
            <a:r>
              <a:rPr sz="2200" spc="503"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Nghị</a:t>
            </a:r>
            <a:r>
              <a:rPr sz="2200" spc="501" dirty="0">
                <a:solidFill>
                  <a:srgbClr val="00B050"/>
                </a:solidFill>
                <a:latin typeface="Times New Roman" pitchFamily="18" charset="0"/>
                <a:cs typeface="Times New Roman" pitchFamily="18" charset="0"/>
              </a:rPr>
              <a:t> </a:t>
            </a:r>
            <a:r>
              <a:rPr sz="2200" dirty="0" err="1">
                <a:solidFill>
                  <a:srgbClr val="00B050"/>
                </a:solidFill>
                <a:latin typeface="Times New Roman" pitchFamily="18" charset="0"/>
                <a:cs typeface="Times New Roman" pitchFamily="18" charset="0"/>
              </a:rPr>
              <a:t>định</a:t>
            </a:r>
            <a:r>
              <a:rPr sz="2200" spc="502" dirty="0">
                <a:solidFill>
                  <a:srgbClr val="00B050"/>
                </a:solidFill>
                <a:latin typeface="Times New Roman" pitchFamily="18" charset="0"/>
                <a:cs typeface="Times New Roman" pitchFamily="18" charset="0"/>
              </a:rPr>
              <a:t> </a:t>
            </a:r>
            <a:r>
              <a:rPr sz="2200" dirty="0" err="1">
                <a:solidFill>
                  <a:srgbClr val="00B050"/>
                </a:solidFill>
                <a:latin typeface="Times New Roman" pitchFamily="18" charset="0"/>
                <a:cs typeface="Times New Roman" pitchFamily="18" charset="0"/>
              </a:rPr>
              <a:t>số</a:t>
            </a:r>
            <a:r>
              <a:rPr lang="vi-VN" sz="2200" dirty="0">
                <a:solidFill>
                  <a:srgbClr val="00B050"/>
                </a:solidFill>
                <a:latin typeface="Times New Roman" pitchFamily="18" charset="0"/>
                <a:cs typeface="Times New Roman" pitchFamily="18" charset="0"/>
              </a:rPr>
              <a:t> </a:t>
            </a:r>
            <a:r>
              <a:rPr sz="2200" dirty="0">
                <a:solidFill>
                  <a:srgbClr val="00B050"/>
                </a:solidFill>
                <a:latin typeface="Times New Roman" pitchFamily="18" charset="0"/>
                <a:cs typeface="Times New Roman" pitchFamily="18" charset="0"/>
              </a:rPr>
              <a:t>08/2022/NĐ-CP).</a:t>
            </a:r>
          </a:p>
          <a:p>
            <a:pPr marL="542925" marR="0" algn="just">
              <a:lnSpc>
                <a:spcPts val="2436"/>
              </a:lnSpc>
              <a:spcBef>
                <a:spcPts val="467"/>
              </a:spcBef>
              <a:spcAft>
                <a:spcPts val="0"/>
              </a:spcAft>
            </a:pPr>
            <a:r>
              <a:rPr sz="2200" dirty="0">
                <a:solidFill>
                  <a:srgbClr val="000000"/>
                </a:solidFill>
                <a:latin typeface="Times New Roman" pitchFamily="18" charset="0"/>
                <a:cs typeface="Times New Roman" pitchFamily="18" charset="0"/>
              </a:rPr>
              <a:t>3.</a:t>
            </a:r>
            <a:r>
              <a:rPr sz="2200" spc="4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Bản</a:t>
            </a:r>
            <a:r>
              <a:rPr sz="2200" spc="4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sao</a:t>
            </a:r>
            <a:r>
              <a:rPr sz="2200" spc="4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báo</a:t>
            </a:r>
            <a:r>
              <a:rPr sz="2200" spc="4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cáo</a:t>
            </a:r>
            <a:r>
              <a:rPr sz="2200" spc="4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nghiên</a:t>
            </a:r>
            <a:r>
              <a:rPr sz="2200" spc="4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cứu</a:t>
            </a:r>
            <a:r>
              <a:rPr sz="2200" spc="4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khả</a:t>
            </a:r>
            <a:r>
              <a:rPr sz="2200" spc="4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thi</a:t>
            </a:r>
            <a:r>
              <a:rPr sz="2200" spc="4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hoặc</a:t>
            </a:r>
            <a:r>
              <a:rPr sz="2200" spc="4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tài</a:t>
            </a:r>
            <a:r>
              <a:rPr sz="2200" spc="4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liệu</a:t>
            </a:r>
            <a:r>
              <a:rPr sz="2200" spc="4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tương</a:t>
            </a:r>
            <a:r>
              <a:rPr sz="2200" spc="44"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đương</a:t>
            </a:r>
            <a:r>
              <a:rPr sz="2200" spc="43"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với</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báo</a:t>
            </a:r>
            <a:r>
              <a:rPr sz="2200" spc="7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cáo</a:t>
            </a:r>
            <a:r>
              <a:rPr sz="2200" spc="7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nghiên</a:t>
            </a:r>
            <a:r>
              <a:rPr sz="2200" spc="7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cứu</a:t>
            </a:r>
            <a:r>
              <a:rPr sz="2200" spc="7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khả</a:t>
            </a:r>
            <a:r>
              <a:rPr sz="2200" spc="7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thi</a:t>
            </a:r>
            <a:r>
              <a:rPr sz="2200" spc="7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của</a:t>
            </a:r>
            <a:r>
              <a:rPr sz="2200" spc="7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dự</a:t>
            </a:r>
            <a:r>
              <a:rPr sz="2200" spc="7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án</a:t>
            </a:r>
            <a:r>
              <a:rPr sz="2200" spc="7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đầu</a:t>
            </a:r>
            <a:r>
              <a:rPr sz="2200" spc="7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tư</a:t>
            </a:r>
            <a:r>
              <a:rPr sz="2200" spc="7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theo</a:t>
            </a:r>
            <a:r>
              <a:rPr sz="2200" spc="7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quy</a:t>
            </a:r>
            <a:r>
              <a:rPr sz="2200" spc="7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định</a:t>
            </a:r>
            <a:r>
              <a:rPr sz="2200" spc="7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của</a:t>
            </a:r>
            <a:r>
              <a:rPr sz="2200" spc="74"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pháp</a:t>
            </a:r>
            <a:r>
              <a:rPr sz="2200" spc="75"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luật</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về</a:t>
            </a:r>
            <a:r>
              <a:rPr sz="2200" spc="31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đầu</a:t>
            </a:r>
            <a:r>
              <a:rPr sz="2200" spc="31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tư,</a:t>
            </a:r>
            <a:r>
              <a:rPr sz="2200" spc="32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đầu</a:t>
            </a:r>
            <a:r>
              <a:rPr sz="2200" spc="31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tư</a:t>
            </a:r>
            <a:r>
              <a:rPr sz="2200" spc="31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công,</a:t>
            </a:r>
            <a:r>
              <a:rPr sz="2200" spc="31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đầu</a:t>
            </a:r>
            <a:r>
              <a:rPr sz="2200" spc="31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tư</a:t>
            </a:r>
            <a:r>
              <a:rPr sz="2200" spc="31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theo</a:t>
            </a:r>
            <a:r>
              <a:rPr sz="2200" spc="31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phương</a:t>
            </a:r>
            <a:r>
              <a:rPr sz="2200" spc="31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thức</a:t>
            </a:r>
            <a:r>
              <a:rPr sz="2200" spc="32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đối</a:t>
            </a:r>
            <a:r>
              <a:rPr sz="2200" spc="32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tác</a:t>
            </a:r>
            <a:r>
              <a:rPr sz="2200" spc="31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công</a:t>
            </a:r>
            <a:r>
              <a:rPr sz="2200" spc="31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tư,</a:t>
            </a:r>
            <a:r>
              <a:rPr sz="2200" spc="323"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xây</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dựng</a:t>
            </a:r>
            <a:r>
              <a:rPr sz="2200" dirty="0">
                <a:solidFill>
                  <a:srgbClr val="000000"/>
                </a:solidFill>
                <a:latin typeface="Times New Roman" pitchFamily="18" charset="0"/>
                <a:cs typeface="Times New Roman" pitchFamily="18" charset="0"/>
              </a:rPr>
              <a:t> (dự án đầu tư không thuộc đối tượng phải thực hiện ĐTM).</a:t>
            </a:r>
          </a:p>
        </p:txBody>
      </p:sp>
      <p:sp>
        <p:nvSpPr>
          <p:cNvPr id="6" name="object 6"/>
          <p:cNvSpPr txBox="1"/>
          <p:nvPr/>
        </p:nvSpPr>
        <p:spPr>
          <a:xfrm>
            <a:off x="8357968" y="6441622"/>
            <a:ext cx="211976" cy="192360"/>
          </a:xfrm>
          <a:prstGeom prst="rect">
            <a:avLst/>
          </a:prstGeom>
        </p:spPr>
        <p:txBody>
          <a:bodyPr vert="horz" wrap="square" lIns="0" tIns="0" rIns="0" bIns="0" rtlCol="0">
            <a:spAutoFit/>
          </a:bodyPr>
          <a:lstStyle/>
          <a:p>
            <a:pPr marL="0" marR="0">
              <a:lnSpc>
                <a:spcPts val="1464"/>
              </a:lnSpc>
              <a:spcBef>
                <a:spcPts val="0"/>
              </a:spcBef>
              <a:spcAft>
                <a:spcPts val="0"/>
              </a:spcAft>
            </a:pPr>
            <a:r>
              <a:rPr sz="1200" dirty="0">
                <a:solidFill>
                  <a:srgbClr val="888888"/>
                </a:solidFill>
                <a:latin typeface="FLPNNE+Calibri"/>
                <a:cs typeface="FLPNNE+Calibri"/>
              </a:rPr>
              <a:t>9</a:t>
            </a:r>
          </a:p>
        </p:txBody>
      </p:sp>
      <p:pic>
        <p:nvPicPr>
          <p:cNvPr id="7" name="Picture 8" descr="C:\Users\lqtrung\Desktop\tnm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Title 1"/>
          <p:cNvSpPr>
            <a:spLocks noGrp="1"/>
          </p:cNvSpPr>
          <p:nvPr>
            <p:ph type="title"/>
          </p:nvPr>
        </p:nvSpPr>
        <p:spPr>
          <a:xfrm>
            <a:off x="1182084" y="440668"/>
            <a:ext cx="7854411"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
        <p:nvSpPr>
          <p:cNvPr id="9" name="object 3"/>
          <p:cNvSpPr txBox="1"/>
          <p:nvPr/>
        </p:nvSpPr>
        <p:spPr>
          <a:xfrm>
            <a:off x="933789" y="1124744"/>
            <a:ext cx="7924840" cy="1526059"/>
          </a:xfrm>
          <a:prstGeom prst="rect">
            <a:avLst/>
          </a:prstGeom>
        </p:spPr>
        <p:txBody>
          <a:bodyPr vert="horz" wrap="square" lIns="0" tIns="0" rIns="0" bIns="0" rtlCol="0">
            <a:spAutoFit/>
          </a:bodyPr>
          <a:lstStyle/>
          <a:p>
            <a:pPr marL="680991" marR="0" algn="just">
              <a:lnSpc>
                <a:spcPts val="2436"/>
              </a:lnSpc>
              <a:spcBef>
                <a:spcPts val="0"/>
              </a:spcBef>
              <a:spcAft>
                <a:spcPts val="0"/>
              </a:spcAft>
            </a:pPr>
            <a:r>
              <a:rPr sz="2200" b="1" dirty="0">
                <a:solidFill>
                  <a:srgbClr val="000000"/>
                </a:solidFill>
                <a:latin typeface="Times New Roman" pitchFamily="18" charset="0"/>
                <a:cs typeface="Times New Roman" pitchFamily="18" charset="0"/>
              </a:rPr>
              <a:t>I. QUY</a:t>
            </a:r>
            <a:r>
              <a:rPr sz="2200" b="1" spc="-7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ĐỊNH</a:t>
            </a:r>
            <a:r>
              <a:rPr sz="2200" b="1" spc="-3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VỀ GIẤY</a:t>
            </a:r>
            <a:r>
              <a:rPr sz="2200" b="1" spc="-74"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PHÉP</a:t>
            </a:r>
            <a:r>
              <a:rPr sz="2200" b="1" spc="-11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MÔI</a:t>
            </a:r>
            <a:r>
              <a:rPr sz="2200" b="1" spc="-43"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TRƯỜNG</a:t>
            </a:r>
          </a:p>
          <a:p>
            <a:pPr marL="1285049" marR="0" algn="just">
              <a:lnSpc>
                <a:spcPts val="2436"/>
              </a:lnSpc>
              <a:spcBef>
                <a:spcPts val="1765"/>
              </a:spcBef>
              <a:spcAft>
                <a:spcPts val="0"/>
              </a:spcAft>
            </a:pPr>
            <a:r>
              <a:rPr sz="2200" b="1" i="1" dirty="0">
                <a:solidFill>
                  <a:srgbClr val="000000"/>
                </a:solidFill>
                <a:latin typeface="Times New Roman" pitchFamily="18" charset="0"/>
                <a:cs typeface="Times New Roman" pitchFamily="18" charset="0"/>
              </a:rPr>
              <a:t>4.</a:t>
            </a:r>
            <a:r>
              <a:rPr sz="2200" b="1" i="1" spc="-37" dirty="0">
                <a:solidFill>
                  <a:srgbClr val="000000"/>
                </a:solidFill>
                <a:latin typeface="Times New Roman" pitchFamily="18" charset="0"/>
                <a:cs typeface="Times New Roman" pitchFamily="18" charset="0"/>
              </a:rPr>
              <a:t> </a:t>
            </a:r>
            <a:r>
              <a:rPr sz="2200" b="1" i="1" dirty="0">
                <a:solidFill>
                  <a:srgbClr val="000000"/>
                </a:solidFill>
                <a:latin typeface="Times New Roman" pitchFamily="18" charset="0"/>
                <a:cs typeface="Times New Roman" pitchFamily="18" charset="0"/>
              </a:rPr>
              <a:t>Thành phần hồ sơ đề nghị cấp GPMT</a:t>
            </a:r>
          </a:p>
          <a:p>
            <a:pPr marL="0" marR="0" algn="just">
              <a:lnSpc>
                <a:spcPts val="2436"/>
              </a:lnSpc>
              <a:spcBef>
                <a:spcPts val="467"/>
              </a:spcBef>
              <a:spcAft>
                <a:spcPts val="0"/>
              </a:spcAft>
            </a:pPr>
            <a:r>
              <a:rPr sz="2200" dirty="0">
                <a:solidFill>
                  <a:srgbClr val="000000"/>
                </a:solidFill>
                <a:latin typeface="Times New Roman" pitchFamily="18" charset="0"/>
                <a:cs typeface="Times New Roman" pitchFamily="18" charset="0"/>
              </a:rPr>
              <a:t>(Khoản 1 Điều 43 Luật </a:t>
            </a:r>
            <a:r>
              <a:rPr sz="2200" spc="-35" dirty="0">
                <a:solidFill>
                  <a:srgbClr val="000000"/>
                </a:solidFill>
                <a:latin typeface="Times New Roman" pitchFamily="18" charset="0"/>
                <a:cs typeface="Times New Roman" pitchFamily="18" charset="0"/>
              </a:rPr>
              <a:t>BVMT;</a:t>
            </a:r>
            <a:r>
              <a:rPr sz="2200" spc="4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Khoản 1 Điều 29 Nghị định số</a:t>
            </a:r>
          </a:p>
          <a:p>
            <a:pPr marL="2699512" marR="0" algn="just">
              <a:lnSpc>
                <a:spcPts val="2400"/>
              </a:lnSpc>
              <a:spcBef>
                <a:spcPts val="0"/>
              </a:spcBef>
              <a:spcAft>
                <a:spcPts val="0"/>
              </a:spcAft>
            </a:pPr>
            <a:r>
              <a:rPr sz="2200" dirty="0">
                <a:solidFill>
                  <a:srgbClr val="000000"/>
                </a:solidFill>
                <a:latin typeface="Times New Roman" pitchFamily="18" charset="0"/>
                <a:cs typeface="Times New Roman" pitchFamily="18" charset="0"/>
              </a:rPr>
              <a:t>08/2022/NĐ-CP)</a:t>
            </a:r>
          </a:p>
        </p:txBody>
      </p:sp>
    </p:spTree>
    <p:extLst>
      <p:ext uri="{BB962C8B-B14F-4D97-AF65-F5344CB8AC3E}">
        <p14:creationId xmlns:p14="http://schemas.microsoft.com/office/powerpoint/2010/main" val="90852277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956288" y="1168344"/>
            <a:ext cx="6613654" cy="307777"/>
          </a:xfrm>
          <a:prstGeom prst="rect">
            <a:avLst/>
          </a:prstGeom>
        </p:spPr>
        <p:txBody>
          <a:bodyPr vert="horz" wrap="square" lIns="0" tIns="0" rIns="0" bIns="0" rtlCol="0">
            <a:spAutoFit/>
          </a:bodyPr>
          <a:lstStyle/>
          <a:p>
            <a:pPr marL="0" marR="0">
              <a:lnSpc>
                <a:spcPts val="2436"/>
              </a:lnSpc>
              <a:spcBef>
                <a:spcPts val="0"/>
              </a:spcBef>
              <a:spcAft>
                <a:spcPts val="0"/>
              </a:spcAft>
            </a:pPr>
            <a:r>
              <a:rPr sz="2200" b="1" dirty="0">
                <a:solidFill>
                  <a:srgbClr val="000000"/>
                </a:solidFill>
                <a:latin typeface="Times New Roman" pitchFamily="18" charset="0"/>
                <a:cs typeface="Times New Roman" pitchFamily="18" charset="0"/>
              </a:rPr>
              <a:t>I. QUY</a:t>
            </a:r>
            <a:r>
              <a:rPr sz="2200" b="1" spc="-7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ĐỊNH</a:t>
            </a:r>
            <a:r>
              <a:rPr sz="2200" b="1" spc="-3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VỀ GIẤY</a:t>
            </a:r>
            <a:r>
              <a:rPr sz="2200" b="1" spc="-74"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PHÉP</a:t>
            </a:r>
            <a:r>
              <a:rPr sz="2200" b="1" spc="-115"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MÔI</a:t>
            </a:r>
            <a:r>
              <a:rPr sz="2200" b="1" spc="-43"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TRƯỜNG</a:t>
            </a:r>
          </a:p>
        </p:txBody>
      </p:sp>
      <p:sp>
        <p:nvSpPr>
          <p:cNvPr id="4" name="object 4"/>
          <p:cNvSpPr txBox="1"/>
          <p:nvPr/>
        </p:nvSpPr>
        <p:spPr>
          <a:xfrm>
            <a:off x="179512" y="1634687"/>
            <a:ext cx="8856984" cy="679673"/>
          </a:xfrm>
          <a:prstGeom prst="rect">
            <a:avLst/>
          </a:prstGeom>
        </p:spPr>
        <p:txBody>
          <a:bodyPr vert="horz" wrap="square" lIns="0" tIns="0" rIns="0" bIns="0" rtlCol="0">
            <a:spAutoFit/>
          </a:bodyPr>
          <a:lstStyle/>
          <a:p>
            <a:pPr marL="372237" marR="0">
              <a:lnSpc>
                <a:spcPts val="2436"/>
              </a:lnSpc>
              <a:spcBef>
                <a:spcPts val="0"/>
              </a:spcBef>
              <a:spcAft>
                <a:spcPts val="0"/>
              </a:spcAft>
            </a:pPr>
            <a:r>
              <a:rPr sz="2200" dirty="0">
                <a:solidFill>
                  <a:srgbClr val="000000"/>
                </a:solidFill>
                <a:latin typeface="Times New Roman" pitchFamily="18" charset="0"/>
                <a:cs typeface="Times New Roman" pitchFamily="18" charset="0"/>
              </a:rPr>
              <a:t>5. Nội dung của GPMT</a:t>
            </a:r>
            <a:r>
              <a:rPr sz="2200" spc="-4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(Điều 40 </a:t>
            </a:r>
            <a:r>
              <a:rPr sz="2200">
                <a:solidFill>
                  <a:srgbClr val="000000"/>
                </a:solidFill>
                <a:latin typeface="Times New Roman" pitchFamily="18" charset="0"/>
                <a:cs typeface="Times New Roman" pitchFamily="18" charset="0"/>
              </a:rPr>
              <a:t>Luật </a:t>
            </a:r>
            <a:r>
              <a:rPr lang="vi-VN" sz="2200">
                <a:solidFill>
                  <a:srgbClr val="000000"/>
                </a:solidFill>
                <a:latin typeface="Times New Roman" pitchFamily="18" charset="0"/>
                <a:cs typeface="Times New Roman" pitchFamily="18" charset="0"/>
              </a:rPr>
              <a:t>BVMT</a:t>
            </a:r>
            <a:r>
              <a:rPr sz="2200">
                <a:solidFill>
                  <a:srgbClr val="000000"/>
                </a:solidFill>
                <a:latin typeface="Times New Roman" pitchFamily="18" charset="0"/>
                <a:cs typeface="Times New Roman" pitchFamily="18" charset="0"/>
              </a:rPr>
              <a:t>)</a:t>
            </a:r>
            <a:endParaRPr sz="2200" dirty="0">
              <a:solidFill>
                <a:srgbClr val="000000"/>
              </a:solidFill>
              <a:latin typeface="Times New Roman" pitchFamily="18" charset="0"/>
              <a:cs typeface="Times New Roman" pitchFamily="18" charset="0"/>
            </a:endParaRPr>
          </a:p>
          <a:p>
            <a:pPr marL="0" marR="0">
              <a:lnSpc>
                <a:spcPts val="2325"/>
              </a:lnSpc>
              <a:spcBef>
                <a:spcPts val="556"/>
              </a:spcBef>
              <a:spcAft>
                <a:spcPts val="0"/>
              </a:spcAft>
            </a:pPr>
            <a:r>
              <a:rPr lang="vi-VN" sz="2100" spc="-52">
                <a:solidFill>
                  <a:srgbClr val="000000"/>
                </a:solidFill>
                <a:latin typeface="Times New Roman" pitchFamily="18" charset="0"/>
                <a:cs typeface="Times New Roman" pitchFamily="18" charset="0"/>
              </a:rPr>
              <a:t>      </a:t>
            </a:r>
            <a:r>
              <a:rPr sz="2100" spc="-52">
                <a:solidFill>
                  <a:srgbClr val="000000"/>
                </a:solidFill>
                <a:latin typeface="Times New Roman" pitchFamily="18" charset="0"/>
                <a:cs typeface="Times New Roman" pitchFamily="18" charset="0"/>
              </a:rPr>
              <a:t>Nội</a:t>
            </a:r>
            <a:r>
              <a:rPr sz="2100" spc="-44">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dung </a:t>
            </a:r>
            <a:r>
              <a:rPr sz="2100" spc="-47" dirty="0">
                <a:solidFill>
                  <a:srgbClr val="000000"/>
                </a:solidFill>
                <a:latin typeface="Times New Roman" pitchFamily="18" charset="0"/>
                <a:cs typeface="Times New Roman" pitchFamily="18" charset="0"/>
              </a:rPr>
              <a:t>của</a:t>
            </a:r>
            <a:r>
              <a:rPr sz="2100" spc="-49" dirty="0">
                <a:solidFill>
                  <a:srgbClr val="000000"/>
                </a:solidFill>
                <a:latin typeface="Times New Roman" pitchFamily="18" charset="0"/>
                <a:cs typeface="Times New Roman" pitchFamily="18" charset="0"/>
              </a:rPr>
              <a:t> </a:t>
            </a:r>
            <a:r>
              <a:rPr sz="2100" spc="-55" dirty="0">
                <a:solidFill>
                  <a:srgbClr val="000000"/>
                </a:solidFill>
                <a:latin typeface="Times New Roman" pitchFamily="18" charset="0"/>
                <a:cs typeface="Times New Roman" pitchFamily="18" charset="0"/>
              </a:rPr>
              <a:t>GPMT</a:t>
            </a:r>
            <a:r>
              <a:rPr sz="2100" spc="-78"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gồm</a:t>
            </a:r>
            <a:r>
              <a:rPr sz="2100" spc="-46" dirty="0">
                <a:solidFill>
                  <a:srgbClr val="000000"/>
                </a:solidFill>
                <a:latin typeface="Times New Roman" pitchFamily="18" charset="0"/>
                <a:cs typeface="Times New Roman" pitchFamily="18" charset="0"/>
              </a:rPr>
              <a:t> </a:t>
            </a:r>
            <a:r>
              <a:rPr sz="2100" spc="-45" dirty="0">
                <a:solidFill>
                  <a:srgbClr val="000000"/>
                </a:solidFill>
                <a:latin typeface="Times New Roman" pitchFamily="18" charset="0"/>
                <a:cs typeface="Times New Roman" pitchFamily="18" charset="0"/>
              </a:rPr>
              <a:t>các</a:t>
            </a:r>
            <a:r>
              <a:rPr sz="2100" spc="-50" dirty="0">
                <a:solidFill>
                  <a:srgbClr val="000000"/>
                </a:solidFill>
                <a:latin typeface="Times New Roman" pitchFamily="18" charset="0"/>
                <a:cs typeface="Times New Roman" pitchFamily="18" charset="0"/>
              </a:rPr>
              <a:t> nội</a:t>
            </a:r>
            <a:r>
              <a:rPr sz="2100" spc="-46"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dung </a:t>
            </a:r>
            <a:r>
              <a:rPr sz="2100" spc="-47" dirty="0">
                <a:solidFill>
                  <a:srgbClr val="000000"/>
                </a:solidFill>
                <a:latin typeface="Times New Roman" pitchFamily="18" charset="0"/>
                <a:cs typeface="Times New Roman" pitchFamily="18" charset="0"/>
              </a:rPr>
              <a:t>chính</a:t>
            </a:r>
            <a:r>
              <a:rPr sz="2100" spc="-54"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như</a:t>
            </a:r>
            <a:r>
              <a:rPr sz="2100" spc="-51"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sau:</a:t>
            </a:r>
          </a:p>
        </p:txBody>
      </p:sp>
      <p:sp>
        <p:nvSpPr>
          <p:cNvPr id="5" name="object 5"/>
          <p:cNvSpPr txBox="1"/>
          <p:nvPr/>
        </p:nvSpPr>
        <p:spPr>
          <a:xfrm>
            <a:off x="467543" y="2383621"/>
            <a:ext cx="7960509" cy="294953"/>
          </a:xfrm>
          <a:prstGeom prst="rect">
            <a:avLst/>
          </a:prstGeom>
        </p:spPr>
        <p:txBody>
          <a:bodyPr vert="horz" wrap="square" lIns="0" tIns="0" rIns="0" bIns="0" rtlCol="0">
            <a:spAutoFit/>
          </a:bodyPr>
          <a:lstStyle/>
          <a:p>
            <a:pPr marL="0" marR="0">
              <a:lnSpc>
                <a:spcPts val="2325"/>
              </a:lnSpc>
              <a:spcBef>
                <a:spcPts val="0"/>
              </a:spcBef>
              <a:spcAft>
                <a:spcPts val="0"/>
              </a:spcAft>
            </a:pPr>
            <a:r>
              <a:rPr sz="2100" dirty="0">
                <a:solidFill>
                  <a:srgbClr val="000000"/>
                </a:solidFill>
                <a:latin typeface="Times New Roman" pitchFamily="18" charset="0"/>
                <a:cs typeface="Times New Roman" pitchFamily="18" charset="0"/>
              </a:rPr>
              <a:t>-</a:t>
            </a:r>
            <a:r>
              <a:rPr sz="2100" spc="-137" dirty="0">
                <a:solidFill>
                  <a:srgbClr val="000000"/>
                </a:solidFill>
                <a:latin typeface="Times New Roman" pitchFamily="18" charset="0"/>
                <a:cs typeface="Times New Roman" pitchFamily="18" charset="0"/>
              </a:rPr>
              <a:t> </a:t>
            </a:r>
            <a:r>
              <a:rPr sz="2100" spc="-49" dirty="0">
                <a:solidFill>
                  <a:srgbClr val="000000"/>
                </a:solidFill>
                <a:latin typeface="Times New Roman" pitchFamily="18" charset="0"/>
                <a:cs typeface="Times New Roman" pitchFamily="18" charset="0"/>
              </a:rPr>
              <a:t>Thông</a:t>
            </a:r>
            <a:r>
              <a:rPr sz="2100" spc="-52" dirty="0">
                <a:solidFill>
                  <a:srgbClr val="000000"/>
                </a:solidFill>
                <a:latin typeface="Times New Roman" pitchFamily="18" charset="0"/>
                <a:cs typeface="Times New Roman" pitchFamily="18" charset="0"/>
              </a:rPr>
              <a:t> </a:t>
            </a:r>
            <a:r>
              <a:rPr sz="2100" spc="-46" dirty="0">
                <a:solidFill>
                  <a:srgbClr val="000000"/>
                </a:solidFill>
                <a:latin typeface="Times New Roman" pitchFamily="18" charset="0"/>
                <a:cs typeface="Times New Roman" pitchFamily="18" charset="0"/>
              </a:rPr>
              <a:t>tin</a:t>
            </a:r>
            <a:r>
              <a:rPr sz="2100" spc="-54"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về</a:t>
            </a:r>
            <a:r>
              <a:rPr sz="2100" spc="-45"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chủ</a:t>
            </a:r>
            <a:r>
              <a:rPr sz="2100" spc="-54"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dự</a:t>
            </a:r>
            <a:r>
              <a:rPr sz="2100" spc="-51"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án,</a:t>
            </a:r>
            <a:r>
              <a:rPr sz="2100" spc="-52" dirty="0">
                <a:solidFill>
                  <a:srgbClr val="000000"/>
                </a:solidFill>
                <a:latin typeface="Times New Roman" pitchFamily="18" charset="0"/>
                <a:cs typeface="Times New Roman" pitchFamily="18" charset="0"/>
              </a:rPr>
              <a:t> </a:t>
            </a:r>
            <a:r>
              <a:rPr sz="2100" spc="-45" dirty="0">
                <a:solidFill>
                  <a:srgbClr val="000000"/>
                </a:solidFill>
                <a:latin typeface="Times New Roman" pitchFamily="18" charset="0"/>
                <a:cs typeface="Times New Roman" pitchFamily="18" charset="0"/>
              </a:rPr>
              <a:t>cơ</a:t>
            </a:r>
            <a:r>
              <a:rPr sz="2100" spc="-52" dirty="0">
                <a:solidFill>
                  <a:srgbClr val="000000"/>
                </a:solidFill>
                <a:latin typeface="Times New Roman" pitchFamily="18" charset="0"/>
                <a:cs typeface="Times New Roman" pitchFamily="18" charset="0"/>
              </a:rPr>
              <a:t> </a:t>
            </a:r>
            <a:r>
              <a:rPr sz="2100" spc="-51" dirty="0">
                <a:solidFill>
                  <a:srgbClr val="000000"/>
                </a:solidFill>
                <a:latin typeface="Times New Roman" pitchFamily="18" charset="0"/>
                <a:cs typeface="Times New Roman" pitchFamily="18" charset="0"/>
              </a:rPr>
              <a:t>sở;</a:t>
            </a:r>
            <a:r>
              <a:rPr sz="2100" spc="-45" dirty="0">
                <a:solidFill>
                  <a:srgbClr val="000000"/>
                </a:solidFill>
                <a:latin typeface="Times New Roman" pitchFamily="18" charset="0"/>
                <a:cs typeface="Times New Roman" pitchFamily="18" charset="0"/>
              </a:rPr>
              <a:t> </a:t>
            </a:r>
            <a:r>
              <a:rPr sz="2100" spc="-49" dirty="0">
                <a:solidFill>
                  <a:srgbClr val="000000"/>
                </a:solidFill>
                <a:latin typeface="Times New Roman" pitchFamily="18" charset="0"/>
                <a:cs typeface="Times New Roman" pitchFamily="18" charset="0"/>
              </a:rPr>
              <a:t>thông</a:t>
            </a:r>
            <a:r>
              <a:rPr sz="2100" spc="-50" dirty="0">
                <a:solidFill>
                  <a:srgbClr val="000000"/>
                </a:solidFill>
                <a:latin typeface="Times New Roman" pitchFamily="18" charset="0"/>
                <a:cs typeface="Times New Roman" pitchFamily="18" charset="0"/>
              </a:rPr>
              <a:t> </a:t>
            </a:r>
            <a:r>
              <a:rPr sz="2100" spc="-46" dirty="0">
                <a:solidFill>
                  <a:srgbClr val="000000"/>
                </a:solidFill>
                <a:latin typeface="Times New Roman" pitchFamily="18" charset="0"/>
                <a:cs typeface="Times New Roman" pitchFamily="18" charset="0"/>
              </a:rPr>
              <a:t>tin</a:t>
            </a:r>
            <a:r>
              <a:rPr sz="2100" spc="-54"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về</a:t>
            </a:r>
            <a:r>
              <a:rPr sz="2100" spc="-45"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dự</a:t>
            </a:r>
            <a:r>
              <a:rPr sz="2100" spc="-51"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án,</a:t>
            </a:r>
            <a:r>
              <a:rPr sz="2100" spc="-52" dirty="0">
                <a:solidFill>
                  <a:srgbClr val="000000"/>
                </a:solidFill>
                <a:latin typeface="Times New Roman" pitchFamily="18" charset="0"/>
                <a:cs typeface="Times New Roman" pitchFamily="18" charset="0"/>
              </a:rPr>
              <a:t> </a:t>
            </a:r>
            <a:r>
              <a:rPr sz="2100" spc="-45" dirty="0">
                <a:solidFill>
                  <a:srgbClr val="000000"/>
                </a:solidFill>
                <a:latin typeface="Times New Roman" pitchFamily="18" charset="0"/>
                <a:cs typeface="Times New Roman" pitchFamily="18" charset="0"/>
              </a:rPr>
              <a:t>cơ</a:t>
            </a:r>
            <a:r>
              <a:rPr sz="2100" spc="-52" dirty="0">
                <a:solidFill>
                  <a:srgbClr val="000000"/>
                </a:solidFill>
                <a:latin typeface="Times New Roman" pitchFamily="18" charset="0"/>
                <a:cs typeface="Times New Roman" pitchFamily="18" charset="0"/>
              </a:rPr>
              <a:t> </a:t>
            </a:r>
            <a:r>
              <a:rPr sz="2100" spc="-51" dirty="0">
                <a:solidFill>
                  <a:srgbClr val="000000"/>
                </a:solidFill>
                <a:latin typeface="Times New Roman" pitchFamily="18" charset="0"/>
                <a:cs typeface="Times New Roman" pitchFamily="18" charset="0"/>
              </a:rPr>
              <a:t>sở;</a:t>
            </a:r>
          </a:p>
        </p:txBody>
      </p:sp>
      <p:sp>
        <p:nvSpPr>
          <p:cNvPr id="6" name="object 6"/>
          <p:cNvSpPr txBox="1"/>
          <p:nvPr/>
        </p:nvSpPr>
        <p:spPr>
          <a:xfrm>
            <a:off x="179512" y="2749381"/>
            <a:ext cx="8711633" cy="1243930"/>
          </a:xfrm>
          <a:prstGeom prst="rect">
            <a:avLst/>
          </a:prstGeom>
        </p:spPr>
        <p:txBody>
          <a:bodyPr vert="horz" wrap="square" lIns="0" tIns="0" rIns="0" bIns="0" rtlCol="0">
            <a:spAutoFit/>
          </a:bodyPr>
          <a:lstStyle/>
          <a:p>
            <a:pPr marL="542924" marR="0" algn="just">
              <a:lnSpc>
                <a:spcPts val="2325"/>
              </a:lnSpc>
              <a:spcBef>
                <a:spcPts val="0"/>
              </a:spcBef>
              <a:spcAft>
                <a:spcPts val="0"/>
              </a:spcAft>
            </a:pPr>
            <a:r>
              <a:rPr sz="2100" dirty="0">
                <a:solidFill>
                  <a:srgbClr val="000000"/>
                </a:solidFill>
                <a:latin typeface="Times New Roman" pitchFamily="18" charset="0"/>
                <a:cs typeface="Times New Roman" pitchFamily="18" charset="0"/>
              </a:rPr>
              <a:t>-</a:t>
            </a:r>
            <a:r>
              <a:rPr sz="2100" spc="112" dirty="0">
                <a:solidFill>
                  <a:srgbClr val="000000"/>
                </a:solidFill>
                <a:latin typeface="Times New Roman" pitchFamily="18" charset="0"/>
                <a:cs typeface="Times New Roman" pitchFamily="18" charset="0"/>
              </a:rPr>
              <a:t> </a:t>
            </a:r>
            <a:r>
              <a:rPr sz="2100" spc="-52" dirty="0">
                <a:solidFill>
                  <a:srgbClr val="000000"/>
                </a:solidFill>
                <a:latin typeface="Times New Roman" pitchFamily="18" charset="0"/>
                <a:cs typeface="Times New Roman" pitchFamily="18" charset="0"/>
              </a:rPr>
              <a:t>Nội</a:t>
            </a:r>
            <a:r>
              <a:rPr sz="2100" spc="167"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dung</a:t>
            </a:r>
            <a:r>
              <a:rPr sz="2100" spc="161" dirty="0">
                <a:solidFill>
                  <a:srgbClr val="000000"/>
                </a:solidFill>
                <a:latin typeface="Times New Roman" pitchFamily="18" charset="0"/>
                <a:cs typeface="Times New Roman" pitchFamily="18" charset="0"/>
              </a:rPr>
              <a:t> </a:t>
            </a:r>
            <a:r>
              <a:rPr sz="2100" spc="-45" dirty="0">
                <a:solidFill>
                  <a:srgbClr val="000000"/>
                </a:solidFill>
                <a:latin typeface="Times New Roman" pitchFamily="18" charset="0"/>
                <a:cs typeface="Times New Roman" pitchFamily="18" charset="0"/>
              </a:rPr>
              <a:t>cấp</a:t>
            </a:r>
            <a:r>
              <a:rPr sz="2100" spc="156"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phép</a:t>
            </a:r>
            <a:r>
              <a:rPr sz="2100" spc="161"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môi</a:t>
            </a:r>
            <a:r>
              <a:rPr sz="2100" spc="164" dirty="0">
                <a:solidFill>
                  <a:srgbClr val="000000"/>
                </a:solidFill>
                <a:latin typeface="Times New Roman" pitchFamily="18" charset="0"/>
                <a:cs typeface="Times New Roman" pitchFamily="18" charset="0"/>
              </a:rPr>
              <a:t> </a:t>
            </a:r>
            <a:r>
              <a:rPr sz="2100" spc="-49" dirty="0">
                <a:solidFill>
                  <a:srgbClr val="000000"/>
                </a:solidFill>
                <a:latin typeface="Times New Roman" pitchFamily="18" charset="0"/>
                <a:cs typeface="Times New Roman" pitchFamily="18" charset="0"/>
              </a:rPr>
              <a:t>trường:</a:t>
            </a:r>
            <a:r>
              <a:rPr sz="2100" spc="165"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Nước</a:t>
            </a:r>
            <a:r>
              <a:rPr sz="2100" spc="165"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thải;</a:t>
            </a:r>
            <a:r>
              <a:rPr sz="2100" spc="162"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khí</a:t>
            </a:r>
            <a:r>
              <a:rPr sz="2100" spc="165"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thải;</a:t>
            </a:r>
            <a:r>
              <a:rPr sz="2100" spc="163" dirty="0">
                <a:solidFill>
                  <a:srgbClr val="000000"/>
                </a:solidFill>
                <a:latin typeface="Times New Roman" pitchFamily="18" charset="0"/>
                <a:cs typeface="Times New Roman" pitchFamily="18" charset="0"/>
              </a:rPr>
              <a:t> </a:t>
            </a:r>
            <a:r>
              <a:rPr sz="2100" spc="-46" dirty="0">
                <a:solidFill>
                  <a:srgbClr val="000000"/>
                </a:solidFill>
                <a:latin typeface="Times New Roman" pitchFamily="18" charset="0"/>
                <a:cs typeface="Times New Roman" pitchFamily="18" charset="0"/>
              </a:rPr>
              <a:t>tiếng</a:t>
            </a:r>
            <a:r>
              <a:rPr sz="2100" spc="158"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ồn;</a:t>
            </a:r>
            <a:r>
              <a:rPr sz="2100" spc="166"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độ</a:t>
            </a:r>
            <a:r>
              <a:rPr sz="2100" spc="162"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rung</a:t>
            </a:r>
            <a:r>
              <a:rPr sz="2100" spc="-50">
                <a:solidFill>
                  <a:srgbClr val="000000"/>
                </a:solidFill>
                <a:latin typeface="Times New Roman" pitchFamily="18" charset="0"/>
                <a:cs typeface="Times New Roman" pitchFamily="18" charset="0"/>
              </a:rPr>
              <a:t>;</a:t>
            </a:r>
            <a:r>
              <a:rPr sz="2100" spc="166">
                <a:solidFill>
                  <a:srgbClr val="000000"/>
                </a:solidFill>
                <a:latin typeface="Times New Roman" pitchFamily="18" charset="0"/>
                <a:cs typeface="Times New Roman" pitchFamily="18" charset="0"/>
              </a:rPr>
              <a:t> </a:t>
            </a:r>
            <a:r>
              <a:rPr sz="2100" spc="-48">
                <a:solidFill>
                  <a:srgbClr val="000000"/>
                </a:solidFill>
                <a:latin typeface="Times New Roman" pitchFamily="18" charset="0"/>
                <a:cs typeface="Times New Roman" pitchFamily="18" charset="0"/>
              </a:rPr>
              <a:t>công</a:t>
            </a:r>
            <a:r>
              <a:rPr lang="vi-VN" sz="2100" spc="-48">
                <a:solidFill>
                  <a:srgbClr val="000000"/>
                </a:solidFill>
                <a:latin typeface="Times New Roman" pitchFamily="18" charset="0"/>
                <a:cs typeface="Times New Roman" pitchFamily="18" charset="0"/>
              </a:rPr>
              <a:t> </a:t>
            </a:r>
            <a:r>
              <a:rPr sz="2100" spc="-48">
                <a:solidFill>
                  <a:srgbClr val="000000"/>
                </a:solidFill>
                <a:latin typeface="Times New Roman" pitchFamily="18" charset="0"/>
                <a:cs typeface="Times New Roman" pitchFamily="18" charset="0"/>
              </a:rPr>
              <a:t>trình</a:t>
            </a:r>
            <a:r>
              <a:rPr sz="2100" spc="-48" dirty="0">
                <a:solidFill>
                  <a:srgbClr val="000000"/>
                </a:solidFill>
                <a:latin typeface="Times New Roman" pitchFamily="18" charset="0"/>
                <a:cs typeface="Times New Roman" pitchFamily="18" charset="0"/>
              </a:rPr>
              <a:t>,</a:t>
            </a:r>
            <a:r>
              <a:rPr sz="2100" spc="-52" dirty="0">
                <a:solidFill>
                  <a:srgbClr val="000000"/>
                </a:solidFill>
                <a:latin typeface="Times New Roman" pitchFamily="18" charset="0"/>
                <a:cs typeface="Times New Roman" pitchFamily="18" charset="0"/>
              </a:rPr>
              <a:t> </a:t>
            </a:r>
            <a:r>
              <a:rPr sz="2100" spc="-46" dirty="0">
                <a:solidFill>
                  <a:srgbClr val="000000"/>
                </a:solidFill>
                <a:latin typeface="Times New Roman" pitchFamily="18" charset="0"/>
                <a:cs typeface="Times New Roman" pitchFamily="18" charset="0"/>
              </a:rPr>
              <a:t>thiết</a:t>
            </a:r>
            <a:r>
              <a:rPr sz="2100" spc="-50" dirty="0">
                <a:solidFill>
                  <a:srgbClr val="000000"/>
                </a:solidFill>
                <a:latin typeface="Times New Roman" pitchFamily="18" charset="0"/>
                <a:cs typeface="Times New Roman" pitchFamily="18" charset="0"/>
              </a:rPr>
              <a:t> bị</a:t>
            </a:r>
            <a:r>
              <a:rPr sz="2100" spc="-46"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xử</a:t>
            </a:r>
            <a:r>
              <a:rPr sz="2100" spc="-51" dirty="0">
                <a:solidFill>
                  <a:srgbClr val="000000"/>
                </a:solidFill>
                <a:latin typeface="Times New Roman" pitchFamily="18" charset="0"/>
                <a:cs typeface="Times New Roman" pitchFamily="18" charset="0"/>
              </a:rPr>
              <a:t> </a:t>
            </a:r>
            <a:r>
              <a:rPr sz="2100" spc="-46" dirty="0">
                <a:solidFill>
                  <a:srgbClr val="000000"/>
                </a:solidFill>
                <a:latin typeface="Times New Roman" pitchFamily="18" charset="0"/>
                <a:cs typeface="Times New Roman" pitchFamily="18" charset="0"/>
              </a:rPr>
              <a:t>lý</a:t>
            </a:r>
            <a:r>
              <a:rPr sz="2100" spc="-54" dirty="0">
                <a:solidFill>
                  <a:srgbClr val="000000"/>
                </a:solidFill>
                <a:latin typeface="Times New Roman" pitchFamily="18" charset="0"/>
                <a:cs typeface="Times New Roman" pitchFamily="18" charset="0"/>
              </a:rPr>
              <a:t> </a:t>
            </a:r>
            <a:r>
              <a:rPr sz="2100" spc="-51" dirty="0">
                <a:solidFill>
                  <a:srgbClr val="000000"/>
                </a:solidFill>
                <a:latin typeface="Times New Roman" pitchFamily="18" charset="0"/>
                <a:cs typeface="Times New Roman" pitchFamily="18" charset="0"/>
              </a:rPr>
              <a:t>CTNH;</a:t>
            </a:r>
            <a:r>
              <a:rPr sz="2100" spc="-45"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loại,</a:t>
            </a:r>
            <a:r>
              <a:rPr sz="2100" spc="-52"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khối</a:t>
            </a:r>
            <a:r>
              <a:rPr sz="2100" spc="-46" dirty="0">
                <a:solidFill>
                  <a:srgbClr val="000000"/>
                </a:solidFill>
                <a:latin typeface="Times New Roman" pitchFamily="18" charset="0"/>
                <a:cs typeface="Times New Roman" pitchFamily="18" charset="0"/>
              </a:rPr>
              <a:t> </a:t>
            </a:r>
            <a:r>
              <a:rPr sz="2100" spc="-49" dirty="0">
                <a:solidFill>
                  <a:srgbClr val="000000"/>
                </a:solidFill>
                <a:latin typeface="Times New Roman" pitchFamily="18" charset="0"/>
                <a:cs typeface="Times New Roman" pitchFamily="18" charset="0"/>
              </a:rPr>
              <a:t>lượng</a:t>
            </a:r>
            <a:r>
              <a:rPr sz="2100" spc="-51"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phế</a:t>
            </a:r>
            <a:r>
              <a:rPr sz="2100" spc="-45" dirty="0">
                <a:solidFill>
                  <a:srgbClr val="000000"/>
                </a:solidFill>
                <a:latin typeface="Times New Roman" pitchFamily="18" charset="0"/>
                <a:cs typeface="Times New Roman" pitchFamily="18" charset="0"/>
              </a:rPr>
              <a:t> liệu</a:t>
            </a:r>
            <a:r>
              <a:rPr sz="2100" spc="-56"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nhập</a:t>
            </a:r>
            <a:r>
              <a:rPr sz="2100" spc="-51" dirty="0">
                <a:solidFill>
                  <a:srgbClr val="000000"/>
                </a:solidFill>
                <a:latin typeface="Times New Roman" pitchFamily="18" charset="0"/>
                <a:cs typeface="Times New Roman" pitchFamily="18" charset="0"/>
              </a:rPr>
              <a:t> </a:t>
            </a:r>
            <a:r>
              <a:rPr sz="2100" spc="-49" dirty="0">
                <a:solidFill>
                  <a:srgbClr val="000000"/>
                </a:solidFill>
                <a:latin typeface="Times New Roman" pitchFamily="18" charset="0"/>
                <a:cs typeface="Times New Roman" pitchFamily="18" charset="0"/>
              </a:rPr>
              <a:t>khẩu.</a:t>
            </a:r>
          </a:p>
          <a:p>
            <a:pPr marL="542924" marR="0" algn="just">
              <a:lnSpc>
                <a:spcPts val="2325"/>
              </a:lnSpc>
              <a:spcBef>
                <a:spcPts val="482"/>
              </a:spcBef>
              <a:spcAft>
                <a:spcPts val="0"/>
              </a:spcAft>
            </a:pPr>
            <a:r>
              <a:rPr sz="2100" dirty="0">
                <a:solidFill>
                  <a:srgbClr val="000000"/>
                </a:solidFill>
                <a:latin typeface="Times New Roman" pitchFamily="18" charset="0"/>
                <a:cs typeface="Times New Roman" pitchFamily="18" charset="0"/>
              </a:rPr>
              <a:t>-</a:t>
            </a:r>
            <a:r>
              <a:rPr sz="2100" spc="-54"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Yêu</a:t>
            </a:r>
            <a:r>
              <a:rPr sz="2100" dirty="0">
                <a:solidFill>
                  <a:srgbClr val="000000"/>
                </a:solidFill>
                <a:latin typeface="Times New Roman" pitchFamily="18" charset="0"/>
                <a:cs typeface="Times New Roman" pitchFamily="18" charset="0"/>
              </a:rPr>
              <a:t> </a:t>
            </a:r>
            <a:r>
              <a:rPr sz="2100" spc="-45" dirty="0">
                <a:solidFill>
                  <a:srgbClr val="000000"/>
                </a:solidFill>
                <a:latin typeface="Times New Roman" pitchFamily="18" charset="0"/>
                <a:cs typeface="Times New Roman" pitchFamily="18" charset="0"/>
              </a:rPr>
              <a:t>cầu</a:t>
            </a:r>
            <a:r>
              <a:rPr sz="2100" spc="-10"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về</a:t>
            </a:r>
            <a:r>
              <a:rPr sz="2100"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bảo</a:t>
            </a:r>
            <a:r>
              <a:rPr sz="2100"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vệ</a:t>
            </a:r>
            <a:r>
              <a:rPr sz="2100"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môi</a:t>
            </a:r>
            <a:r>
              <a:rPr sz="2100" dirty="0">
                <a:solidFill>
                  <a:srgbClr val="000000"/>
                </a:solidFill>
                <a:latin typeface="Times New Roman" pitchFamily="18" charset="0"/>
                <a:cs typeface="Times New Roman" pitchFamily="18" charset="0"/>
              </a:rPr>
              <a:t> </a:t>
            </a:r>
            <a:r>
              <a:rPr sz="2100" spc="-49" dirty="0">
                <a:solidFill>
                  <a:srgbClr val="000000"/>
                </a:solidFill>
                <a:latin typeface="Times New Roman" pitchFamily="18" charset="0"/>
                <a:cs typeface="Times New Roman" pitchFamily="18" charset="0"/>
              </a:rPr>
              <a:t>trường:</a:t>
            </a:r>
            <a:r>
              <a:rPr sz="2100" dirty="0">
                <a:solidFill>
                  <a:srgbClr val="000000"/>
                </a:solidFill>
                <a:latin typeface="Times New Roman" pitchFamily="18" charset="0"/>
                <a:cs typeface="Times New Roman" pitchFamily="18" charset="0"/>
              </a:rPr>
              <a:t> </a:t>
            </a:r>
            <a:r>
              <a:rPr sz="2100" spc="-51" dirty="0">
                <a:solidFill>
                  <a:srgbClr val="000000"/>
                </a:solidFill>
                <a:latin typeface="Times New Roman" pitchFamily="18" charset="0"/>
                <a:cs typeface="Times New Roman" pitchFamily="18" charset="0"/>
              </a:rPr>
              <a:t>Công</a:t>
            </a:r>
            <a:r>
              <a:rPr sz="2100"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trình,</a:t>
            </a:r>
            <a:r>
              <a:rPr sz="2100"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biện</a:t>
            </a:r>
            <a:r>
              <a:rPr sz="2100"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pháp</a:t>
            </a:r>
            <a:r>
              <a:rPr sz="2100"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xử</a:t>
            </a:r>
            <a:r>
              <a:rPr sz="2100" dirty="0">
                <a:solidFill>
                  <a:srgbClr val="000000"/>
                </a:solidFill>
                <a:latin typeface="Times New Roman" pitchFamily="18" charset="0"/>
                <a:cs typeface="Times New Roman" pitchFamily="18" charset="0"/>
              </a:rPr>
              <a:t> </a:t>
            </a:r>
            <a:r>
              <a:rPr sz="2100" spc="-46" dirty="0">
                <a:solidFill>
                  <a:srgbClr val="000000"/>
                </a:solidFill>
                <a:latin typeface="Times New Roman" pitchFamily="18" charset="0"/>
                <a:cs typeface="Times New Roman" pitchFamily="18" charset="0"/>
              </a:rPr>
              <a:t>lý</a:t>
            </a:r>
            <a:r>
              <a:rPr sz="2100" dirty="0">
                <a:solidFill>
                  <a:srgbClr val="000000"/>
                </a:solidFill>
                <a:latin typeface="Times New Roman" pitchFamily="18" charset="0"/>
                <a:cs typeface="Times New Roman" pitchFamily="18" charset="0"/>
              </a:rPr>
              <a:t> </a:t>
            </a:r>
            <a:r>
              <a:rPr sz="2100" spc="-49" dirty="0">
                <a:solidFill>
                  <a:srgbClr val="000000"/>
                </a:solidFill>
                <a:latin typeface="Times New Roman" pitchFamily="18" charset="0"/>
                <a:cs typeface="Times New Roman" pitchFamily="18" charset="0"/>
              </a:rPr>
              <a:t>nước</a:t>
            </a:r>
            <a:r>
              <a:rPr sz="2100"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thải,</a:t>
            </a:r>
            <a:r>
              <a:rPr sz="2100"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khí</a:t>
            </a:r>
            <a:r>
              <a:rPr sz="2100" dirty="0">
                <a:solidFill>
                  <a:srgbClr val="000000"/>
                </a:solidFill>
                <a:latin typeface="Times New Roman" pitchFamily="18" charset="0"/>
                <a:cs typeface="Times New Roman" pitchFamily="18" charset="0"/>
              </a:rPr>
              <a:t> </a:t>
            </a:r>
            <a:r>
              <a:rPr sz="2100" spc="-47">
                <a:solidFill>
                  <a:srgbClr val="000000"/>
                </a:solidFill>
                <a:latin typeface="Times New Roman" pitchFamily="18" charset="0"/>
                <a:cs typeface="Times New Roman" pitchFamily="18" charset="0"/>
              </a:rPr>
              <a:t>thải,</a:t>
            </a:r>
            <a:r>
              <a:rPr lang="vi-VN" sz="2100" spc="-47">
                <a:solidFill>
                  <a:srgbClr val="000000"/>
                </a:solidFill>
                <a:latin typeface="Times New Roman" pitchFamily="18" charset="0"/>
                <a:cs typeface="Times New Roman" pitchFamily="18" charset="0"/>
              </a:rPr>
              <a:t> </a:t>
            </a:r>
            <a:r>
              <a:rPr sz="2100" spc="-47">
                <a:solidFill>
                  <a:srgbClr val="000000"/>
                </a:solidFill>
                <a:latin typeface="Times New Roman" pitchFamily="18" charset="0"/>
                <a:cs typeface="Times New Roman" pitchFamily="18" charset="0"/>
              </a:rPr>
              <a:t>giảm</a:t>
            </a:r>
            <a:r>
              <a:rPr sz="2100" spc="-49">
                <a:solidFill>
                  <a:srgbClr val="000000"/>
                </a:solidFill>
                <a:latin typeface="Times New Roman" pitchFamily="18" charset="0"/>
                <a:cs typeface="Times New Roman" pitchFamily="18" charset="0"/>
              </a:rPr>
              <a:t> </a:t>
            </a:r>
            <a:r>
              <a:rPr sz="2100" spc="-46" dirty="0">
                <a:solidFill>
                  <a:srgbClr val="000000"/>
                </a:solidFill>
                <a:latin typeface="Times New Roman" pitchFamily="18" charset="0"/>
                <a:cs typeface="Times New Roman" pitchFamily="18" charset="0"/>
              </a:rPr>
              <a:t>thiểu</a:t>
            </a:r>
            <a:r>
              <a:rPr sz="2100" spc="-54" dirty="0">
                <a:solidFill>
                  <a:srgbClr val="000000"/>
                </a:solidFill>
                <a:latin typeface="Times New Roman" pitchFamily="18" charset="0"/>
                <a:cs typeface="Times New Roman" pitchFamily="18" charset="0"/>
              </a:rPr>
              <a:t> </a:t>
            </a:r>
            <a:r>
              <a:rPr sz="2100" spc="-46" dirty="0">
                <a:solidFill>
                  <a:srgbClr val="000000"/>
                </a:solidFill>
                <a:latin typeface="Times New Roman" pitchFamily="18" charset="0"/>
                <a:cs typeface="Times New Roman" pitchFamily="18" charset="0"/>
              </a:rPr>
              <a:t>tiếng</a:t>
            </a:r>
            <a:r>
              <a:rPr sz="2100" spc="-54"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ồn, độ rung;</a:t>
            </a:r>
            <a:r>
              <a:rPr sz="2100" spc="-46"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công</a:t>
            </a:r>
            <a:r>
              <a:rPr sz="2100" spc="-54"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trình</a:t>
            </a:r>
            <a:r>
              <a:rPr sz="2100" spc="-51"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lưu</a:t>
            </a:r>
            <a:r>
              <a:rPr sz="2100" spc="-52"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giữ</a:t>
            </a:r>
            <a:r>
              <a:rPr sz="2100" spc="-54" dirty="0">
                <a:solidFill>
                  <a:srgbClr val="000000"/>
                </a:solidFill>
                <a:latin typeface="Times New Roman" pitchFamily="18" charset="0"/>
                <a:cs typeface="Times New Roman" pitchFamily="18" charset="0"/>
              </a:rPr>
              <a:t> </a:t>
            </a:r>
            <a:r>
              <a:rPr sz="2100" spc="-46" dirty="0">
                <a:solidFill>
                  <a:srgbClr val="000000"/>
                </a:solidFill>
                <a:latin typeface="Times New Roman" pitchFamily="18" charset="0"/>
                <a:cs typeface="Times New Roman" pitchFamily="18" charset="0"/>
              </a:rPr>
              <a:t>chất</a:t>
            </a:r>
            <a:r>
              <a:rPr sz="2100" spc="-51"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thải,…</a:t>
            </a:r>
          </a:p>
        </p:txBody>
      </p:sp>
      <p:sp>
        <p:nvSpPr>
          <p:cNvPr id="7" name="object 7"/>
          <p:cNvSpPr txBox="1"/>
          <p:nvPr/>
        </p:nvSpPr>
        <p:spPr>
          <a:xfrm>
            <a:off x="714103" y="4060021"/>
            <a:ext cx="7314281" cy="654025"/>
          </a:xfrm>
          <a:prstGeom prst="rect">
            <a:avLst/>
          </a:prstGeom>
        </p:spPr>
        <p:txBody>
          <a:bodyPr vert="horz" wrap="square" lIns="0" tIns="0" rIns="0" bIns="0" rtlCol="0">
            <a:spAutoFit/>
          </a:bodyPr>
          <a:lstStyle/>
          <a:p>
            <a:pPr marL="0" marR="0">
              <a:lnSpc>
                <a:spcPts val="2325"/>
              </a:lnSpc>
              <a:spcBef>
                <a:spcPts val="0"/>
              </a:spcBef>
              <a:spcAft>
                <a:spcPts val="0"/>
              </a:spcAft>
            </a:pPr>
            <a:r>
              <a:rPr sz="2100" dirty="0">
                <a:solidFill>
                  <a:srgbClr val="000000"/>
                </a:solidFill>
                <a:latin typeface="Times New Roman" pitchFamily="18" charset="0"/>
                <a:cs typeface="Times New Roman" pitchFamily="18" charset="0"/>
              </a:rPr>
              <a:t>-</a:t>
            </a:r>
            <a:r>
              <a:rPr sz="2100" spc="-137"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Thời</a:t>
            </a:r>
            <a:r>
              <a:rPr sz="2100" spc="-50"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hạn</a:t>
            </a:r>
            <a:r>
              <a:rPr sz="2100" spc="-51"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của</a:t>
            </a:r>
            <a:r>
              <a:rPr sz="2100" spc="-49" dirty="0">
                <a:solidFill>
                  <a:srgbClr val="000000"/>
                </a:solidFill>
                <a:latin typeface="Times New Roman" pitchFamily="18" charset="0"/>
                <a:cs typeface="Times New Roman" pitchFamily="18" charset="0"/>
              </a:rPr>
              <a:t> </a:t>
            </a:r>
            <a:r>
              <a:rPr sz="2100" spc="-80" dirty="0">
                <a:solidFill>
                  <a:srgbClr val="000000"/>
                </a:solidFill>
                <a:latin typeface="Times New Roman" pitchFamily="18" charset="0"/>
                <a:cs typeface="Times New Roman" pitchFamily="18" charset="0"/>
              </a:rPr>
              <a:t>GPMT:</a:t>
            </a:r>
          </a:p>
          <a:p>
            <a:pPr marL="0" marR="0">
              <a:lnSpc>
                <a:spcPts val="2325"/>
              </a:lnSpc>
              <a:spcBef>
                <a:spcPts val="458"/>
              </a:spcBef>
              <a:spcAft>
                <a:spcPts val="0"/>
              </a:spcAft>
            </a:pPr>
            <a:r>
              <a:rPr sz="2100" dirty="0">
                <a:solidFill>
                  <a:srgbClr val="000000"/>
                </a:solidFill>
                <a:latin typeface="Times New Roman" pitchFamily="18" charset="0"/>
                <a:cs typeface="Times New Roman" pitchFamily="18" charset="0"/>
              </a:rPr>
              <a:t>+</a:t>
            </a:r>
            <a:r>
              <a:rPr sz="2100" spc="-97"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07 </a:t>
            </a:r>
            <a:r>
              <a:rPr sz="2100" spc="-48" dirty="0">
                <a:solidFill>
                  <a:srgbClr val="000000"/>
                </a:solidFill>
                <a:latin typeface="Times New Roman" pitchFamily="18" charset="0"/>
                <a:cs typeface="Times New Roman" pitchFamily="18" charset="0"/>
              </a:rPr>
              <a:t>năm</a:t>
            </a:r>
            <a:r>
              <a:rPr sz="2100" spc="-47"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đối</a:t>
            </a:r>
            <a:r>
              <a:rPr sz="2100" spc="-46" dirty="0">
                <a:solidFill>
                  <a:srgbClr val="000000"/>
                </a:solidFill>
                <a:latin typeface="Times New Roman" pitchFamily="18" charset="0"/>
                <a:cs typeface="Times New Roman" pitchFamily="18" charset="0"/>
              </a:rPr>
              <a:t> </a:t>
            </a:r>
            <a:r>
              <a:rPr sz="2100" spc="-49" dirty="0">
                <a:solidFill>
                  <a:srgbClr val="000000"/>
                </a:solidFill>
                <a:latin typeface="Times New Roman" pitchFamily="18" charset="0"/>
                <a:cs typeface="Times New Roman" pitchFamily="18" charset="0"/>
              </a:rPr>
              <a:t>với</a:t>
            </a:r>
            <a:r>
              <a:rPr sz="2100" spc="-48"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dự</a:t>
            </a:r>
            <a:r>
              <a:rPr sz="2100" spc="-51" dirty="0">
                <a:solidFill>
                  <a:srgbClr val="000000"/>
                </a:solidFill>
                <a:latin typeface="Times New Roman" pitchFamily="18" charset="0"/>
                <a:cs typeface="Times New Roman" pitchFamily="18" charset="0"/>
              </a:rPr>
              <a:t> </a:t>
            </a:r>
            <a:r>
              <a:rPr sz="2100" spc="-45" dirty="0">
                <a:solidFill>
                  <a:srgbClr val="000000"/>
                </a:solidFill>
                <a:latin typeface="Times New Roman" pitchFamily="18" charset="0"/>
                <a:cs typeface="Times New Roman" pitchFamily="18" charset="0"/>
              </a:rPr>
              <a:t>án</a:t>
            </a:r>
            <a:r>
              <a:rPr sz="2100" spc="-55"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đầu</a:t>
            </a:r>
            <a:r>
              <a:rPr sz="2100" spc="-51" dirty="0">
                <a:solidFill>
                  <a:srgbClr val="000000"/>
                </a:solidFill>
                <a:latin typeface="Times New Roman" pitchFamily="18" charset="0"/>
                <a:cs typeface="Times New Roman" pitchFamily="18" charset="0"/>
              </a:rPr>
              <a:t> </a:t>
            </a:r>
            <a:r>
              <a:rPr sz="2100" spc="-46" dirty="0">
                <a:solidFill>
                  <a:srgbClr val="000000"/>
                </a:solidFill>
                <a:latin typeface="Times New Roman" pitchFamily="18" charset="0"/>
                <a:cs typeface="Times New Roman" pitchFamily="18" charset="0"/>
              </a:rPr>
              <a:t>tư</a:t>
            </a:r>
            <a:r>
              <a:rPr sz="2100" spc="-55"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nhóm</a:t>
            </a:r>
            <a:r>
              <a:rPr sz="2100" spc="-46" dirty="0">
                <a:solidFill>
                  <a:srgbClr val="000000"/>
                </a:solidFill>
                <a:latin typeface="Times New Roman" pitchFamily="18" charset="0"/>
                <a:cs typeface="Times New Roman" pitchFamily="18" charset="0"/>
              </a:rPr>
              <a:t> </a:t>
            </a:r>
            <a:r>
              <a:rPr sz="2100" spc="-49" dirty="0">
                <a:solidFill>
                  <a:srgbClr val="000000"/>
                </a:solidFill>
                <a:latin typeface="Times New Roman" pitchFamily="18" charset="0"/>
                <a:cs typeface="Times New Roman" pitchFamily="18" charset="0"/>
              </a:rPr>
              <a:t>I;</a:t>
            </a:r>
          </a:p>
        </p:txBody>
      </p:sp>
      <p:sp>
        <p:nvSpPr>
          <p:cNvPr id="8" name="object 8"/>
          <p:cNvSpPr txBox="1"/>
          <p:nvPr/>
        </p:nvSpPr>
        <p:spPr>
          <a:xfrm>
            <a:off x="323529" y="4782397"/>
            <a:ext cx="8567416" cy="589905"/>
          </a:xfrm>
          <a:prstGeom prst="rect">
            <a:avLst/>
          </a:prstGeom>
        </p:spPr>
        <p:txBody>
          <a:bodyPr vert="horz" wrap="square" lIns="0" tIns="0" rIns="0" bIns="0" rtlCol="0">
            <a:spAutoFit/>
          </a:bodyPr>
          <a:lstStyle/>
          <a:p>
            <a:pPr marL="542924" marR="0" algn="just">
              <a:lnSpc>
                <a:spcPts val="2325"/>
              </a:lnSpc>
              <a:spcBef>
                <a:spcPts val="0"/>
              </a:spcBef>
              <a:spcAft>
                <a:spcPts val="0"/>
              </a:spcAft>
            </a:pPr>
            <a:r>
              <a:rPr sz="2100" dirty="0">
                <a:solidFill>
                  <a:srgbClr val="000000"/>
                </a:solidFill>
                <a:latin typeface="Times New Roman" pitchFamily="18" charset="0"/>
                <a:cs typeface="Times New Roman" pitchFamily="18" charset="0"/>
              </a:rPr>
              <a:t>+</a:t>
            </a:r>
            <a:r>
              <a:rPr sz="2100" spc="36"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07</a:t>
            </a:r>
            <a:r>
              <a:rPr sz="2100" spc="82"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năm</a:t>
            </a:r>
            <a:r>
              <a:rPr sz="2100" spc="85"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đối</a:t>
            </a:r>
            <a:r>
              <a:rPr sz="2100" spc="86" dirty="0">
                <a:solidFill>
                  <a:srgbClr val="000000"/>
                </a:solidFill>
                <a:latin typeface="Times New Roman" pitchFamily="18" charset="0"/>
                <a:cs typeface="Times New Roman" pitchFamily="18" charset="0"/>
              </a:rPr>
              <a:t> </a:t>
            </a:r>
            <a:r>
              <a:rPr sz="2100" spc="-49" dirty="0">
                <a:solidFill>
                  <a:srgbClr val="000000"/>
                </a:solidFill>
                <a:latin typeface="Times New Roman" pitchFamily="18" charset="0"/>
                <a:cs typeface="Times New Roman" pitchFamily="18" charset="0"/>
              </a:rPr>
              <a:t>với</a:t>
            </a:r>
            <a:r>
              <a:rPr sz="2100" spc="85" dirty="0">
                <a:solidFill>
                  <a:srgbClr val="000000"/>
                </a:solidFill>
                <a:latin typeface="Times New Roman" pitchFamily="18" charset="0"/>
                <a:cs typeface="Times New Roman" pitchFamily="18" charset="0"/>
              </a:rPr>
              <a:t> </a:t>
            </a:r>
            <a:r>
              <a:rPr sz="2100" spc="-45" dirty="0">
                <a:solidFill>
                  <a:srgbClr val="000000"/>
                </a:solidFill>
                <a:latin typeface="Times New Roman" pitchFamily="18" charset="0"/>
                <a:cs typeface="Times New Roman" pitchFamily="18" charset="0"/>
              </a:rPr>
              <a:t>cơ</a:t>
            </a:r>
            <a:r>
              <a:rPr sz="2100" spc="79" dirty="0">
                <a:solidFill>
                  <a:srgbClr val="000000"/>
                </a:solidFill>
                <a:latin typeface="Times New Roman" pitchFamily="18" charset="0"/>
                <a:cs typeface="Times New Roman" pitchFamily="18" charset="0"/>
              </a:rPr>
              <a:t> </a:t>
            </a:r>
            <a:r>
              <a:rPr sz="2100" spc="-55" dirty="0">
                <a:solidFill>
                  <a:srgbClr val="000000"/>
                </a:solidFill>
                <a:latin typeface="Times New Roman" pitchFamily="18" charset="0"/>
                <a:cs typeface="Times New Roman" pitchFamily="18" charset="0"/>
              </a:rPr>
              <a:t>sở</a:t>
            </a:r>
            <a:r>
              <a:rPr sz="2100" spc="89"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hoạt</a:t>
            </a:r>
            <a:r>
              <a:rPr sz="2100" spc="86"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động</a:t>
            </a:r>
            <a:r>
              <a:rPr sz="2100" spc="82" dirty="0">
                <a:solidFill>
                  <a:srgbClr val="000000"/>
                </a:solidFill>
                <a:latin typeface="Times New Roman" pitchFamily="18" charset="0"/>
                <a:cs typeface="Times New Roman" pitchFamily="18" charset="0"/>
              </a:rPr>
              <a:t> </a:t>
            </a:r>
            <a:r>
              <a:rPr sz="2100" spc="-49" dirty="0">
                <a:solidFill>
                  <a:srgbClr val="000000"/>
                </a:solidFill>
                <a:latin typeface="Times New Roman" pitchFamily="18" charset="0"/>
                <a:cs typeface="Times New Roman" pitchFamily="18" charset="0"/>
              </a:rPr>
              <a:t>trước</a:t>
            </a:r>
            <a:r>
              <a:rPr sz="2100" spc="87"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ngày</a:t>
            </a:r>
            <a:r>
              <a:rPr sz="2100" spc="82"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Luật</a:t>
            </a:r>
            <a:r>
              <a:rPr sz="2100" spc="84"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này</a:t>
            </a:r>
            <a:r>
              <a:rPr sz="2100" spc="81" dirty="0">
                <a:solidFill>
                  <a:srgbClr val="000000"/>
                </a:solidFill>
                <a:latin typeface="Times New Roman" pitchFamily="18" charset="0"/>
                <a:cs typeface="Times New Roman" pitchFamily="18" charset="0"/>
              </a:rPr>
              <a:t> </a:t>
            </a:r>
            <a:r>
              <a:rPr sz="2100" spc="-45" dirty="0">
                <a:solidFill>
                  <a:srgbClr val="000000"/>
                </a:solidFill>
                <a:latin typeface="Times New Roman" pitchFamily="18" charset="0"/>
                <a:cs typeface="Times New Roman" pitchFamily="18" charset="0"/>
              </a:rPr>
              <a:t>có</a:t>
            </a:r>
            <a:r>
              <a:rPr sz="2100" spc="78"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hiệu</a:t>
            </a:r>
            <a:r>
              <a:rPr sz="2100" spc="80"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lực</a:t>
            </a:r>
            <a:r>
              <a:rPr sz="2100" spc="86"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thi</a:t>
            </a:r>
            <a:r>
              <a:rPr sz="2100" spc="85" dirty="0">
                <a:solidFill>
                  <a:srgbClr val="000000"/>
                </a:solidFill>
                <a:latin typeface="Times New Roman" pitchFamily="18" charset="0"/>
                <a:cs typeface="Times New Roman" pitchFamily="18" charset="0"/>
              </a:rPr>
              <a:t> </a:t>
            </a:r>
            <a:r>
              <a:rPr sz="2100" spc="-48">
                <a:solidFill>
                  <a:srgbClr val="000000"/>
                </a:solidFill>
                <a:latin typeface="Times New Roman" pitchFamily="18" charset="0"/>
                <a:cs typeface="Times New Roman" pitchFamily="18" charset="0"/>
              </a:rPr>
              <a:t>hành</a:t>
            </a:r>
            <a:r>
              <a:rPr sz="2100" spc="82">
                <a:solidFill>
                  <a:srgbClr val="000000"/>
                </a:solidFill>
                <a:latin typeface="Times New Roman" pitchFamily="18" charset="0"/>
                <a:cs typeface="Times New Roman" pitchFamily="18" charset="0"/>
              </a:rPr>
              <a:t> </a:t>
            </a:r>
            <a:r>
              <a:rPr sz="2100" spc="-45">
                <a:solidFill>
                  <a:srgbClr val="000000"/>
                </a:solidFill>
                <a:latin typeface="Times New Roman" pitchFamily="18" charset="0"/>
                <a:cs typeface="Times New Roman" pitchFamily="18" charset="0"/>
              </a:rPr>
              <a:t>có</a:t>
            </a:r>
            <a:r>
              <a:rPr lang="vi-VN" sz="2100" spc="-45">
                <a:solidFill>
                  <a:srgbClr val="000000"/>
                </a:solidFill>
                <a:latin typeface="Times New Roman" pitchFamily="18" charset="0"/>
                <a:cs typeface="Times New Roman" pitchFamily="18" charset="0"/>
              </a:rPr>
              <a:t> </a:t>
            </a:r>
            <a:r>
              <a:rPr sz="2100" spc="-45">
                <a:solidFill>
                  <a:srgbClr val="000000"/>
                </a:solidFill>
                <a:latin typeface="Times New Roman" pitchFamily="18" charset="0"/>
                <a:cs typeface="Times New Roman" pitchFamily="18" charset="0"/>
              </a:rPr>
              <a:t>tiêu</a:t>
            </a:r>
            <a:r>
              <a:rPr sz="2100" spc="-56">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chí</a:t>
            </a:r>
            <a:r>
              <a:rPr sz="2100" spc="-50" dirty="0">
                <a:solidFill>
                  <a:srgbClr val="000000"/>
                </a:solidFill>
                <a:latin typeface="Times New Roman" pitchFamily="18" charset="0"/>
                <a:cs typeface="Times New Roman" pitchFamily="18" charset="0"/>
              </a:rPr>
              <a:t> về</a:t>
            </a:r>
            <a:r>
              <a:rPr sz="2100" spc="-45"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môi </a:t>
            </a:r>
            <a:r>
              <a:rPr sz="2100" spc="-49" dirty="0">
                <a:solidFill>
                  <a:srgbClr val="000000"/>
                </a:solidFill>
                <a:latin typeface="Times New Roman" pitchFamily="18" charset="0"/>
                <a:cs typeface="Times New Roman" pitchFamily="18" charset="0"/>
              </a:rPr>
              <a:t>trường</a:t>
            </a:r>
            <a:r>
              <a:rPr sz="2100" spc="-50" dirty="0">
                <a:solidFill>
                  <a:srgbClr val="000000"/>
                </a:solidFill>
                <a:latin typeface="Times New Roman" pitchFamily="18" charset="0"/>
                <a:cs typeface="Times New Roman" pitchFamily="18" charset="0"/>
              </a:rPr>
              <a:t> như</a:t>
            </a:r>
            <a:r>
              <a:rPr sz="2100" spc="-51"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dự</a:t>
            </a:r>
            <a:r>
              <a:rPr sz="2100" spc="-51" dirty="0">
                <a:solidFill>
                  <a:srgbClr val="000000"/>
                </a:solidFill>
                <a:latin typeface="Times New Roman" pitchFamily="18" charset="0"/>
                <a:cs typeface="Times New Roman" pitchFamily="18" charset="0"/>
              </a:rPr>
              <a:t> </a:t>
            </a:r>
            <a:r>
              <a:rPr sz="2100" spc="-45" dirty="0">
                <a:solidFill>
                  <a:srgbClr val="000000"/>
                </a:solidFill>
                <a:latin typeface="Times New Roman" pitchFamily="18" charset="0"/>
                <a:cs typeface="Times New Roman" pitchFamily="18" charset="0"/>
              </a:rPr>
              <a:t>án</a:t>
            </a:r>
            <a:r>
              <a:rPr sz="2100" spc="-55"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đầu</a:t>
            </a:r>
            <a:r>
              <a:rPr sz="2100" spc="-51" dirty="0">
                <a:solidFill>
                  <a:srgbClr val="000000"/>
                </a:solidFill>
                <a:latin typeface="Times New Roman" pitchFamily="18" charset="0"/>
                <a:cs typeface="Times New Roman" pitchFamily="18" charset="0"/>
              </a:rPr>
              <a:t> </a:t>
            </a:r>
            <a:r>
              <a:rPr sz="2100" spc="-46" dirty="0">
                <a:solidFill>
                  <a:srgbClr val="000000"/>
                </a:solidFill>
                <a:latin typeface="Times New Roman" pitchFamily="18" charset="0"/>
                <a:cs typeface="Times New Roman" pitchFamily="18" charset="0"/>
              </a:rPr>
              <a:t>tư</a:t>
            </a:r>
            <a:r>
              <a:rPr sz="2100" spc="-55"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nhóm</a:t>
            </a:r>
            <a:r>
              <a:rPr sz="2100" spc="-46" dirty="0">
                <a:solidFill>
                  <a:srgbClr val="000000"/>
                </a:solidFill>
                <a:latin typeface="Times New Roman" pitchFamily="18" charset="0"/>
                <a:cs typeface="Times New Roman" pitchFamily="18" charset="0"/>
              </a:rPr>
              <a:t> </a:t>
            </a:r>
            <a:r>
              <a:rPr sz="2100" spc="-49" dirty="0">
                <a:solidFill>
                  <a:srgbClr val="000000"/>
                </a:solidFill>
                <a:latin typeface="Times New Roman" pitchFamily="18" charset="0"/>
                <a:cs typeface="Times New Roman" pitchFamily="18" charset="0"/>
              </a:rPr>
              <a:t>I;</a:t>
            </a:r>
          </a:p>
        </p:txBody>
      </p:sp>
      <p:sp>
        <p:nvSpPr>
          <p:cNvPr id="9" name="object 9"/>
          <p:cNvSpPr txBox="1"/>
          <p:nvPr/>
        </p:nvSpPr>
        <p:spPr>
          <a:xfrm>
            <a:off x="750603" y="5372302"/>
            <a:ext cx="7821232" cy="294953"/>
          </a:xfrm>
          <a:prstGeom prst="rect">
            <a:avLst/>
          </a:prstGeom>
        </p:spPr>
        <p:txBody>
          <a:bodyPr vert="horz" wrap="square" lIns="0" tIns="0" rIns="0" bIns="0" rtlCol="0">
            <a:spAutoFit/>
          </a:bodyPr>
          <a:lstStyle/>
          <a:p>
            <a:pPr marL="0" marR="0">
              <a:lnSpc>
                <a:spcPts val="2325"/>
              </a:lnSpc>
              <a:spcBef>
                <a:spcPts val="0"/>
              </a:spcBef>
              <a:spcAft>
                <a:spcPts val="0"/>
              </a:spcAft>
            </a:pPr>
            <a:r>
              <a:rPr sz="2100" dirty="0">
                <a:solidFill>
                  <a:srgbClr val="000000"/>
                </a:solidFill>
                <a:latin typeface="Times New Roman" pitchFamily="18" charset="0"/>
                <a:cs typeface="Times New Roman" pitchFamily="18" charset="0"/>
              </a:rPr>
              <a:t>+</a:t>
            </a:r>
            <a:r>
              <a:rPr sz="2100" spc="-97"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10 </a:t>
            </a:r>
            <a:r>
              <a:rPr sz="2100" spc="-48" dirty="0">
                <a:solidFill>
                  <a:srgbClr val="000000"/>
                </a:solidFill>
                <a:latin typeface="Times New Roman" pitchFamily="18" charset="0"/>
                <a:cs typeface="Times New Roman" pitchFamily="18" charset="0"/>
              </a:rPr>
              <a:t>năm</a:t>
            </a:r>
            <a:r>
              <a:rPr sz="2100" spc="-47"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đối</a:t>
            </a:r>
            <a:r>
              <a:rPr sz="2100" spc="-46" dirty="0">
                <a:solidFill>
                  <a:srgbClr val="000000"/>
                </a:solidFill>
                <a:latin typeface="Times New Roman" pitchFamily="18" charset="0"/>
                <a:cs typeface="Times New Roman" pitchFamily="18" charset="0"/>
              </a:rPr>
              <a:t> </a:t>
            </a:r>
            <a:r>
              <a:rPr sz="2100" spc="-49" dirty="0">
                <a:solidFill>
                  <a:srgbClr val="000000"/>
                </a:solidFill>
                <a:latin typeface="Times New Roman" pitchFamily="18" charset="0"/>
                <a:cs typeface="Times New Roman" pitchFamily="18" charset="0"/>
              </a:rPr>
              <a:t>với</a:t>
            </a:r>
            <a:r>
              <a:rPr sz="2100" spc="-48"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đối</a:t>
            </a:r>
            <a:r>
              <a:rPr sz="2100" spc="-46" dirty="0">
                <a:solidFill>
                  <a:srgbClr val="000000"/>
                </a:solidFill>
                <a:latin typeface="Times New Roman" pitchFamily="18" charset="0"/>
                <a:cs typeface="Times New Roman" pitchFamily="18" charset="0"/>
              </a:rPr>
              <a:t> </a:t>
            </a:r>
            <a:r>
              <a:rPr sz="2100" spc="-49" dirty="0">
                <a:solidFill>
                  <a:srgbClr val="000000"/>
                </a:solidFill>
                <a:latin typeface="Times New Roman" pitchFamily="18" charset="0"/>
                <a:cs typeface="Times New Roman" pitchFamily="18" charset="0"/>
              </a:rPr>
              <a:t>tượng</a:t>
            </a:r>
            <a:r>
              <a:rPr sz="2100" spc="-51"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khác.</a:t>
            </a:r>
          </a:p>
        </p:txBody>
      </p:sp>
      <p:sp>
        <p:nvSpPr>
          <p:cNvPr id="10" name="object 10"/>
          <p:cNvSpPr txBox="1"/>
          <p:nvPr/>
        </p:nvSpPr>
        <p:spPr>
          <a:xfrm>
            <a:off x="185529" y="5781791"/>
            <a:ext cx="8176378" cy="589905"/>
          </a:xfrm>
          <a:prstGeom prst="rect">
            <a:avLst/>
          </a:prstGeom>
        </p:spPr>
        <p:txBody>
          <a:bodyPr vert="horz" wrap="square" lIns="0" tIns="0" rIns="0" bIns="0" rtlCol="0">
            <a:spAutoFit/>
          </a:bodyPr>
          <a:lstStyle/>
          <a:p>
            <a:pPr marL="542924" marR="0">
              <a:lnSpc>
                <a:spcPts val="2325"/>
              </a:lnSpc>
              <a:spcBef>
                <a:spcPts val="0"/>
              </a:spcBef>
              <a:spcAft>
                <a:spcPts val="0"/>
              </a:spcAft>
            </a:pPr>
            <a:r>
              <a:rPr sz="2100" spc="-47" dirty="0">
                <a:solidFill>
                  <a:srgbClr val="000000"/>
                </a:solidFill>
                <a:latin typeface="Times New Roman" pitchFamily="18" charset="0"/>
                <a:cs typeface="Times New Roman" pitchFamily="18" charset="0"/>
              </a:rPr>
              <a:t>Thời</a:t>
            </a:r>
            <a:r>
              <a:rPr sz="2100" spc="131"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hạn</a:t>
            </a:r>
            <a:r>
              <a:rPr sz="2100" spc="130"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của</a:t>
            </a:r>
            <a:r>
              <a:rPr sz="2100" spc="132" dirty="0">
                <a:solidFill>
                  <a:srgbClr val="000000"/>
                </a:solidFill>
                <a:latin typeface="Times New Roman" pitchFamily="18" charset="0"/>
                <a:cs typeface="Times New Roman" pitchFamily="18" charset="0"/>
              </a:rPr>
              <a:t> </a:t>
            </a:r>
            <a:r>
              <a:rPr sz="2100" spc="-55" dirty="0">
                <a:solidFill>
                  <a:srgbClr val="000000"/>
                </a:solidFill>
                <a:latin typeface="Times New Roman" pitchFamily="18" charset="0"/>
                <a:cs typeface="Times New Roman" pitchFamily="18" charset="0"/>
              </a:rPr>
              <a:t>GPMT</a:t>
            </a:r>
            <a:r>
              <a:rPr sz="2100" spc="103" dirty="0">
                <a:solidFill>
                  <a:srgbClr val="000000"/>
                </a:solidFill>
                <a:latin typeface="Times New Roman" pitchFamily="18" charset="0"/>
                <a:cs typeface="Times New Roman" pitchFamily="18" charset="0"/>
              </a:rPr>
              <a:t> </a:t>
            </a:r>
            <a:r>
              <a:rPr sz="2100" spc="-45" dirty="0">
                <a:solidFill>
                  <a:srgbClr val="000000"/>
                </a:solidFill>
                <a:latin typeface="Times New Roman" pitchFamily="18" charset="0"/>
                <a:cs typeface="Times New Roman" pitchFamily="18" charset="0"/>
              </a:rPr>
              <a:t>có</a:t>
            </a:r>
            <a:r>
              <a:rPr sz="2100" spc="126"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thể</a:t>
            </a:r>
            <a:r>
              <a:rPr sz="2100" spc="135"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ngắn</a:t>
            </a:r>
            <a:r>
              <a:rPr sz="2100" spc="130" dirty="0">
                <a:solidFill>
                  <a:srgbClr val="000000"/>
                </a:solidFill>
                <a:latin typeface="Times New Roman" pitchFamily="18" charset="0"/>
                <a:cs typeface="Times New Roman" pitchFamily="18" charset="0"/>
              </a:rPr>
              <a:t> </a:t>
            </a:r>
            <a:r>
              <a:rPr sz="2100" spc="-49" dirty="0">
                <a:solidFill>
                  <a:srgbClr val="000000"/>
                </a:solidFill>
                <a:latin typeface="Times New Roman" pitchFamily="18" charset="0"/>
                <a:cs typeface="Times New Roman" pitchFamily="18" charset="0"/>
              </a:rPr>
              <a:t>hơn</a:t>
            </a:r>
            <a:r>
              <a:rPr sz="2100" spc="129"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thời</a:t>
            </a:r>
            <a:r>
              <a:rPr sz="2100" spc="134"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hạn</a:t>
            </a:r>
            <a:r>
              <a:rPr sz="2100" spc="130"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quy</a:t>
            </a:r>
            <a:r>
              <a:rPr sz="2100" spc="131"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định</a:t>
            </a:r>
            <a:r>
              <a:rPr sz="2100" spc="129"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nêu</a:t>
            </a:r>
            <a:r>
              <a:rPr sz="2100" spc="130"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trên</a:t>
            </a:r>
            <a:r>
              <a:rPr sz="2100" spc="128"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theo</a:t>
            </a:r>
            <a:r>
              <a:rPr sz="2100" spc="128" dirty="0">
                <a:solidFill>
                  <a:srgbClr val="000000"/>
                </a:solidFill>
                <a:latin typeface="Times New Roman" pitchFamily="18" charset="0"/>
                <a:cs typeface="Times New Roman" pitchFamily="18" charset="0"/>
              </a:rPr>
              <a:t> </a:t>
            </a:r>
            <a:r>
              <a:rPr sz="2100" spc="-50">
                <a:solidFill>
                  <a:srgbClr val="000000"/>
                </a:solidFill>
                <a:latin typeface="Times New Roman" pitchFamily="18" charset="0"/>
                <a:cs typeface="Times New Roman" pitchFamily="18" charset="0"/>
              </a:rPr>
              <a:t>đề</a:t>
            </a:r>
            <a:r>
              <a:rPr sz="2100" spc="137">
                <a:solidFill>
                  <a:srgbClr val="000000"/>
                </a:solidFill>
                <a:latin typeface="Times New Roman" pitchFamily="18" charset="0"/>
                <a:cs typeface="Times New Roman" pitchFamily="18" charset="0"/>
              </a:rPr>
              <a:t> </a:t>
            </a:r>
            <a:r>
              <a:rPr sz="2100" spc="-50">
                <a:solidFill>
                  <a:srgbClr val="000000"/>
                </a:solidFill>
                <a:latin typeface="Times New Roman" pitchFamily="18" charset="0"/>
                <a:cs typeface="Times New Roman" pitchFamily="18" charset="0"/>
              </a:rPr>
              <a:t>nghị</a:t>
            </a:r>
            <a:r>
              <a:rPr lang="vi-VN" sz="2100" spc="-50">
                <a:solidFill>
                  <a:srgbClr val="000000"/>
                </a:solidFill>
                <a:latin typeface="Times New Roman" pitchFamily="18" charset="0"/>
                <a:cs typeface="Times New Roman" pitchFamily="18" charset="0"/>
              </a:rPr>
              <a:t> </a:t>
            </a:r>
            <a:r>
              <a:rPr sz="2100" spc="-47">
                <a:solidFill>
                  <a:srgbClr val="000000"/>
                </a:solidFill>
                <a:latin typeface="Times New Roman" pitchFamily="18" charset="0"/>
                <a:cs typeface="Times New Roman" pitchFamily="18" charset="0"/>
              </a:rPr>
              <a:t>của</a:t>
            </a:r>
            <a:r>
              <a:rPr sz="2100" spc="-49">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chủ</a:t>
            </a:r>
            <a:r>
              <a:rPr sz="2100" spc="-54"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dự</a:t>
            </a:r>
            <a:r>
              <a:rPr sz="2100" spc="-51" dirty="0">
                <a:solidFill>
                  <a:srgbClr val="000000"/>
                </a:solidFill>
                <a:latin typeface="Times New Roman" pitchFamily="18" charset="0"/>
                <a:cs typeface="Times New Roman" pitchFamily="18" charset="0"/>
              </a:rPr>
              <a:t> </a:t>
            </a:r>
            <a:r>
              <a:rPr sz="2100" spc="-45" dirty="0">
                <a:solidFill>
                  <a:srgbClr val="000000"/>
                </a:solidFill>
                <a:latin typeface="Times New Roman" pitchFamily="18" charset="0"/>
                <a:cs typeface="Times New Roman" pitchFamily="18" charset="0"/>
              </a:rPr>
              <a:t>án</a:t>
            </a:r>
            <a:r>
              <a:rPr sz="2100" spc="-55"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đầu</a:t>
            </a:r>
            <a:r>
              <a:rPr sz="2100" spc="-51"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tư,</a:t>
            </a:r>
            <a:r>
              <a:rPr sz="2100" spc="-52" dirty="0">
                <a:solidFill>
                  <a:srgbClr val="000000"/>
                </a:solidFill>
                <a:latin typeface="Times New Roman" pitchFamily="18" charset="0"/>
                <a:cs typeface="Times New Roman" pitchFamily="18" charset="0"/>
              </a:rPr>
              <a:t> </a:t>
            </a:r>
            <a:r>
              <a:rPr sz="2100" spc="-45" dirty="0">
                <a:solidFill>
                  <a:srgbClr val="000000"/>
                </a:solidFill>
                <a:latin typeface="Times New Roman" pitchFamily="18" charset="0"/>
                <a:cs typeface="Times New Roman" pitchFamily="18" charset="0"/>
              </a:rPr>
              <a:t>cơ</a:t>
            </a:r>
            <a:r>
              <a:rPr sz="2100" spc="-52" dirty="0">
                <a:solidFill>
                  <a:srgbClr val="000000"/>
                </a:solidFill>
                <a:latin typeface="Times New Roman" pitchFamily="18" charset="0"/>
                <a:cs typeface="Times New Roman" pitchFamily="18" charset="0"/>
              </a:rPr>
              <a:t> </a:t>
            </a:r>
            <a:r>
              <a:rPr sz="2100" spc="-51" dirty="0">
                <a:solidFill>
                  <a:srgbClr val="000000"/>
                </a:solidFill>
                <a:latin typeface="Times New Roman" pitchFamily="18" charset="0"/>
                <a:cs typeface="Times New Roman" pitchFamily="18" charset="0"/>
              </a:rPr>
              <a:t>sở.</a:t>
            </a:r>
          </a:p>
        </p:txBody>
      </p:sp>
      <p:sp>
        <p:nvSpPr>
          <p:cNvPr id="11" name="object 11"/>
          <p:cNvSpPr txBox="1"/>
          <p:nvPr/>
        </p:nvSpPr>
        <p:spPr>
          <a:xfrm>
            <a:off x="750603" y="6423151"/>
            <a:ext cx="7354678" cy="294953"/>
          </a:xfrm>
          <a:prstGeom prst="rect">
            <a:avLst/>
          </a:prstGeom>
        </p:spPr>
        <p:txBody>
          <a:bodyPr vert="horz" wrap="square" lIns="0" tIns="0" rIns="0" bIns="0" rtlCol="0">
            <a:spAutoFit/>
          </a:bodyPr>
          <a:lstStyle/>
          <a:p>
            <a:pPr marL="0" marR="0">
              <a:lnSpc>
                <a:spcPts val="2325"/>
              </a:lnSpc>
              <a:spcBef>
                <a:spcPts val="0"/>
              </a:spcBef>
              <a:spcAft>
                <a:spcPts val="0"/>
              </a:spcAft>
            </a:pPr>
            <a:r>
              <a:rPr sz="2100" dirty="0">
                <a:solidFill>
                  <a:srgbClr val="000000"/>
                </a:solidFill>
                <a:latin typeface="Times New Roman" pitchFamily="18" charset="0"/>
                <a:cs typeface="Times New Roman" pitchFamily="18" charset="0"/>
              </a:rPr>
              <a:t>-</a:t>
            </a:r>
            <a:r>
              <a:rPr sz="2100" spc="-99"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Các</a:t>
            </a:r>
            <a:r>
              <a:rPr sz="2100" spc="-48"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nội</a:t>
            </a:r>
            <a:r>
              <a:rPr sz="2100" spc="-46"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dung </a:t>
            </a:r>
            <a:r>
              <a:rPr sz="2100" spc="-48" dirty="0">
                <a:solidFill>
                  <a:srgbClr val="000000"/>
                </a:solidFill>
                <a:latin typeface="Times New Roman" pitchFamily="18" charset="0"/>
                <a:cs typeface="Times New Roman" pitchFamily="18" charset="0"/>
              </a:rPr>
              <a:t>khác</a:t>
            </a:r>
            <a:r>
              <a:rPr sz="2100" spc="-45"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về</a:t>
            </a:r>
            <a:r>
              <a:rPr sz="2100" spc="-45"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bảo</a:t>
            </a:r>
            <a:r>
              <a:rPr sz="2100" spc="-51"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vệ</a:t>
            </a:r>
            <a:r>
              <a:rPr sz="2100" spc="-45"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môi </a:t>
            </a:r>
            <a:r>
              <a:rPr sz="2100" spc="-49" dirty="0">
                <a:solidFill>
                  <a:srgbClr val="000000"/>
                </a:solidFill>
                <a:latin typeface="Times New Roman" pitchFamily="18" charset="0"/>
                <a:cs typeface="Times New Roman" pitchFamily="18" charset="0"/>
              </a:rPr>
              <a:t>trường</a:t>
            </a:r>
            <a:r>
              <a:rPr sz="2100" spc="-50"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(nếu</a:t>
            </a:r>
            <a:r>
              <a:rPr sz="2100" spc="-51"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có).</a:t>
            </a:r>
          </a:p>
        </p:txBody>
      </p:sp>
      <p:sp>
        <p:nvSpPr>
          <p:cNvPr id="12" name="object 12"/>
          <p:cNvSpPr txBox="1"/>
          <p:nvPr/>
        </p:nvSpPr>
        <p:spPr>
          <a:xfrm>
            <a:off x="8286164" y="6441622"/>
            <a:ext cx="283778" cy="192360"/>
          </a:xfrm>
          <a:prstGeom prst="rect">
            <a:avLst/>
          </a:prstGeom>
        </p:spPr>
        <p:txBody>
          <a:bodyPr vert="horz" wrap="square" lIns="0" tIns="0" rIns="0" bIns="0" rtlCol="0">
            <a:spAutoFit/>
          </a:bodyPr>
          <a:lstStyle/>
          <a:p>
            <a:pPr marL="0" marR="0">
              <a:lnSpc>
                <a:spcPts val="1464"/>
              </a:lnSpc>
              <a:spcBef>
                <a:spcPts val="0"/>
              </a:spcBef>
              <a:spcAft>
                <a:spcPts val="0"/>
              </a:spcAft>
            </a:pPr>
            <a:r>
              <a:rPr sz="1200" dirty="0">
                <a:solidFill>
                  <a:srgbClr val="888888"/>
                </a:solidFill>
                <a:latin typeface="FLPNNE+Calibri"/>
                <a:cs typeface="FLPNNE+Calibri"/>
              </a:rPr>
              <a:t>10</a:t>
            </a:r>
          </a:p>
        </p:txBody>
      </p:sp>
      <p:pic>
        <p:nvPicPr>
          <p:cNvPr id="13" name="Picture 8" descr="C:\Users\lqtrung\Desktop\tnm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4" name="Title 1"/>
          <p:cNvSpPr>
            <a:spLocks noGrp="1"/>
          </p:cNvSpPr>
          <p:nvPr>
            <p:ph type="title"/>
          </p:nvPr>
        </p:nvSpPr>
        <p:spPr>
          <a:xfrm>
            <a:off x="1182084" y="440668"/>
            <a:ext cx="7961915"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Tree>
    <p:extLst>
      <p:ext uri="{BB962C8B-B14F-4D97-AF65-F5344CB8AC3E}">
        <p14:creationId xmlns:p14="http://schemas.microsoft.com/office/powerpoint/2010/main" val="266120380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20818" y="792138"/>
            <a:ext cx="8432935" cy="3500958"/>
          </a:xfrm>
          <a:prstGeom prst="rect">
            <a:avLst/>
          </a:prstGeom>
        </p:spPr>
        <p:txBody>
          <a:bodyPr vert="horz" wrap="square" lIns="0" tIns="0" rIns="0" bIns="0" rtlCol="0">
            <a:spAutoFit/>
          </a:bodyPr>
          <a:lstStyle/>
          <a:p>
            <a:pPr marL="1621472" marR="0">
              <a:lnSpc>
                <a:spcPts val="2436"/>
              </a:lnSpc>
              <a:spcBef>
                <a:spcPts val="0"/>
              </a:spcBef>
              <a:spcAft>
                <a:spcPts val="0"/>
              </a:spcAft>
            </a:pPr>
            <a:r>
              <a:rPr sz="2200" b="1" dirty="0">
                <a:solidFill>
                  <a:srgbClr val="000000"/>
                </a:solidFill>
                <a:latin typeface="Times New Roman" panose="02020603050405020304" pitchFamily="18" charset="0"/>
                <a:cs typeface="Times New Roman" panose="02020603050405020304" pitchFamily="18" charset="0"/>
              </a:rPr>
              <a:t>I. QUY</a:t>
            </a:r>
            <a:r>
              <a:rPr sz="2200" b="1" spc="-75" dirty="0">
                <a:solidFill>
                  <a:srgbClr val="000000"/>
                </a:solidFill>
                <a:latin typeface="Times New Roman" panose="02020603050405020304" pitchFamily="18" charset="0"/>
                <a:cs typeface="Times New Roman" panose="02020603050405020304" pitchFamily="18" charset="0"/>
              </a:rPr>
              <a:t> </a:t>
            </a:r>
            <a:r>
              <a:rPr sz="2200" b="1" dirty="0">
                <a:solidFill>
                  <a:srgbClr val="000000"/>
                </a:solidFill>
                <a:latin typeface="Times New Roman" panose="02020603050405020304" pitchFamily="18" charset="0"/>
                <a:cs typeface="Times New Roman" panose="02020603050405020304" pitchFamily="18" charset="0"/>
              </a:rPr>
              <a:t>ĐỊNH</a:t>
            </a:r>
            <a:r>
              <a:rPr sz="2200" b="1" spc="-35" dirty="0">
                <a:solidFill>
                  <a:srgbClr val="000000"/>
                </a:solidFill>
                <a:latin typeface="Times New Roman" panose="02020603050405020304" pitchFamily="18" charset="0"/>
                <a:cs typeface="Times New Roman" panose="02020603050405020304" pitchFamily="18" charset="0"/>
              </a:rPr>
              <a:t> </a:t>
            </a:r>
            <a:r>
              <a:rPr sz="2200" b="1" dirty="0">
                <a:solidFill>
                  <a:srgbClr val="000000"/>
                </a:solidFill>
                <a:latin typeface="Times New Roman" panose="02020603050405020304" pitchFamily="18" charset="0"/>
                <a:cs typeface="Times New Roman" panose="02020603050405020304" pitchFamily="18" charset="0"/>
              </a:rPr>
              <a:t>VỀ GIẤY</a:t>
            </a:r>
            <a:r>
              <a:rPr sz="2200" b="1" spc="-74" dirty="0">
                <a:solidFill>
                  <a:srgbClr val="000000"/>
                </a:solidFill>
                <a:latin typeface="Times New Roman" panose="02020603050405020304" pitchFamily="18" charset="0"/>
                <a:cs typeface="Times New Roman" panose="02020603050405020304" pitchFamily="18" charset="0"/>
              </a:rPr>
              <a:t> </a:t>
            </a:r>
            <a:r>
              <a:rPr sz="2200" b="1" dirty="0">
                <a:solidFill>
                  <a:srgbClr val="000000"/>
                </a:solidFill>
                <a:latin typeface="Times New Roman" panose="02020603050405020304" pitchFamily="18" charset="0"/>
                <a:cs typeface="Times New Roman" panose="02020603050405020304" pitchFamily="18" charset="0"/>
              </a:rPr>
              <a:t>PHÉP</a:t>
            </a:r>
            <a:r>
              <a:rPr sz="2200" b="1" spc="-115" dirty="0">
                <a:solidFill>
                  <a:srgbClr val="000000"/>
                </a:solidFill>
                <a:latin typeface="Times New Roman" panose="02020603050405020304" pitchFamily="18" charset="0"/>
                <a:cs typeface="Times New Roman" panose="02020603050405020304" pitchFamily="18" charset="0"/>
              </a:rPr>
              <a:t> </a:t>
            </a:r>
            <a:r>
              <a:rPr sz="2200" b="1" dirty="0">
                <a:solidFill>
                  <a:srgbClr val="000000"/>
                </a:solidFill>
                <a:latin typeface="Times New Roman" panose="02020603050405020304" pitchFamily="18" charset="0"/>
                <a:cs typeface="Times New Roman" panose="02020603050405020304" pitchFamily="18" charset="0"/>
              </a:rPr>
              <a:t>MÔI</a:t>
            </a:r>
            <a:r>
              <a:rPr sz="2200" b="1" spc="-43" dirty="0">
                <a:solidFill>
                  <a:srgbClr val="000000"/>
                </a:solidFill>
                <a:latin typeface="Times New Roman" panose="02020603050405020304" pitchFamily="18" charset="0"/>
                <a:cs typeface="Times New Roman" panose="02020603050405020304" pitchFamily="18" charset="0"/>
              </a:rPr>
              <a:t> </a:t>
            </a:r>
            <a:r>
              <a:rPr sz="2200" b="1" dirty="0">
                <a:solidFill>
                  <a:srgbClr val="000000"/>
                </a:solidFill>
                <a:latin typeface="Times New Roman" panose="02020603050405020304" pitchFamily="18" charset="0"/>
                <a:cs typeface="Times New Roman" panose="02020603050405020304" pitchFamily="18" charset="0"/>
              </a:rPr>
              <a:t>TRƯỜNG</a:t>
            </a:r>
          </a:p>
          <a:p>
            <a:pPr marL="2449512" marR="0">
              <a:lnSpc>
                <a:spcPts val="2436"/>
              </a:lnSpc>
              <a:spcBef>
                <a:spcPts val="2773"/>
              </a:spcBef>
              <a:spcAft>
                <a:spcPts val="0"/>
              </a:spcAft>
            </a:pPr>
            <a:r>
              <a:rPr sz="2400" b="1" dirty="0">
                <a:solidFill>
                  <a:srgbClr val="0000FF"/>
                </a:solidFill>
                <a:latin typeface="Times New Roman" panose="02020603050405020304" pitchFamily="18" charset="0"/>
                <a:cs typeface="Times New Roman" panose="02020603050405020304" pitchFamily="18" charset="0"/>
              </a:rPr>
              <a:t>6.</a:t>
            </a:r>
            <a:r>
              <a:rPr sz="2400" b="1" spc="-37" dirty="0">
                <a:solidFill>
                  <a:srgbClr val="0000FF"/>
                </a:solidFill>
                <a:latin typeface="Times New Roman" panose="02020603050405020304" pitchFamily="18" charset="0"/>
                <a:cs typeface="Times New Roman" panose="02020603050405020304" pitchFamily="18" charset="0"/>
              </a:rPr>
              <a:t> </a:t>
            </a:r>
            <a:r>
              <a:rPr sz="2400" b="1" dirty="0">
                <a:solidFill>
                  <a:srgbClr val="0000FF"/>
                </a:solidFill>
                <a:latin typeface="Times New Roman" panose="02020603050405020304" pitchFamily="18" charset="0"/>
                <a:cs typeface="Times New Roman" panose="02020603050405020304" pitchFamily="18" charset="0"/>
              </a:rPr>
              <a:t>Tổ chức thẩm định cấp GPMT</a:t>
            </a:r>
          </a:p>
          <a:p>
            <a:pPr marL="0" marR="0" algn="just">
              <a:lnSpc>
                <a:spcPts val="2436"/>
              </a:lnSpc>
              <a:spcBef>
                <a:spcPts val="467"/>
              </a:spcBef>
              <a:spcAft>
                <a:spcPts val="0"/>
              </a:spcAft>
            </a:pPr>
            <a:r>
              <a:rPr sz="2200" dirty="0">
                <a:solidFill>
                  <a:srgbClr val="000000"/>
                </a:solidFill>
                <a:latin typeface="Times New Roman" pitchFamily="18" charset="0"/>
                <a:cs typeface="Times New Roman" pitchFamily="18" charset="0"/>
              </a:rPr>
              <a:t>-</a:t>
            </a:r>
            <a:r>
              <a:rPr sz="2200" spc="29" dirty="0">
                <a:solidFill>
                  <a:srgbClr val="000000"/>
                </a:solidFill>
                <a:latin typeface="Times New Roman" pitchFamily="18" charset="0"/>
                <a:cs typeface="Times New Roman" pitchFamily="18" charset="0"/>
              </a:rPr>
              <a:t> </a:t>
            </a:r>
            <a:r>
              <a:rPr sz="2200" spc="-67" dirty="0">
                <a:solidFill>
                  <a:srgbClr val="000000"/>
                </a:solidFill>
                <a:latin typeface="Times New Roman" pitchFamily="18" charset="0"/>
                <a:cs typeface="Times New Roman" pitchFamily="18" charset="0"/>
              </a:rPr>
              <a:t>Trường</a:t>
            </a:r>
            <a:r>
              <a:rPr sz="2200" spc="91"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hợp</a:t>
            </a:r>
            <a:r>
              <a:rPr sz="2200" spc="76"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dự</a:t>
            </a:r>
            <a:r>
              <a:rPr sz="2200" spc="69"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án</a:t>
            </a:r>
            <a:r>
              <a:rPr sz="2200" spc="75"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đầu</a:t>
            </a:r>
            <a:r>
              <a:rPr sz="2200" spc="75"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tư</a:t>
            </a:r>
            <a:r>
              <a:rPr sz="2200" spc="68"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đã</a:t>
            </a:r>
            <a:r>
              <a:rPr sz="2200" b="1" spc="73" dirty="0">
                <a:solidFill>
                  <a:srgbClr val="000000"/>
                </a:solidFill>
                <a:latin typeface="Times New Roman" pitchFamily="18" charset="0"/>
                <a:cs typeface="Times New Roman" pitchFamily="18" charset="0"/>
              </a:rPr>
              <a:t> </a:t>
            </a:r>
            <a:r>
              <a:rPr sz="2200" b="1" spc="-51" dirty="0">
                <a:solidFill>
                  <a:srgbClr val="000000"/>
                </a:solidFill>
                <a:latin typeface="Times New Roman" pitchFamily="18" charset="0"/>
                <a:cs typeface="Times New Roman" pitchFamily="18" charset="0"/>
              </a:rPr>
              <a:t>có</a:t>
            </a:r>
            <a:r>
              <a:rPr sz="2200" b="1" spc="76"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quyết</a:t>
            </a:r>
            <a:r>
              <a:rPr sz="2200" b="1" spc="76"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định</a:t>
            </a:r>
            <a:r>
              <a:rPr sz="2200" b="1" spc="75"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phê</a:t>
            </a:r>
            <a:r>
              <a:rPr sz="2200" b="1" spc="73"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duyệt</a:t>
            </a:r>
            <a:r>
              <a:rPr sz="2200" b="1" spc="76" dirty="0">
                <a:solidFill>
                  <a:srgbClr val="000000"/>
                </a:solidFill>
                <a:latin typeface="Times New Roman" pitchFamily="18" charset="0"/>
                <a:cs typeface="Times New Roman" pitchFamily="18" charset="0"/>
              </a:rPr>
              <a:t> </a:t>
            </a:r>
            <a:r>
              <a:rPr sz="2200" b="1" spc="-51" dirty="0">
                <a:solidFill>
                  <a:srgbClr val="000000"/>
                </a:solidFill>
                <a:latin typeface="Times New Roman" pitchFamily="18" charset="0"/>
                <a:cs typeface="Times New Roman" pitchFamily="18" charset="0"/>
              </a:rPr>
              <a:t>kết</a:t>
            </a:r>
            <a:r>
              <a:rPr sz="2200" b="1" spc="77"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quả</a:t>
            </a:r>
            <a:r>
              <a:rPr sz="2200" b="1" spc="73"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thẩm</a:t>
            </a:r>
            <a:r>
              <a:rPr sz="2200" b="1" spc="74"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định</a:t>
            </a:r>
            <a:r>
              <a:rPr sz="2200" b="1" spc="75" dirty="0">
                <a:solidFill>
                  <a:srgbClr val="000000"/>
                </a:solidFill>
                <a:latin typeface="Times New Roman" pitchFamily="18" charset="0"/>
                <a:cs typeface="Times New Roman" pitchFamily="18" charset="0"/>
              </a:rPr>
              <a:t> </a:t>
            </a:r>
            <a:r>
              <a:rPr sz="2200" b="1" spc="-51" dirty="0" err="1">
                <a:solidFill>
                  <a:srgbClr val="000000"/>
                </a:solidFill>
                <a:latin typeface="Times New Roman" pitchFamily="18" charset="0"/>
                <a:cs typeface="Times New Roman" pitchFamily="18" charset="0"/>
              </a:rPr>
              <a:t>báo</a:t>
            </a:r>
            <a:r>
              <a:rPr sz="2200" b="1" spc="76" dirty="0">
                <a:solidFill>
                  <a:srgbClr val="000000"/>
                </a:solidFill>
                <a:latin typeface="Times New Roman" pitchFamily="18" charset="0"/>
                <a:cs typeface="Times New Roman" pitchFamily="18" charset="0"/>
              </a:rPr>
              <a:t> </a:t>
            </a:r>
            <a:r>
              <a:rPr sz="2200" b="1" spc="-51" dirty="0" err="1">
                <a:solidFill>
                  <a:srgbClr val="000000"/>
                </a:solidFill>
                <a:latin typeface="Times New Roman" pitchFamily="18" charset="0"/>
                <a:cs typeface="Times New Roman" pitchFamily="18" charset="0"/>
              </a:rPr>
              <a:t>cáo</a:t>
            </a:r>
            <a:r>
              <a:rPr lang="vi-VN" sz="2200" b="1" spc="-51" dirty="0">
                <a:solidFill>
                  <a:srgbClr val="000000"/>
                </a:solidFill>
                <a:latin typeface="Times New Roman" pitchFamily="18" charset="0"/>
                <a:cs typeface="Times New Roman" pitchFamily="18" charset="0"/>
              </a:rPr>
              <a:t> </a:t>
            </a:r>
            <a:r>
              <a:rPr sz="2200" b="1" spc="-51" dirty="0" err="1">
                <a:solidFill>
                  <a:srgbClr val="000000"/>
                </a:solidFill>
                <a:latin typeface="Times New Roman" pitchFamily="18" charset="0"/>
                <a:cs typeface="Times New Roman" pitchFamily="18" charset="0"/>
              </a:rPr>
              <a:t>đánh</a:t>
            </a:r>
            <a:r>
              <a:rPr sz="2200" b="1" spc="128"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giá</a:t>
            </a:r>
            <a:r>
              <a:rPr sz="2200" b="1" spc="126"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tác</a:t>
            </a:r>
            <a:r>
              <a:rPr sz="2200" b="1" spc="125"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động</a:t>
            </a:r>
            <a:r>
              <a:rPr sz="2200" b="1" spc="127" dirty="0">
                <a:solidFill>
                  <a:srgbClr val="000000"/>
                </a:solidFill>
                <a:latin typeface="Times New Roman" pitchFamily="18" charset="0"/>
                <a:cs typeface="Times New Roman" pitchFamily="18" charset="0"/>
              </a:rPr>
              <a:t> </a:t>
            </a:r>
            <a:r>
              <a:rPr sz="2200" b="1" spc="-49" dirty="0">
                <a:solidFill>
                  <a:srgbClr val="000000"/>
                </a:solidFill>
                <a:latin typeface="Times New Roman" pitchFamily="18" charset="0"/>
                <a:cs typeface="Times New Roman" pitchFamily="18" charset="0"/>
              </a:rPr>
              <a:t>môi</a:t>
            </a:r>
            <a:r>
              <a:rPr sz="2200" b="1" spc="126"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trường</a:t>
            </a:r>
            <a:r>
              <a:rPr sz="2200" spc="-50" dirty="0">
                <a:solidFill>
                  <a:srgbClr val="000000"/>
                </a:solidFill>
                <a:latin typeface="Times New Roman" pitchFamily="18" charset="0"/>
                <a:cs typeface="Times New Roman" pitchFamily="18" charset="0"/>
              </a:rPr>
              <a:t>,</a:t>
            </a:r>
            <a:r>
              <a:rPr sz="2200" spc="127"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không</a:t>
            </a:r>
            <a:r>
              <a:rPr sz="2200" spc="127"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có</a:t>
            </a:r>
            <a:r>
              <a:rPr sz="2200" spc="129"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nội</a:t>
            </a:r>
            <a:r>
              <a:rPr sz="2200" spc="129"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dung</a:t>
            </a:r>
            <a:r>
              <a:rPr sz="2200" spc="127" dirty="0">
                <a:solidFill>
                  <a:srgbClr val="000000"/>
                </a:solidFill>
                <a:latin typeface="Times New Roman" pitchFamily="18" charset="0"/>
                <a:cs typeface="Times New Roman" pitchFamily="18" charset="0"/>
              </a:rPr>
              <a:t> </a:t>
            </a:r>
            <a:r>
              <a:rPr sz="2200" spc="-56" dirty="0">
                <a:solidFill>
                  <a:srgbClr val="000000"/>
                </a:solidFill>
                <a:latin typeface="Times New Roman" pitchFamily="18" charset="0"/>
                <a:cs typeface="Times New Roman" pitchFamily="18" charset="0"/>
              </a:rPr>
              <a:t>sử</a:t>
            </a:r>
            <a:r>
              <a:rPr sz="2200" spc="129"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dụng</a:t>
            </a:r>
            <a:r>
              <a:rPr sz="2200" spc="127"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phế</a:t>
            </a:r>
            <a:r>
              <a:rPr sz="2200" spc="126"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liệu</a:t>
            </a:r>
            <a:r>
              <a:rPr sz="2200" spc="126"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nhập</a:t>
            </a:r>
            <a:r>
              <a:rPr sz="2200" spc="128" dirty="0">
                <a:solidFill>
                  <a:srgbClr val="000000"/>
                </a:solidFill>
                <a:latin typeface="Times New Roman" pitchFamily="18" charset="0"/>
                <a:cs typeface="Times New Roman" pitchFamily="18" charset="0"/>
              </a:rPr>
              <a:t> </a:t>
            </a:r>
            <a:r>
              <a:rPr sz="2200" spc="-51" dirty="0" err="1">
                <a:solidFill>
                  <a:srgbClr val="000000"/>
                </a:solidFill>
                <a:latin typeface="Times New Roman" pitchFamily="18" charset="0"/>
                <a:cs typeface="Times New Roman" pitchFamily="18" charset="0"/>
              </a:rPr>
              <a:t>khẩu</a:t>
            </a:r>
            <a:r>
              <a:rPr sz="2200" spc="128" dirty="0">
                <a:solidFill>
                  <a:srgbClr val="000000"/>
                </a:solidFill>
                <a:latin typeface="Times New Roman" pitchFamily="18" charset="0"/>
                <a:cs typeface="Times New Roman" pitchFamily="18" charset="0"/>
              </a:rPr>
              <a:t> </a:t>
            </a:r>
            <a:r>
              <a:rPr sz="2200" spc="-49" dirty="0" err="1">
                <a:solidFill>
                  <a:srgbClr val="000000"/>
                </a:solidFill>
                <a:latin typeface="Times New Roman" pitchFamily="18" charset="0"/>
                <a:cs typeface="Times New Roman" pitchFamily="18" charset="0"/>
              </a:rPr>
              <a:t>từ</a:t>
            </a:r>
            <a:r>
              <a:rPr lang="vi-VN" sz="2200" spc="-49" dirty="0">
                <a:solidFill>
                  <a:srgbClr val="000000"/>
                </a:solidFill>
                <a:latin typeface="Times New Roman" pitchFamily="18" charset="0"/>
                <a:cs typeface="Times New Roman" pitchFamily="18" charset="0"/>
              </a:rPr>
              <a:t> </a:t>
            </a:r>
            <a:r>
              <a:rPr sz="2200" spc="-52" dirty="0" err="1">
                <a:solidFill>
                  <a:srgbClr val="000000"/>
                </a:solidFill>
                <a:latin typeface="Times New Roman" pitchFamily="18" charset="0"/>
                <a:cs typeface="Times New Roman" pitchFamily="18" charset="0"/>
              </a:rPr>
              <a:t>nước</a:t>
            </a:r>
            <a:r>
              <a:rPr sz="2200" spc="135"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ngoài</a:t>
            </a:r>
            <a:r>
              <a:rPr sz="2200" spc="136"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làm</a:t>
            </a:r>
            <a:r>
              <a:rPr sz="2200" spc="134"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nguyên</a:t>
            </a:r>
            <a:r>
              <a:rPr sz="2200" spc="134"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liệu</a:t>
            </a:r>
            <a:r>
              <a:rPr sz="2200" spc="133" dirty="0">
                <a:solidFill>
                  <a:srgbClr val="000000"/>
                </a:solidFill>
                <a:latin typeface="Times New Roman" pitchFamily="18" charset="0"/>
                <a:cs typeface="Times New Roman" pitchFamily="18" charset="0"/>
              </a:rPr>
              <a:t> </a:t>
            </a:r>
            <a:r>
              <a:rPr sz="2200" spc="-48" dirty="0">
                <a:solidFill>
                  <a:srgbClr val="000000"/>
                </a:solidFill>
                <a:latin typeface="Times New Roman" pitchFamily="18" charset="0"/>
                <a:cs typeface="Times New Roman" pitchFamily="18" charset="0"/>
              </a:rPr>
              <a:t>sản</a:t>
            </a:r>
            <a:r>
              <a:rPr sz="2200" spc="133"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xuất</a:t>
            </a:r>
            <a:r>
              <a:rPr sz="2200" spc="137"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hoặc</a:t>
            </a:r>
            <a:r>
              <a:rPr sz="2200" spc="134"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nội</a:t>
            </a:r>
            <a:r>
              <a:rPr sz="2200" spc="136"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dung</a:t>
            </a:r>
            <a:r>
              <a:rPr sz="2200" spc="134"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thực</a:t>
            </a:r>
            <a:r>
              <a:rPr sz="2200" spc="134"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hiện</a:t>
            </a:r>
            <a:r>
              <a:rPr sz="2200" spc="136"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dịch</a:t>
            </a:r>
            <a:r>
              <a:rPr sz="2200" spc="136"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vụ</a:t>
            </a:r>
            <a:r>
              <a:rPr sz="2200" spc="134"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xử</a:t>
            </a:r>
            <a:r>
              <a:rPr sz="2200" spc="129" dirty="0">
                <a:solidFill>
                  <a:srgbClr val="000000"/>
                </a:solidFill>
                <a:latin typeface="Times New Roman" pitchFamily="18" charset="0"/>
                <a:cs typeface="Times New Roman" pitchFamily="18" charset="0"/>
              </a:rPr>
              <a:t> </a:t>
            </a:r>
            <a:r>
              <a:rPr sz="2200" spc="-49" dirty="0" err="1">
                <a:solidFill>
                  <a:srgbClr val="000000"/>
                </a:solidFill>
                <a:latin typeface="Times New Roman" pitchFamily="18" charset="0"/>
                <a:cs typeface="Times New Roman" pitchFamily="18" charset="0"/>
              </a:rPr>
              <a:t>lý</a:t>
            </a:r>
            <a:r>
              <a:rPr sz="2200" spc="133" dirty="0">
                <a:solidFill>
                  <a:srgbClr val="000000"/>
                </a:solidFill>
                <a:latin typeface="Times New Roman" pitchFamily="18" charset="0"/>
                <a:cs typeface="Times New Roman" pitchFamily="18" charset="0"/>
              </a:rPr>
              <a:t> </a:t>
            </a:r>
            <a:r>
              <a:rPr sz="2200" spc="-51" dirty="0" err="1">
                <a:solidFill>
                  <a:srgbClr val="000000"/>
                </a:solidFill>
                <a:latin typeface="Times New Roman" pitchFamily="18" charset="0"/>
                <a:cs typeface="Times New Roman" pitchFamily="18" charset="0"/>
              </a:rPr>
              <a:t>chất</a:t>
            </a:r>
            <a:r>
              <a:rPr lang="vi-VN" sz="2200" spc="-51" dirty="0">
                <a:solidFill>
                  <a:srgbClr val="000000"/>
                </a:solidFill>
                <a:latin typeface="Times New Roman" pitchFamily="18" charset="0"/>
                <a:cs typeface="Times New Roman" pitchFamily="18" charset="0"/>
              </a:rPr>
              <a:t> </a:t>
            </a:r>
            <a:r>
              <a:rPr sz="2200" spc="-50" dirty="0" err="1">
                <a:solidFill>
                  <a:srgbClr val="000000"/>
                </a:solidFill>
                <a:latin typeface="Times New Roman" pitchFamily="18" charset="0"/>
                <a:cs typeface="Times New Roman" pitchFamily="18" charset="0"/>
              </a:rPr>
              <a:t>thải</a:t>
            </a:r>
            <a:r>
              <a:rPr sz="2200" spc="190"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nguy</a:t>
            </a:r>
            <a:r>
              <a:rPr sz="2200" spc="190"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hại,</a:t>
            </a:r>
            <a:r>
              <a:rPr sz="2200" spc="191"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đồng</a:t>
            </a:r>
            <a:r>
              <a:rPr sz="2200" spc="190"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thời</a:t>
            </a:r>
            <a:r>
              <a:rPr sz="2200" spc="190"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thuộc</a:t>
            </a:r>
            <a:r>
              <a:rPr sz="2200" spc="185"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trường</a:t>
            </a:r>
            <a:r>
              <a:rPr sz="2200" spc="190"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hợp</a:t>
            </a:r>
            <a:r>
              <a:rPr sz="2200" spc="192"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quy</a:t>
            </a:r>
            <a:r>
              <a:rPr sz="2200" spc="190"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định</a:t>
            </a:r>
            <a:r>
              <a:rPr sz="2200" spc="191"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tại</a:t>
            </a:r>
            <a:r>
              <a:rPr sz="2200" spc="191"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điểm</a:t>
            </a:r>
            <a:r>
              <a:rPr sz="2200" spc="19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b</a:t>
            </a:r>
            <a:r>
              <a:rPr sz="2200" spc="141"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khoản</a:t>
            </a:r>
            <a:r>
              <a:rPr sz="2200" spc="19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4</a:t>
            </a:r>
            <a:r>
              <a:rPr sz="2200" spc="141" dirty="0">
                <a:solidFill>
                  <a:srgbClr val="000000"/>
                </a:solidFill>
                <a:latin typeface="Times New Roman" pitchFamily="18" charset="0"/>
                <a:cs typeface="Times New Roman" pitchFamily="18" charset="0"/>
              </a:rPr>
              <a:t> </a:t>
            </a:r>
            <a:r>
              <a:rPr sz="2200" spc="-50" dirty="0" err="1">
                <a:solidFill>
                  <a:srgbClr val="000000"/>
                </a:solidFill>
                <a:latin typeface="Times New Roman" pitchFamily="18" charset="0"/>
                <a:cs typeface="Times New Roman" pitchFamily="18" charset="0"/>
              </a:rPr>
              <a:t>Điều</a:t>
            </a:r>
            <a:r>
              <a:rPr sz="2200" spc="189"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37</a:t>
            </a:r>
            <a:r>
              <a:rPr lang="vi-VN" sz="2200" spc="-50" dirty="0">
                <a:solidFill>
                  <a:srgbClr val="000000"/>
                </a:solidFill>
                <a:latin typeface="Times New Roman" pitchFamily="18" charset="0"/>
                <a:cs typeface="Times New Roman" pitchFamily="18" charset="0"/>
              </a:rPr>
              <a:t> </a:t>
            </a:r>
            <a:r>
              <a:rPr sz="2200" spc="-48" dirty="0" err="1">
                <a:solidFill>
                  <a:srgbClr val="000000"/>
                </a:solidFill>
                <a:latin typeface="Times New Roman" pitchFamily="18" charset="0"/>
                <a:cs typeface="Times New Roman" pitchFamily="18" charset="0"/>
              </a:rPr>
              <a:t>Luật</a:t>
            </a:r>
            <a:r>
              <a:rPr sz="2200" spc="-22" dirty="0">
                <a:solidFill>
                  <a:srgbClr val="000000"/>
                </a:solidFill>
                <a:latin typeface="Times New Roman" pitchFamily="18" charset="0"/>
                <a:cs typeface="Times New Roman" pitchFamily="18" charset="0"/>
              </a:rPr>
              <a:t> </a:t>
            </a:r>
            <a:r>
              <a:rPr sz="2200" spc="-52" dirty="0">
                <a:solidFill>
                  <a:srgbClr val="000000"/>
                </a:solidFill>
                <a:latin typeface="Times New Roman" pitchFamily="18" charset="0"/>
                <a:cs typeface="Times New Roman" pitchFamily="18" charset="0"/>
              </a:rPr>
              <a:t>Bảo</a:t>
            </a:r>
            <a:r>
              <a:rPr sz="2200" spc="-20"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vệ</a:t>
            </a:r>
            <a:r>
              <a:rPr sz="2200" spc="-23"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môi</a:t>
            </a:r>
            <a:r>
              <a:rPr sz="2200" spc="-22"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trường</a:t>
            </a:r>
            <a:r>
              <a:rPr sz="2200" spc="-22" dirty="0">
                <a:solidFill>
                  <a:srgbClr val="000000"/>
                </a:solidFill>
                <a:latin typeface="Times New Roman" pitchFamily="18" charset="0"/>
                <a:cs typeface="Times New Roman" pitchFamily="18" charset="0"/>
              </a:rPr>
              <a:t> </a:t>
            </a:r>
            <a:r>
              <a:rPr sz="2200" spc="-48" dirty="0">
                <a:solidFill>
                  <a:srgbClr val="000000"/>
                </a:solidFill>
                <a:latin typeface="Times New Roman" pitchFamily="18" charset="0"/>
                <a:cs typeface="Times New Roman" pitchFamily="18" charset="0"/>
              </a:rPr>
              <a:t>(thay</a:t>
            </a:r>
            <a:r>
              <a:rPr sz="2200" spc="-25"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đổi</a:t>
            </a:r>
            <a:r>
              <a:rPr sz="2200" spc="-20"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công</a:t>
            </a:r>
            <a:r>
              <a:rPr sz="2200" spc="-22"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nghệ</a:t>
            </a:r>
            <a:r>
              <a:rPr sz="2200" spc="-23" dirty="0">
                <a:solidFill>
                  <a:srgbClr val="000000"/>
                </a:solidFill>
                <a:latin typeface="Times New Roman" pitchFamily="18" charset="0"/>
                <a:cs typeface="Times New Roman" pitchFamily="18" charset="0"/>
              </a:rPr>
              <a:t> </a:t>
            </a:r>
            <a:r>
              <a:rPr sz="2200" spc="-54" dirty="0">
                <a:solidFill>
                  <a:srgbClr val="000000"/>
                </a:solidFill>
                <a:latin typeface="Times New Roman" pitchFamily="18" charset="0"/>
                <a:cs typeface="Times New Roman" pitchFamily="18" charset="0"/>
              </a:rPr>
              <a:t>sản</a:t>
            </a:r>
            <a:r>
              <a:rPr sz="2200" spc="-18"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xuất,</a:t>
            </a:r>
            <a:r>
              <a:rPr sz="2200" spc="-21"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công</a:t>
            </a:r>
            <a:r>
              <a:rPr sz="2200" spc="-22"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nghệ</a:t>
            </a:r>
            <a:r>
              <a:rPr sz="2200" spc="-23"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xử</a:t>
            </a:r>
            <a:r>
              <a:rPr sz="2200" spc="-26"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lý</a:t>
            </a:r>
            <a:r>
              <a:rPr sz="2200" spc="-22"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chất</a:t>
            </a:r>
            <a:r>
              <a:rPr sz="2200" spc="-20"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thải,</a:t>
            </a:r>
            <a:r>
              <a:rPr sz="2200" spc="-21" dirty="0">
                <a:solidFill>
                  <a:srgbClr val="000000"/>
                </a:solidFill>
                <a:latin typeface="Times New Roman" pitchFamily="18" charset="0"/>
                <a:cs typeface="Times New Roman" pitchFamily="18" charset="0"/>
              </a:rPr>
              <a:t> </a:t>
            </a:r>
            <a:r>
              <a:rPr sz="2200" spc="-50" dirty="0" err="1">
                <a:solidFill>
                  <a:srgbClr val="000000"/>
                </a:solidFill>
                <a:latin typeface="Times New Roman" pitchFamily="18" charset="0"/>
                <a:cs typeface="Times New Roman" pitchFamily="18" charset="0"/>
              </a:rPr>
              <a:t>vị</a:t>
            </a:r>
            <a:r>
              <a:rPr lang="vi-VN" sz="2200" spc="-50" dirty="0">
                <a:solidFill>
                  <a:srgbClr val="000000"/>
                </a:solidFill>
                <a:latin typeface="Times New Roman" pitchFamily="18" charset="0"/>
                <a:cs typeface="Times New Roman" pitchFamily="18" charset="0"/>
              </a:rPr>
              <a:t> </a:t>
            </a:r>
            <a:r>
              <a:rPr sz="2200" spc="-47" dirty="0" err="1">
                <a:solidFill>
                  <a:srgbClr val="000000"/>
                </a:solidFill>
                <a:latin typeface="Times New Roman" pitchFamily="18" charset="0"/>
                <a:cs typeface="Times New Roman" pitchFamily="18" charset="0"/>
              </a:rPr>
              <a:t>trí</a:t>
            </a:r>
            <a:r>
              <a:rPr sz="2200" spc="10"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xả</a:t>
            </a:r>
            <a:r>
              <a:rPr sz="2200" spc="11"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trực</a:t>
            </a:r>
            <a:r>
              <a:rPr sz="2200" spc="11"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tiếp</a:t>
            </a:r>
            <a:r>
              <a:rPr sz="2200" spc="11" dirty="0">
                <a:solidFill>
                  <a:srgbClr val="000000"/>
                </a:solidFill>
                <a:latin typeface="Times New Roman" pitchFamily="18" charset="0"/>
                <a:cs typeface="Times New Roman" pitchFamily="18" charset="0"/>
              </a:rPr>
              <a:t> </a:t>
            </a:r>
            <a:r>
              <a:rPr sz="2200" spc="-52" dirty="0">
                <a:solidFill>
                  <a:srgbClr val="000000"/>
                </a:solidFill>
                <a:latin typeface="Times New Roman" pitchFamily="18" charset="0"/>
                <a:cs typeface="Times New Roman" pitchFamily="18" charset="0"/>
              </a:rPr>
              <a:t>nước</a:t>
            </a:r>
            <a:r>
              <a:rPr sz="2200" spc="13"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thải</a:t>
            </a:r>
            <a:r>
              <a:rPr sz="2200" spc="12" dirty="0">
                <a:solidFill>
                  <a:srgbClr val="000000"/>
                </a:solidFill>
                <a:latin typeface="Times New Roman" pitchFamily="18" charset="0"/>
                <a:cs typeface="Times New Roman" pitchFamily="18" charset="0"/>
              </a:rPr>
              <a:t> </a:t>
            </a:r>
            <a:r>
              <a:rPr sz="2200" spc="-54" dirty="0">
                <a:solidFill>
                  <a:srgbClr val="000000"/>
                </a:solidFill>
                <a:latin typeface="Times New Roman" pitchFamily="18" charset="0"/>
                <a:cs typeface="Times New Roman" pitchFamily="18" charset="0"/>
              </a:rPr>
              <a:t>sau</a:t>
            </a:r>
            <a:r>
              <a:rPr sz="2200" spc="16"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xử</a:t>
            </a:r>
            <a:r>
              <a:rPr sz="2200"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lý</a:t>
            </a:r>
            <a:r>
              <a:rPr sz="2200" spc="11"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vào</a:t>
            </a:r>
            <a:r>
              <a:rPr sz="2200" spc="14"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nguồn</a:t>
            </a:r>
            <a:r>
              <a:rPr sz="2200" spc="12" dirty="0">
                <a:solidFill>
                  <a:srgbClr val="000000"/>
                </a:solidFill>
                <a:latin typeface="Times New Roman" pitchFamily="18" charset="0"/>
                <a:cs typeface="Times New Roman" pitchFamily="18" charset="0"/>
              </a:rPr>
              <a:t> </a:t>
            </a:r>
            <a:r>
              <a:rPr sz="2200" spc="-52" dirty="0">
                <a:solidFill>
                  <a:srgbClr val="000000"/>
                </a:solidFill>
                <a:latin typeface="Times New Roman" pitchFamily="18" charset="0"/>
                <a:cs typeface="Times New Roman" pitchFamily="18" charset="0"/>
              </a:rPr>
              <a:t>nước</a:t>
            </a:r>
            <a:r>
              <a:rPr sz="2200" spc="13"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nhưng</a:t>
            </a:r>
            <a:r>
              <a:rPr sz="2200" spc="13"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không</a:t>
            </a:r>
            <a:r>
              <a:rPr sz="2200" spc="12"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thuộc</a:t>
            </a:r>
            <a:r>
              <a:rPr sz="2200" dirty="0">
                <a:solidFill>
                  <a:srgbClr val="000000"/>
                </a:solidFill>
                <a:latin typeface="Times New Roman" pitchFamily="18" charset="0"/>
                <a:cs typeface="Times New Roman" pitchFamily="18" charset="0"/>
              </a:rPr>
              <a:t> </a:t>
            </a:r>
            <a:r>
              <a:rPr sz="2200" spc="-50" dirty="0" err="1">
                <a:solidFill>
                  <a:srgbClr val="000000"/>
                </a:solidFill>
                <a:latin typeface="Times New Roman" pitchFamily="18" charset="0"/>
                <a:cs typeface="Times New Roman" pitchFamily="18" charset="0"/>
              </a:rPr>
              <a:t>trường</a:t>
            </a:r>
            <a:r>
              <a:rPr sz="2200" spc="12" dirty="0">
                <a:solidFill>
                  <a:srgbClr val="000000"/>
                </a:solidFill>
                <a:latin typeface="Times New Roman" pitchFamily="18" charset="0"/>
                <a:cs typeface="Times New Roman" pitchFamily="18" charset="0"/>
              </a:rPr>
              <a:t> </a:t>
            </a:r>
            <a:r>
              <a:rPr sz="2200" spc="-51" dirty="0" err="1">
                <a:solidFill>
                  <a:srgbClr val="000000"/>
                </a:solidFill>
                <a:latin typeface="Times New Roman" pitchFamily="18" charset="0"/>
                <a:cs typeface="Times New Roman" pitchFamily="18" charset="0"/>
              </a:rPr>
              <a:t>hợp</a:t>
            </a:r>
            <a:r>
              <a:rPr lang="vi-VN" sz="2200" spc="-51" dirty="0">
                <a:solidFill>
                  <a:srgbClr val="000000"/>
                </a:solidFill>
                <a:latin typeface="Times New Roman" pitchFamily="18" charset="0"/>
                <a:cs typeface="Times New Roman" pitchFamily="18" charset="0"/>
              </a:rPr>
              <a:t> </a:t>
            </a:r>
            <a:r>
              <a:rPr sz="2200" spc="-50" dirty="0" err="1">
                <a:solidFill>
                  <a:srgbClr val="000000"/>
                </a:solidFill>
                <a:latin typeface="Times New Roman" pitchFamily="18" charset="0"/>
                <a:cs typeface="Times New Roman" pitchFamily="18" charset="0"/>
              </a:rPr>
              <a:t>lập</a:t>
            </a:r>
            <a:r>
              <a:rPr sz="2200" spc="-51" dirty="0">
                <a:solidFill>
                  <a:srgbClr val="000000"/>
                </a:solidFill>
                <a:latin typeface="Times New Roman" pitchFamily="18" charset="0"/>
                <a:cs typeface="Times New Roman" pitchFamily="18" charset="0"/>
              </a:rPr>
              <a:t> báo</a:t>
            </a:r>
            <a:r>
              <a:rPr sz="2200" spc="-49"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cáo</a:t>
            </a:r>
            <a:r>
              <a:rPr sz="2200" spc="-49" dirty="0">
                <a:solidFill>
                  <a:srgbClr val="000000"/>
                </a:solidFill>
                <a:latin typeface="Times New Roman" pitchFamily="18" charset="0"/>
                <a:cs typeface="Times New Roman" pitchFamily="18" charset="0"/>
              </a:rPr>
              <a:t> ĐTM):</a:t>
            </a:r>
            <a:r>
              <a:rPr sz="2200" spc="-50" dirty="0">
                <a:solidFill>
                  <a:srgbClr val="000000"/>
                </a:solidFill>
                <a:latin typeface="Times New Roman" pitchFamily="18" charset="0"/>
                <a:cs typeface="Times New Roman" pitchFamily="18" charset="0"/>
              </a:rPr>
              <a:t> </a:t>
            </a:r>
            <a:r>
              <a:rPr sz="2200" b="1" spc="-49" dirty="0">
                <a:solidFill>
                  <a:srgbClr val="FF0000"/>
                </a:solidFill>
                <a:latin typeface="Times New Roman" pitchFamily="18" charset="0"/>
                <a:cs typeface="Times New Roman" pitchFamily="18" charset="0"/>
              </a:rPr>
              <a:t>thành</a:t>
            </a:r>
            <a:r>
              <a:rPr sz="2200" b="1" spc="-52" dirty="0">
                <a:solidFill>
                  <a:srgbClr val="FF0000"/>
                </a:solidFill>
                <a:latin typeface="Times New Roman" pitchFamily="18" charset="0"/>
                <a:cs typeface="Times New Roman" pitchFamily="18" charset="0"/>
              </a:rPr>
              <a:t> </a:t>
            </a:r>
            <a:r>
              <a:rPr sz="2200" b="1" spc="-50" dirty="0">
                <a:solidFill>
                  <a:srgbClr val="FF0000"/>
                </a:solidFill>
                <a:latin typeface="Times New Roman" pitchFamily="18" charset="0"/>
                <a:cs typeface="Times New Roman" pitchFamily="18" charset="0"/>
              </a:rPr>
              <a:t>lập</a:t>
            </a:r>
            <a:r>
              <a:rPr sz="2200" b="1" spc="-51" dirty="0">
                <a:solidFill>
                  <a:srgbClr val="FF0000"/>
                </a:solidFill>
                <a:latin typeface="Times New Roman" pitchFamily="18" charset="0"/>
                <a:cs typeface="Times New Roman" pitchFamily="18" charset="0"/>
              </a:rPr>
              <a:t> </a:t>
            </a:r>
            <a:r>
              <a:rPr sz="2200" b="1" spc="-50" dirty="0">
                <a:solidFill>
                  <a:srgbClr val="FF0000"/>
                </a:solidFill>
                <a:latin typeface="Times New Roman" pitchFamily="18" charset="0"/>
                <a:cs typeface="Times New Roman" pitchFamily="18" charset="0"/>
              </a:rPr>
              <a:t>hội</a:t>
            </a:r>
            <a:r>
              <a:rPr sz="2200" b="1" spc="-49" dirty="0">
                <a:solidFill>
                  <a:srgbClr val="FF0000"/>
                </a:solidFill>
                <a:latin typeface="Times New Roman" pitchFamily="18" charset="0"/>
                <a:cs typeface="Times New Roman" pitchFamily="18" charset="0"/>
              </a:rPr>
              <a:t> </a:t>
            </a:r>
            <a:r>
              <a:rPr sz="2200" b="1" spc="-50" dirty="0">
                <a:solidFill>
                  <a:srgbClr val="FF0000"/>
                </a:solidFill>
                <a:latin typeface="Times New Roman" pitchFamily="18" charset="0"/>
                <a:cs typeface="Times New Roman" pitchFamily="18" charset="0"/>
              </a:rPr>
              <a:t>đồng thẩm</a:t>
            </a:r>
            <a:r>
              <a:rPr sz="2200" b="1" spc="-51" dirty="0">
                <a:solidFill>
                  <a:srgbClr val="FF0000"/>
                </a:solidFill>
                <a:latin typeface="Times New Roman" pitchFamily="18" charset="0"/>
                <a:cs typeface="Times New Roman" pitchFamily="18" charset="0"/>
              </a:rPr>
              <a:t> </a:t>
            </a:r>
            <a:r>
              <a:rPr sz="2200" b="1" spc="-50" dirty="0">
                <a:solidFill>
                  <a:srgbClr val="FF0000"/>
                </a:solidFill>
                <a:latin typeface="Times New Roman" pitchFamily="18" charset="0"/>
                <a:cs typeface="Times New Roman" pitchFamily="18" charset="0"/>
              </a:rPr>
              <a:t>định, không </a:t>
            </a:r>
            <a:r>
              <a:rPr sz="2200" b="1" spc="-49" dirty="0">
                <a:solidFill>
                  <a:srgbClr val="FF0000"/>
                </a:solidFill>
                <a:latin typeface="Times New Roman" pitchFamily="18" charset="0"/>
                <a:cs typeface="Times New Roman" pitchFamily="18" charset="0"/>
              </a:rPr>
              <a:t>tổ</a:t>
            </a:r>
            <a:r>
              <a:rPr sz="2200" b="1" spc="-51" dirty="0">
                <a:solidFill>
                  <a:srgbClr val="FF0000"/>
                </a:solidFill>
                <a:latin typeface="Times New Roman" pitchFamily="18" charset="0"/>
                <a:cs typeface="Times New Roman" pitchFamily="18" charset="0"/>
              </a:rPr>
              <a:t> </a:t>
            </a:r>
            <a:r>
              <a:rPr sz="2200" b="1" spc="-52" dirty="0">
                <a:solidFill>
                  <a:srgbClr val="FF0000"/>
                </a:solidFill>
                <a:latin typeface="Times New Roman" pitchFamily="18" charset="0"/>
                <a:cs typeface="Times New Roman" pitchFamily="18" charset="0"/>
              </a:rPr>
              <a:t>chức</a:t>
            </a:r>
            <a:r>
              <a:rPr sz="2200" b="1" spc="-49" dirty="0">
                <a:solidFill>
                  <a:srgbClr val="FF0000"/>
                </a:solidFill>
                <a:latin typeface="Times New Roman" pitchFamily="18" charset="0"/>
                <a:cs typeface="Times New Roman" pitchFamily="18" charset="0"/>
              </a:rPr>
              <a:t> </a:t>
            </a:r>
            <a:r>
              <a:rPr sz="2200" b="1" spc="-50" dirty="0">
                <a:solidFill>
                  <a:srgbClr val="FF0000"/>
                </a:solidFill>
                <a:latin typeface="Times New Roman" pitchFamily="18" charset="0"/>
                <a:cs typeface="Times New Roman" pitchFamily="18" charset="0"/>
              </a:rPr>
              <a:t>kiểm</a:t>
            </a:r>
            <a:r>
              <a:rPr sz="2200" b="1" spc="-47" dirty="0">
                <a:solidFill>
                  <a:srgbClr val="FF0000"/>
                </a:solidFill>
                <a:latin typeface="Times New Roman" pitchFamily="18" charset="0"/>
                <a:cs typeface="Times New Roman" pitchFamily="18" charset="0"/>
              </a:rPr>
              <a:t> tra</a:t>
            </a:r>
            <a:r>
              <a:rPr sz="2200" b="1" spc="-55" dirty="0">
                <a:solidFill>
                  <a:srgbClr val="FF0000"/>
                </a:solidFill>
                <a:latin typeface="Times New Roman" pitchFamily="18" charset="0"/>
                <a:cs typeface="Times New Roman" pitchFamily="18" charset="0"/>
              </a:rPr>
              <a:t> </a:t>
            </a:r>
            <a:r>
              <a:rPr sz="2200" b="1" spc="-51" dirty="0">
                <a:solidFill>
                  <a:srgbClr val="FF0000"/>
                </a:solidFill>
                <a:latin typeface="Times New Roman" pitchFamily="18" charset="0"/>
                <a:cs typeface="Times New Roman" pitchFamily="18" charset="0"/>
              </a:rPr>
              <a:t>thực </a:t>
            </a:r>
            <a:r>
              <a:rPr sz="2200" b="1" spc="-50" dirty="0">
                <a:solidFill>
                  <a:srgbClr val="FF0000"/>
                </a:solidFill>
                <a:latin typeface="Times New Roman" pitchFamily="18" charset="0"/>
                <a:cs typeface="Times New Roman" pitchFamily="18" charset="0"/>
              </a:rPr>
              <a:t>tế.</a:t>
            </a:r>
          </a:p>
        </p:txBody>
      </p:sp>
      <p:sp>
        <p:nvSpPr>
          <p:cNvPr id="4" name="object 4"/>
          <p:cNvSpPr txBox="1"/>
          <p:nvPr/>
        </p:nvSpPr>
        <p:spPr>
          <a:xfrm>
            <a:off x="520818" y="4293096"/>
            <a:ext cx="8310387" cy="2462213"/>
          </a:xfrm>
          <a:prstGeom prst="rect">
            <a:avLst/>
          </a:prstGeom>
        </p:spPr>
        <p:txBody>
          <a:bodyPr vert="horz" wrap="square" lIns="0" tIns="0" rIns="0" bIns="0" rtlCol="0">
            <a:spAutoFit/>
          </a:bodyPr>
          <a:lstStyle/>
          <a:p>
            <a:pPr algn="just">
              <a:lnSpc>
                <a:spcPts val="2436"/>
              </a:lnSpc>
            </a:pPr>
            <a:r>
              <a:rPr sz="2200" dirty="0">
                <a:solidFill>
                  <a:srgbClr val="000000"/>
                </a:solidFill>
                <a:latin typeface="Times New Roman" pitchFamily="18" charset="0"/>
                <a:cs typeface="Times New Roman" pitchFamily="18" charset="0"/>
              </a:rPr>
              <a:t>-</a:t>
            </a:r>
            <a:r>
              <a:rPr sz="2200" spc="29" dirty="0">
                <a:solidFill>
                  <a:srgbClr val="000000"/>
                </a:solidFill>
                <a:latin typeface="Times New Roman" pitchFamily="18" charset="0"/>
                <a:cs typeface="Times New Roman" pitchFamily="18" charset="0"/>
              </a:rPr>
              <a:t> </a:t>
            </a:r>
            <a:r>
              <a:rPr sz="2200" spc="-67" dirty="0">
                <a:solidFill>
                  <a:srgbClr val="000000"/>
                </a:solidFill>
                <a:latin typeface="Times New Roman" pitchFamily="18" charset="0"/>
                <a:cs typeface="Times New Roman" pitchFamily="18" charset="0"/>
              </a:rPr>
              <a:t>Trường</a:t>
            </a:r>
            <a:r>
              <a:rPr sz="2200" spc="91"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hợp</a:t>
            </a:r>
            <a:r>
              <a:rPr sz="2200" spc="76"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dự</a:t>
            </a:r>
            <a:r>
              <a:rPr sz="2200" spc="69"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án</a:t>
            </a:r>
            <a:r>
              <a:rPr sz="2200" spc="75"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đầu</a:t>
            </a:r>
            <a:r>
              <a:rPr sz="2200" spc="75"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tư</a:t>
            </a:r>
            <a:r>
              <a:rPr sz="2200" spc="68"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đã</a:t>
            </a:r>
            <a:r>
              <a:rPr sz="2200" b="1" spc="73" dirty="0">
                <a:solidFill>
                  <a:srgbClr val="000000"/>
                </a:solidFill>
                <a:latin typeface="Times New Roman" pitchFamily="18" charset="0"/>
                <a:cs typeface="Times New Roman" pitchFamily="18" charset="0"/>
              </a:rPr>
              <a:t> </a:t>
            </a:r>
            <a:r>
              <a:rPr sz="2200" b="1" spc="-51" dirty="0">
                <a:solidFill>
                  <a:srgbClr val="000000"/>
                </a:solidFill>
                <a:latin typeface="Times New Roman" pitchFamily="18" charset="0"/>
                <a:cs typeface="Times New Roman" pitchFamily="18" charset="0"/>
              </a:rPr>
              <a:t>có</a:t>
            </a:r>
            <a:r>
              <a:rPr sz="2200" b="1" spc="76"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quyết</a:t>
            </a:r>
            <a:r>
              <a:rPr sz="2200" b="1" spc="76"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định</a:t>
            </a:r>
            <a:r>
              <a:rPr sz="2200" b="1" spc="75"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phê</a:t>
            </a:r>
            <a:r>
              <a:rPr sz="2200" b="1" spc="73"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duyệt</a:t>
            </a:r>
            <a:r>
              <a:rPr sz="2200" b="1" spc="76" dirty="0">
                <a:solidFill>
                  <a:srgbClr val="000000"/>
                </a:solidFill>
                <a:latin typeface="Times New Roman" pitchFamily="18" charset="0"/>
                <a:cs typeface="Times New Roman" pitchFamily="18" charset="0"/>
              </a:rPr>
              <a:t> </a:t>
            </a:r>
            <a:r>
              <a:rPr sz="2200" b="1" spc="-51" dirty="0">
                <a:solidFill>
                  <a:srgbClr val="000000"/>
                </a:solidFill>
                <a:latin typeface="Times New Roman" pitchFamily="18" charset="0"/>
                <a:cs typeface="Times New Roman" pitchFamily="18" charset="0"/>
              </a:rPr>
              <a:t>kết</a:t>
            </a:r>
            <a:r>
              <a:rPr sz="2200" b="1" spc="77" dirty="0">
                <a:solidFill>
                  <a:srgbClr val="000000"/>
                </a:solidFill>
                <a:latin typeface="Times New Roman" pitchFamily="18" charset="0"/>
                <a:cs typeface="Times New Roman" pitchFamily="18" charset="0"/>
              </a:rPr>
              <a:t> </a:t>
            </a:r>
            <a:r>
              <a:rPr sz="2200" b="1" spc="-50" dirty="0" err="1">
                <a:solidFill>
                  <a:srgbClr val="000000"/>
                </a:solidFill>
                <a:latin typeface="Times New Roman" pitchFamily="18" charset="0"/>
                <a:cs typeface="Times New Roman" pitchFamily="18" charset="0"/>
              </a:rPr>
              <a:t>quả</a:t>
            </a:r>
            <a:r>
              <a:rPr sz="2200" b="1" spc="73" dirty="0">
                <a:solidFill>
                  <a:srgbClr val="000000"/>
                </a:solidFill>
                <a:latin typeface="Times New Roman" pitchFamily="18" charset="0"/>
                <a:cs typeface="Times New Roman" pitchFamily="18" charset="0"/>
              </a:rPr>
              <a:t> </a:t>
            </a:r>
            <a:r>
              <a:rPr sz="2200" b="1" spc="-50" dirty="0" err="1">
                <a:solidFill>
                  <a:srgbClr val="000000"/>
                </a:solidFill>
                <a:latin typeface="Times New Roman" pitchFamily="18" charset="0"/>
                <a:cs typeface="Times New Roman" pitchFamily="18" charset="0"/>
              </a:rPr>
              <a:t>thẩm</a:t>
            </a:r>
            <a:r>
              <a:rPr sz="2200" b="1" spc="74"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định</a:t>
            </a:r>
            <a:r>
              <a:rPr sz="2200" b="1" spc="75" dirty="0">
                <a:solidFill>
                  <a:srgbClr val="000000"/>
                </a:solidFill>
                <a:latin typeface="Times New Roman" pitchFamily="18" charset="0"/>
                <a:cs typeface="Times New Roman" pitchFamily="18" charset="0"/>
              </a:rPr>
              <a:t> </a:t>
            </a:r>
            <a:r>
              <a:rPr sz="2200" b="1" spc="-51" dirty="0" err="1">
                <a:solidFill>
                  <a:srgbClr val="000000"/>
                </a:solidFill>
                <a:latin typeface="Times New Roman" pitchFamily="18" charset="0"/>
                <a:cs typeface="Times New Roman" pitchFamily="18" charset="0"/>
              </a:rPr>
              <a:t>báo</a:t>
            </a:r>
            <a:r>
              <a:rPr sz="2200" b="1" spc="76" dirty="0">
                <a:solidFill>
                  <a:srgbClr val="000000"/>
                </a:solidFill>
                <a:latin typeface="Times New Roman" pitchFamily="18" charset="0"/>
                <a:cs typeface="Times New Roman" pitchFamily="18" charset="0"/>
              </a:rPr>
              <a:t> </a:t>
            </a:r>
            <a:r>
              <a:rPr sz="2200" b="1" spc="-51" dirty="0" err="1">
                <a:solidFill>
                  <a:srgbClr val="000000"/>
                </a:solidFill>
                <a:latin typeface="Times New Roman" pitchFamily="18" charset="0"/>
                <a:cs typeface="Times New Roman" pitchFamily="18" charset="0"/>
              </a:rPr>
              <a:t>cáo</a:t>
            </a:r>
            <a:r>
              <a:rPr lang="vi-VN" sz="2200" b="1" spc="-51" dirty="0">
                <a:solidFill>
                  <a:srgbClr val="000000"/>
                </a:solidFill>
                <a:latin typeface="Times New Roman" pitchFamily="18" charset="0"/>
                <a:cs typeface="Times New Roman" pitchFamily="18" charset="0"/>
              </a:rPr>
              <a:t> </a:t>
            </a:r>
            <a:r>
              <a:rPr sz="2200" b="1" spc="-51" dirty="0" err="1">
                <a:solidFill>
                  <a:srgbClr val="000000"/>
                </a:solidFill>
                <a:latin typeface="Times New Roman" pitchFamily="18" charset="0"/>
                <a:cs typeface="Times New Roman" pitchFamily="18" charset="0"/>
              </a:rPr>
              <a:t>đánh</a:t>
            </a:r>
            <a:r>
              <a:rPr sz="2200" b="1" spc="297"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giá</a:t>
            </a:r>
            <a:r>
              <a:rPr sz="2200" b="1" spc="296"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tác</a:t>
            </a:r>
            <a:r>
              <a:rPr sz="2200" b="1" spc="294"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động</a:t>
            </a:r>
            <a:r>
              <a:rPr sz="2200" b="1" spc="296" dirty="0">
                <a:solidFill>
                  <a:srgbClr val="000000"/>
                </a:solidFill>
                <a:latin typeface="Times New Roman" pitchFamily="18" charset="0"/>
                <a:cs typeface="Times New Roman" pitchFamily="18" charset="0"/>
              </a:rPr>
              <a:t> </a:t>
            </a:r>
            <a:r>
              <a:rPr sz="2200" b="1" spc="-49" dirty="0">
                <a:solidFill>
                  <a:srgbClr val="000000"/>
                </a:solidFill>
                <a:latin typeface="Times New Roman" pitchFamily="18" charset="0"/>
                <a:cs typeface="Times New Roman" pitchFamily="18" charset="0"/>
              </a:rPr>
              <a:t>môi</a:t>
            </a:r>
            <a:r>
              <a:rPr sz="2200" b="1" spc="296"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trường</a:t>
            </a:r>
            <a:r>
              <a:rPr sz="2200" b="1" spc="296"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và</a:t>
            </a:r>
            <a:r>
              <a:rPr sz="2200" b="1" spc="295"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không</a:t>
            </a:r>
            <a:r>
              <a:rPr sz="2200" b="1" spc="296" dirty="0">
                <a:solidFill>
                  <a:srgbClr val="000000"/>
                </a:solidFill>
                <a:latin typeface="Times New Roman" pitchFamily="18" charset="0"/>
                <a:cs typeface="Times New Roman" pitchFamily="18" charset="0"/>
              </a:rPr>
              <a:t> </a:t>
            </a:r>
            <a:r>
              <a:rPr sz="2200" b="1" spc="-49" dirty="0">
                <a:solidFill>
                  <a:srgbClr val="000000"/>
                </a:solidFill>
                <a:latin typeface="Times New Roman" pitchFamily="18" charset="0"/>
                <a:cs typeface="Times New Roman" pitchFamily="18" charset="0"/>
              </a:rPr>
              <a:t>thuộc</a:t>
            </a:r>
            <a:r>
              <a:rPr sz="2200" b="1" spc="291"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trường</a:t>
            </a:r>
            <a:r>
              <a:rPr sz="2200" b="1" spc="296" dirty="0">
                <a:solidFill>
                  <a:srgbClr val="000000"/>
                </a:solidFill>
                <a:latin typeface="Times New Roman" pitchFamily="18" charset="0"/>
                <a:cs typeface="Times New Roman" pitchFamily="18" charset="0"/>
              </a:rPr>
              <a:t> </a:t>
            </a:r>
            <a:r>
              <a:rPr sz="2200" b="1" spc="-51" dirty="0">
                <a:solidFill>
                  <a:srgbClr val="000000"/>
                </a:solidFill>
                <a:latin typeface="Times New Roman" pitchFamily="18" charset="0"/>
                <a:cs typeface="Times New Roman" pitchFamily="18" charset="0"/>
              </a:rPr>
              <a:t>hợp</a:t>
            </a:r>
            <a:r>
              <a:rPr sz="2200" b="1" spc="299"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quy</a:t>
            </a:r>
            <a:r>
              <a:rPr sz="2200" b="1" spc="297"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định</a:t>
            </a:r>
            <a:r>
              <a:rPr sz="2200" b="1" spc="298"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tại</a:t>
            </a:r>
            <a:r>
              <a:rPr sz="2200" b="1" spc="297" dirty="0">
                <a:solidFill>
                  <a:srgbClr val="000000"/>
                </a:solidFill>
                <a:latin typeface="Times New Roman" pitchFamily="18" charset="0"/>
                <a:cs typeface="Times New Roman" pitchFamily="18" charset="0"/>
              </a:rPr>
              <a:t> </a:t>
            </a:r>
            <a:r>
              <a:rPr sz="2200" b="1" spc="-50" dirty="0" err="1">
                <a:solidFill>
                  <a:srgbClr val="000000"/>
                </a:solidFill>
                <a:latin typeface="Times New Roman" pitchFamily="18" charset="0"/>
                <a:cs typeface="Times New Roman" pitchFamily="18" charset="0"/>
              </a:rPr>
              <a:t>điểm</a:t>
            </a:r>
            <a:r>
              <a:rPr sz="2200" b="1" spc="300"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b</a:t>
            </a:r>
            <a:r>
              <a:rPr lang="vi-VN" sz="2200" b="1" dirty="0">
                <a:solidFill>
                  <a:srgbClr val="000000"/>
                </a:solidFill>
                <a:latin typeface="Times New Roman" pitchFamily="18" charset="0"/>
                <a:cs typeface="Times New Roman" pitchFamily="18" charset="0"/>
              </a:rPr>
              <a:t> </a:t>
            </a:r>
            <a:r>
              <a:rPr sz="2200" b="1" spc="-50" dirty="0" err="1">
                <a:solidFill>
                  <a:srgbClr val="000000"/>
                </a:solidFill>
                <a:latin typeface="Times New Roman" pitchFamily="18" charset="0"/>
                <a:cs typeface="Times New Roman" pitchFamily="18" charset="0"/>
              </a:rPr>
              <a:t>khoản</a:t>
            </a:r>
            <a:r>
              <a:rPr sz="2200" b="1" spc="20" dirty="0">
                <a:solidFill>
                  <a:srgbClr val="000000"/>
                </a:solidFill>
                <a:latin typeface="Times New Roman" pitchFamily="18" charset="0"/>
                <a:cs typeface="Times New Roman" pitchFamily="18" charset="0"/>
              </a:rPr>
              <a:t> </a:t>
            </a:r>
            <a:r>
              <a:rPr sz="2200" b="1" dirty="0">
                <a:solidFill>
                  <a:srgbClr val="000000"/>
                </a:solidFill>
                <a:latin typeface="Times New Roman" pitchFamily="18" charset="0"/>
                <a:cs typeface="Times New Roman" pitchFamily="18" charset="0"/>
              </a:rPr>
              <a:t>4</a:t>
            </a:r>
            <a:r>
              <a:rPr sz="2200" b="1" spc="-31"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Điều</a:t>
            </a:r>
            <a:r>
              <a:rPr sz="2200" b="1" spc="18"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37</a:t>
            </a:r>
            <a:r>
              <a:rPr sz="2200" b="1" spc="19" dirty="0">
                <a:solidFill>
                  <a:srgbClr val="000000"/>
                </a:solidFill>
                <a:latin typeface="Times New Roman" pitchFamily="18" charset="0"/>
                <a:cs typeface="Times New Roman" pitchFamily="18" charset="0"/>
              </a:rPr>
              <a:t> </a:t>
            </a:r>
            <a:r>
              <a:rPr sz="2200" b="1" spc="-48" dirty="0">
                <a:solidFill>
                  <a:srgbClr val="000000"/>
                </a:solidFill>
                <a:latin typeface="Times New Roman" pitchFamily="18" charset="0"/>
                <a:cs typeface="Times New Roman" pitchFamily="18" charset="0"/>
              </a:rPr>
              <a:t>Luật</a:t>
            </a:r>
            <a:r>
              <a:rPr sz="2200" b="1" spc="19" dirty="0">
                <a:solidFill>
                  <a:srgbClr val="000000"/>
                </a:solidFill>
                <a:latin typeface="Times New Roman" pitchFamily="18" charset="0"/>
                <a:cs typeface="Times New Roman" pitchFamily="18" charset="0"/>
              </a:rPr>
              <a:t> </a:t>
            </a:r>
            <a:r>
              <a:rPr sz="2200" b="1" spc="-52" dirty="0">
                <a:solidFill>
                  <a:srgbClr val="000000"/>
                </a:solidFill>
                <a:latin typeface="Times New Roman" pitchFamily="18" charset="0"/>
                <a:cs typeface="Times New Roman" pitchFamily="18" charset="0"/>
              </a:rPr>
              <a:t>Bảo</a:t>
            </a:r>
            <a:r>
              <a:rPr sz="2200" b="1" spc="21"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vệ</a:t>
            </a:r>
            <a:r>
              <a:rPr sz="2200" b="1" spc="18" dirty="0">
                <a:solidFill>
                  <a:srgbClr val="000000"/>
                </a:solidFill>
                <a:latin typeface="Times New Roman" pitchFamily="18" charset="0"/>
                <a:cs typeface="Times New Roman" pitchFamily="18" charset="0"/>
              </a:rPr>
              <a:t> </a:t>
            </a:r>
            <a:r>
              <a:rPr sz="2200" b="1" spc="-49" dirty="0">
                <a:solidFill>
                  <a:srgbClr val="000000"/>
                </a:solidFill>
                <a:latin typeface="Times New Roman" pitchFamily="18" charset="0"/>
                <a:cs typeface="Times New Roman" pitchFamily="18" charset="0"/>
              </a:rPr>
              <a:t>môi</a:t>
            </a:r>
            <a:r>
              <a:rPr sz="2200" b="1" spc="19" dirty="0">
                <a:solidFill>
                  <a:srgbClr val="000000"/>
                </a:solidFill>
                <a:latin typeface="Times New Roman" pitchFamily="18" charset="0"/>
                <a:cs typeface="Times New Roman" pitchFamily="18" charset="0"/>
              </a:rPr>
              <a:t> </a:t>
            </a:r>
            <a:r>
              <a:rPr sz="2200" b="1" spc="-50" dirty="0">
                <a:solidFill>
                  <a:srgbClr val="000000"/>
                </a:solidFill>
                <a:latin typeface="Times New Roman" pitchFamily="18" charset="0"/>
                <a:cs typeface="Times New Roman" pitchFamily="18" charset="0"/>
              </a:rPr>
              <a:t>trường</a:t>
            </a:r>
            <a:r>
              <a:rPr sz="2200" b="1" spc="19" dirty="0">
                <a:solidFill>
                  <a:srgbClr val="000000"/>
                </a:solidFill>
                <a:latin typeface="Times New Roman" pitchFamily="18" charset="0"/>
                <a:cs typeface="Times New Roman" pitchFamily="18" charset="0"/>
              </a:rPr>
              <a:t> </a:t>
            </a:r>
            <a:r>
              <a:rPr sz="2200" spc="-48" dirty="0">
                <a:solidFill>
                  <a:srgbClr val="000000"/>
                </a:solidFill>
                <a:latin typeface="Times New Roman" pitchFamily="18" charset="0"/>
                <a:cs typeface="Times New Roman" pitchFamily="18" charset="0"/>
              </a:rPr>
              <a:t>(thay</a:t>
            </a:r>
            <a:r>
              <a:rPr sz="2200" spc="16"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đổi</a:t>
            </a:r>
            <a:r>
              <a:rPr sz="2200" spc="21"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công</a:t>
            </a:r>
            <a:r>
              <a:rPr sz="2200" spc="19"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nghệ</a:t>
            </a:r>
            <a:r>
              <a:rPr sz="2200" spc="18" dirty="0">
                <a:solidFill>
                  <a:srgbClr val="000000"/>
                </a:solidFill>
                <a:latin typeface="Times New Roman" pitchFamily="18" charset="0"/>
                <a:cs typeface="Times New Roman" pitchFamily="18" charset="0"/>
              </a:rPr>
              <a:t> </a:t>
            </a:r>
            <a:r>
              <a:rPr sz="2200" spc="-54" dirty="0">
                <a:solidFill>
                  <a:srgbClr val="000000"/>
                </a:solidFill>
                <a:latin typeface="Times New Roman" pitchFamily="18" charset="0"/>
                <a:cs typeface="Times New Roman" pitchFamily="18" charset="0"/>
              </a:rPr>
              <a:t>sản</a:t>
            </a:r>
            <a:r>
              <a:rPr sz="2200" spc="23"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xuất,</a:t>
            </a:r>
            <a:r>
              <a:rPr sz="2200" spc="20" dirty="0">
                <a:solidFill>
                  <a:srgbClr val="000000"/>
                </a:solidFill>
                <a:latin typeface="Times New Roman" pitchFamily="18" charset="0"/>
                <a:cs typeface="Times New Roman" pitchFamily="18" charset="0"/>
              </a:rPr>
              <a:t> </a:t>
            </a:r>
            <a:r>
              <a:rPr sz="2200" spc="-50" dirty="0" err="1">
                <a:solidFill>
                  <a:srgbClr val="000000"/>
                </a:solidFill>
                <a:latin typeface="Times New Roman" pitchFamily="18" charset="0"/>
                <a:cs typeface="Times New Roman" pitchFamily="18" charset="0"/>
              </a:rPr>
              <a:t>công</a:t>
            </a:r>
            <a:r>
              <a:rPr sz="2200" spc="19" dirty="0">
                <a:solidFill>
                  <a:srgbClr val="000000"/>
                </a:solidFill>
                <a:latin typeface="Times New Roman" pitchFamily="18" charset="0"/>
                <a:cs typeface="Times New Roman" pitchFamily="18" charset="0"/>
              </a:rPr>
              <a:t> </a:t>
            </a:r>
            <a:r>
              <a:rPr sz="2200" spc="-50" dirty="0" err="1">
                <a:solidFill>
                  <a:srgbClr val="000000"/>
                </a:solidFill>
                <a:latin typeface="Times New Roman" pitchFamily="18" charset="0"/>
                <a:cs typeface="Times New Roman" pitchFamily="18" charset="0"/>
              </a:rPr>
              <a:t>nghệ</a:t>
            </a:r>
            <a:r>
              <a:rPr lang="vi-VN" sz="2200" spc="-50" dirty="0">
                <a:solidFill>
                  <a:srgbClr val="000000"/>
                </a:solidFill>
                <a:latin typeface="Times New Roman" pitchFamily="18" charset="0"/>
                <a:cs typeface="Times New Roman" pitchFamily="18" charset="0"/>
              </a:rPr>
              <a:t> </a:t>
            </a:r>
            <a:r>
              <a:rPr sz="2200" spc="-50" dirty="0" err="1">
                <a:solidFill>
                  <a:srgbClr val="000000"/>
                </a:solidFill>
                <a:latin typeface="Times New Roman" pitchFamily="18" charset="0"/>
                <a:cs typeface="Times New Roman" pitchFamily="18" charset="0"/>
              </a:rPr>
              <a:t>xử</a:t>
            </a:r>
            <a:r>
              <a:rPr sz="2200"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lý</a:t>
            </a:r>
            <a:r>
              <a:rPr sz="2200"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chất</a:t>
            </a:r>
            <a:r>
              <a:rPr sz="2200"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thải,</a:t>
            </a:r>
            <a:r>
              <a:rPr sz="2200"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vị</a:t>
            </a:r>
            <a:r>
              <a:rPr sz="2200" dirty="0">
                <a:solidFill>
                  <a:srgbClr val="000000"/>
                </a:solidFill>
                <a:latin typeface="Times New Roman" pitchFamily="18" charset="0"/>
                <a:cs typeface="Times New Roman" pitchFamily="18" charset="0"/>
              </a:rPr>
              <a:t> </a:t>
            </a:r>
            <a:r>
              <a:rPr sz="2200" spc="-47" dirty="0">
                <a:solidFill>
                  <a:srgbClr val="000000"/>
                </a:solidFill>
                <a:latin typeface="Times New Roman" pitchFamily="18" charset="0"/>
                <a:cs typeface="Times New Roman" pitchFamily="18" charset="0"/>
              </a:rPr>
              <a:t>trí</a:t>
            </a:r>
            <a:r>
              <a:rPr sz="2200"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xả</a:t>
            </a:r>
            <a:r>
              <a:rPr sz="2200"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trực</a:t>
            </a:r>
            <a:r>
              <a:rPr sz="2200"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tiếp</a:t>
            </a:r>
            <a:r>
              <a:rPr sz="2200" dirty="0">
                <a:solidFill>
                  <a:srgbClr val="000000"/>
                </a:solidFill>
                <a:latin typeface="Times New Roman" pitchFamily="18" charset="0"/>
                <a:cs typeface="Times New Roman" pitchFamily="18" charset="0"/>
              </a:rPr>
              <a:t> </a:t>
            </a:r>
            <a:r>
              <a:rPr sz="2200" spc="-52" dirty="0">
                <a:solidFill>
                  <a:srgbClr val="000000"/>
                </a:solidFill>
                <a:latin typeface="Times New Roman" pitchFamily="18" charset="0"/>
                <a:cs typeface="Times New Roman" pitchFamily="18" charset="0"/>
              </a:rPr>
              <a:t>nước</a:t>
            </a:r>
            <a:r>
              <a:rPr sz="2200"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thải</a:t>
            </a:r>
            <a:r>
              <a:rPr sz="2200" dirty="0">
                <a:solidFill>
                  <a:srgbClr val="000000"/>
                </a:solidFill>
                <a:latin typeface="Times New Roman" pitchFamily="18" charset="0"/>
                <a:cs typeface="Times New Roman" pitchFamily="18" charset="0"/>
              </a:rPr>
              <a:t> </a:t>
            </a:r>
            <a:r>
              <a:rPr sz="2200" spc="-48" dirty="0">
                <a:solidFill>
                  <a:srgbClr val="000000"/>
                </a:solidFill>
                <a:latin typeface="Times New Roman" pitchFamily="18" charset="0"/>
                <a:cs typeface="Times New Roman" pitchFamily="18" charset="0"/>
              </a:rPr>
              <a:t>sau</a:t>
            </a:r>
            <a:r>
              <a:rPr sz="2200"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xử</a:t>
            </a:r>
            <a:r>
              <a:rPr sz="2200"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lý</a:t>
            </a:r>
            <a:r>
              <a:rPr sz="2200"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vào</a:t>
            </a:r>
            <a:r>
              <a:rPr sz="2200"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nguồn</a:t>
            </a:r>
            <a:r>
              <a:rPr sz="2200" dirty="0">
                <a:solidFill>
                  <a:srgbClr val="000000"/>
                </a:solidFill>
                <a:latin typeface="Times New Roman" pitchFamily="18" charset="0"/>
                <a:cs typeface="Times New Roman" pitchFamily="18" charset="0"/>
              </a:rPr>
              <a:t> </a:t>
            </a:r>
            <a:r>
              <a:rPr sz="2200" spc="-52" dirty="0">
                <a:solidFill>
                  <a:srgbClr val="000000"/>
                </a:solidFill>
                <a:latin typeface="Times New Roman" pitchFamily="18" charset="0"/>
                <a:cs typeface="Times New Roman" pitchFamily="18" charset="0"/>
              </a:rPr>
              <a:t>nước</a:t>
            </a:r>
            <a:r>
              <a:rPr sz="2200" dirty="0">
                <a:solidFill>
                  <a:srgbClr val="000000"/>
                </a:solidFill>
                <a:latin typeface="Times New Roman" pitchFamily="18" charset="0"/>
                <a:cs typeface="Times New Roman" pitchFamily="18" charset="0"/>
              </a:rPr>
              <a:t> </a:t>
            </a:r>
            <a:r>
              <a:rPr sz="2200" spc="-51" dirty="0" err="1">
                <a:solidFill>
                  <a:srgbClr val="000000"/>
                </a:solidFill>
                <a:latin typeface="Times New Roman" pitchFamily="18" charset="0"/>
                <a:cs typeface="Times New Roman" pitchFamily="18" charset="0"/>
              </a:rPr>
              <a:t>nhưng</a:t>
            </a:r>
            <a:r>
              <a:rPr sz="2200" dirty="0">
                <a:solidFill>
                  <a:srgbClr val="000000"/>
                </a:solidFill>
                <a:latin typeface="Times New Roman" pitchFamily="18" charset="0"/>
                <a:cs typeface="Times New Roman" pitchFamily="18" charset="0"/>
              </a:rPr>
              <a:t> </a:t>
            </a:r>
            <a:r>
              <a:rPr sz="2200" spc="-50" dirty="0" err="1">
                <a:solidFill>
                  <a:srgbClr val="000000"/>
                </a:solidFill>
                <a:latin typeface="Times New Roman" pitchFamily="18" charset="0"/>
                <a:cs typeface="Times New Roman" pitchFamily="18" charset="0"/>
              </a:rPr>
              <a:t>không</a:t>
            </a:r>
            <a:r>
              <a:rPr lang="vi-VN" sz="2200" spc="-50" dirty="0">
                <a:solidFill>
                  <a:srgbClr val="000000"/>
                </a:solidFill>
                <a:latin typeface="Times New Roman" pitchFamily="18" charset="0"/>
                <a:cs typeface="Times New Roman" pitchFamily="18" charset="0"/>
              </a:rPr>
              <a:t> </a:t>
            </a:r>
            <a:r>
              <a:rPr sz="2200" spc="-49" dirty="0" err="1">
                <a:solidFill>
                  <a:srgbClr val="000000"/>
                </a:solidFill>
                <a:latin typeface="Times New Roman" pitchFamily="18" charset="0"/>
                <a:cs typeface="Times New Roman" pitchFamily="18" charset="0"/>
              </a:rPr>
              <a:t>thuộc</a:t>
            </a:r>
            <a:r>
              <a:rPr sz="2200" spc="64"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trường</a:t>
            </a:r>
            <a:r>
              <a:rPr sz="2200" spc="68"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hợp</a:t>
            </a:r>
            <a:r>
              <a:rPr sz="2200" spc="71"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lập</a:t>
            </a:r>
            <a:r>
              <a:rPr sz="2200" spc="68"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báo</a:t>
            </a:r>
            <a:r>
              <a:rPr sz="2200" spc="70"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cáo</a:t>
            </a:r>
            <a:r>
              <a:rPr sz="2200" spc="70"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ĐTM),</a:t>
            </a:r>
            <a:r>
              <a:rPr sz="2200" spc="66"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dự</a:t>
            </a:r>
            <a:r>
              <a:rPr sz="2200" spc="64"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án</a:t>
            </a:r>
            <a:r>
              <a:rPr sz="2200" spc="70"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đầu</a:t>
            </a:r>
            <a:r>
              <a:rPr sz="2200" spc="70"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tư</a:t>
            </a:r>
            <a:r>
              <a:rPr sz="2200" spc="63"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có</a:t>
            </a:r>
            <a:r>
              <a:rPr sz="2200" spc="70" dirty="0">
                <a:solidFill>
                  <a:srgbClr val="000000"/>
                </a:solidFill>
                <a:latin typeface="Times New Roman" pitchFamily="18" charset="0"/>
                <a:cs typeface="Times New Roman" pitchFamily="18" charset="0"/>
              </a:rPr>
              <a:t> </a:t>
            </a:r>
            <a:r>
              <a:rPr sz="2200" spc="-56" dirty="0">
                <a:solidFill>
                  <a:srgbClr val="000000"/>
                </a:solidFill>
                <a:latin typeface="Times New Roman" pitchFamily="18" charset="0"/>
                <a:cs typeface="Times New Roman" pitchFamily="18" charset="0"/>
              </a:rPr>
              <a:t>sử</a:t>
            </a:r>
            <a:r>
              <a:rPr sz="2200" spc="70"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dụng</a:t>
            </a:r>
            <a:r>
              <a:rPr sz="2200" spc="69"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phế</a:t>
            </a:r>
            <a:r>
              <a:rPr sz="2200" spc="68"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liệu</a:t>
            </a:r>
            <a:r>
              <a:rPr sz="2200" spc="68" dirty="0">
                <a:solidFill>
                  <a:srgbClr val="000000"/>
                </a:solidFill>
                <a:latin typeface="Times New Roman" pitchFamily="18" charset="0"/>
                <a:cs typeface="Times New Roman" pitchFamily="18" charset="0"/>
              </a:rPr>
              <a:t> </a:t>
            </a:r>
            <a:r>
              <a:rPr sz="2200" spc="-51" dirty="0" err="1">
                <a:solidFill>
                  <a:srgbClr val="000000"/>
                </a:solidFill>
                <a:latin typeface="Times New Roman" pitchFamily="18" charset="0"/>
                <a:cs typeface="Times New Roman" pitchFamily="18" charset="0"/>
              </a:rPr>
              <a:t>nhập</a:t>
            </a:r>
            <a:r>
              <a:rPr sz="2200" spc="70" dirty="0">
                <a:solidFill>
                  <a:srgbClr val="000000"/>
                </a:solidFill>
                <a:latin typeface="Times New Roman" pitchFamily="18" charset="0"/>
                <a:cs typeface="Times New Roman" pitchFamily="18" charset="0"/>
              </a:rPr>
              <a:t> </a:t>
            </a:r>
            <a:r>
              <a:rPr sz="2200" spc="-51" dirty="0" err="1">
                <a:solidFill>
                  <a:srgbClr val="000000"/>
                </a:solidFill>
                <a:latin typeface="Times New Roman" pitchFamily="18" charset="0"/>
                <a:cs typeface="Times New Roman" pitchFamily="18" charset="0"/>
              </a:rPr>
              <a:t>khẩu</a:t>
            </a:r>
            <a:r>
              <a:rPr lang="vi-VN" sz="2200" spc="-51" dirty="0">
                <a:solidFill>
                  <a:srgbClr val="000000"/>
                </a:solidFill>
                <a:latin typeface="Times New Roman" pitchFamily="18" charset="0"/>
                <a:cs typeface="Times New Roman" pitchFamily="18" charset="0"/>
              </a:rPr>
              <a:t> </a:t>
            </a:r>
            <a:r>
              <a:rPr sz="2200" spc="-49" dirty="0" err="1">
                <a:solidFill>
                  <a:srgbClr val="000000"/>
                </a:solidFill>
                <a:latin typeface="Times New Roman" pitchFamily="18" charset="0"/>
                <a:cs typeface="Times New Roman" pitchFamily="18" charset="0"/>
              </a:rPr>
              <a:t>từ</a:t>
            </a:r>
            <a:r>
              <a:rPr sz="2200" spc="37" dirty="0">
                <a:solidFill>
                  <a:srgbClr val="000000"/>
                </a:solidFill>
                <a:latin typeface="Times New Roman" pitchFamily="18" charset="0"/>
                <a:cs typeface="Times New Roman" pitchFamily="18" charset="0"/>
              </a:rPr>
              <a:t> </a:t>
            </a:r>
            <a:r>
              <a:rPr sz="2200" spc="-52" dirty="0">
                <a:solidFill>
                  <a:srgbClr val="000000"/>
                </a:solidFill>
                <a:latin typeface="Times New Roman" pitchFamily="18" charset="0"/>
                <a:cs typeface="Times New Roman" pitchFamily="18" charset="0"/>
              </a:rPr>
              <a:t>nước</a:t>
            </a:r>
            <a:r>
              <a:rPr sz="2200" spc="44"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ngoài</a:t>
            </a:r>
            <a:r>
              <a:rPr sz="2200" spc="45"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làm</a:t>
            </a:r>
            <a:r>
              <a:rPr sz="2200" spc="44"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nguyên</a:t>
            </a:r>
            <a:r>
              <a:rPr sz="2200" spc="44"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liệu</a:t>
            </a:r>
            <a:r>
              <a:rPr sz="2200" spc="42" dirty="0">
                <a:solidFill>
                  <a:srgbClr val="000000"/>
                </a:solidFill>
                <a:latin typeface="Times New Roman" pitchFamily="18" charset="0"/>
                <a:cs typeface="Times New Roman" pitchFamily="18" charset="0"/>
              </a:rPr>
              <a:t> </a:t>
            </a:r>
            <a:r>
              <a:rPr sz="2200" spc="-54" dirty="0">
                <a:solidFill>
                  <a:srgbClr val="000000"/>
                </a:solidFill>
                <a:latin typeface="Times New Roman" pitchFamily="18" charset="0"/>
                <a:cs typeface="Times New Roman" pitchFamily="18" charset="0"/>
              </a:rPr>
              <a:t>sản</a:t>
            </a:r>
            <a:r>
              <a:rPr sz="2200" spc="47"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xuất,</a:t>
            </a:r>
            <a:r>
              <a:rPr sz="2200" spc="44"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dự</a:t>
            </a:r>
            <a:r>
              <a:rPr sz="2200" spc="38"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án</a:t>
            </a:r>
            <a:r>
              <a:rPr sz="2200" spc="45"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đầu</a:t>
            </a:r>
            <a:r>
              <a:rPr sz="2200" spc="45"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tư</a:t>
            </a:r>
            <a:r>
              <a:rPr sz="2200" spc="38"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thực</a:t>
            </a:r>
            <a:r>
              <a:rPr sz="2200" spc="43"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hiện</a:t>
            </a:r>
            <a:r>
              <a:rPr sz="2200" spc="46"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dịch</a:t>
            </a:r>
            <a:r>
              <a:rPr sz="2200" spc="46"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vụ</a:t>
            </a:r>
            <a:r>
              <a:rPr sz="2200" spc="44"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xử</a:t>
            </a:r>
            <a:r>
              <a:rPr sz="2200" spc="39" dirty="0">
                <a:solidFill>
                  <a:srgbClr val="000000"/>
                </a:solidFill>
                <a:latin typeface="Times New Roman" pitchFamily="18" charset="0"/>
                <a:cs typeface="Times New Roman" pitchFamily="18" charset="0"/>
              </a:rPr>
              <a:t> </a:t>
            </a:r>
            <a:r>
              <a:rPr sz="2200" spc="-49" dirty="0" err="1">
                <a:solidFill>
                  <a:srgbClr val="000000"/>
                </a:solidFill>
                <a:latin typeface="Times New Roman" pitchFamily="18" charset="0"/>
                <a:cs typeface="Times New Roman" pitchFamily="18" charset="0"/>
              </a:rPr>
              <a:t>lý</a:t>
            </a:r>
            <a:r>
              <a:rPr sz="2200" spc="43" dirty="0">
                <a:solidFill>
                  <a:srgbClr val="000000"/>
                </a:solidFill>
                <a:latin typeface="Times New Roman" pitchFamily="18" charset="0"/>
                <a:cs typeface="Times New Roman" pitchFamily="18" charset="0"/>
              </a:rPr>
              <a:t> </a:t>
            </a:r>
            <a:r>
              <a:rPr sz="2200" spc="-51" dirty="0" err="1">
                <a:solidFill>
                  <a:srgbClr val="000000"/>
                </a:solidFill>
                <a:latin typeface="Times New Roman" pitchFamily="18" charset="0"/>
                <a:cs typeface="Times New Roman" pitchFamily="18" charset="0"/>
              </a:rPr>
              <a:t>chất</a:t>
            </a:r>
            <a:r>
              <a:rPr lang="vi-VN" sz="2200" spc="-51" dirty="0">
                <a:solidFill>
                  <a:srgbClr val="000000"/>
                </a:solidFill>
                <a:latin typeface="Times New Roman" pitchFamily="18" charset="0"/>
                <a:cs typeface="Times New Roman" pitchFamily="18" charset="0"/>
              </a:rPr>
              <a:t> </a:t>
            </a:r>
            <a:r>
              <a:rPr lang="vi-VN" sz="2200" spc="-50" dirty="0">
                <a:solidFill>
                  <a:srgbClr val="000000"/>
                </a:solidFill>
                <a:latin typeface="Times New Roman" pitchFamily="18" charset="0"/>
                <a:cs typeface="Times New Roman" pitchFamily="18" charset="0"/>
              </a:rPr>
              <a:t>thải</a:t>
            </a:r>
            <a:r>
              <a:rPr lang="vi-VN" sz="2200" spc="-51" dirty="0">
                <a:solidFill>
                  <a:srgbClr val="000000"/>
                </a:solidFill>
                <a:latin typeface="Times New Roman" pitchFamily="18" charset="0"/>
                <a:cs typeface="Times New Roman" pitchFamily="18" charset="0"/>
              </a:rPr>
              <a:t> </a:t>
            </a:r>
            <a:r>
              <a:rPr lang="vi-VN" sz="2200" spc="-50" dirty="0">
                <a:solidFill>
                  <a:srgbClr val="000000"/>
                </a:solidFill>
                <a:latin typeface="Times New Roman" pitchFamily="18" charset="0"/>
                <a:cs typeface="Times New Roman" pitchFamily="18" charset="0"/>
              </a:rPr>
              <a:t>nguy hại:</a:t>
            </a:r>
            <a:r>
              <a:rPr lang="vi-VN" sz="2200" spc="-49" dirty="0">
                <a:solidFill>
                  <a:srgbClr val="000000"/>
                </a:solidFill>
                <a:latin typeface="Times New Roman" pitchFamily="18" charset="0"/>
                <a:cs typeface="Times New Roman" pitchFamily="18" charset="0"/>
              </a:rPr>
              <a:t> </a:t>
            </a:r>
            <a:r>
              <a:rPr lang="vi-VN" sz="2200" b="1" spc="-49" dirty="0">
                <a:solidFill>
                  <a:srgbClr val="FF0000"/>
                </a:solidFill>
                <a:latin typeface="Times New Roman" pitchFamily="18" charset="0"/>
                <a:cs typeface="Times New Roman" pitchFamily="18" charset="0"/>
              </a:rPr>
              <a:t>thành</a:t>
            </a:r>
            <a:r>
              <a:rPr lang="vi-VN" sz="2200" b="1" spc="-52" dirty="0">
                <a:solidFill>
                  <a:srgbClr val="FF0000"/>
                </a:solidFill>
                <a:latin typeface="Times New Roman" pitchFamily="18" charset="0"/>
                <a:cs typeface="Times New Roman" pitchFamily="18" charset="0"/>
              </a:rPr>
              <a:t> </a:t>
            </a:r>
            <a:r>
              <a:rPr lang="vi-VN" sz="2200" b="1" spc="-50" dirty="0">
                <a:solidFill>
                  <a:srgbClr val="FF0000"/>
                </a:solidFill>
                <a:latin typeface="Times New Roman" pitchFamily="18" charset="0"/>
                <a:cs typeface="Times New Roman" pitchFamily="18" charset="0"/>
              </a:rPr>
              <a:t>lập</a:t>
            </a:r>
            <a:r>
              <a:rPr lang="vi-VN" sz="2200" b="1" spc="-51" dirty="0">
                <a:solidFill>
                  <a:srgbClr val="FF0000"/>
                </a:solidFill>
                <a:latin typeface="Times New Roman" pitchFamily="18" charset="0"/>
                <a:cs typeface="Times New Roman" pitchFamily="18" charset="0"/>
              </a:rPr>
              <a:t> </a:t>
            </a:r>
            <a:r>
              <a:rPr lang="vi-VN" sz="2200" b="1" spc="-49" dirty="0">
                <a:solidFill>
                  <a:srgbClr val="FF0000"/>
                </a:solidFill>
                <a:latin typeface="Times New Roman" pitchFamily="18" charset="0"/>
                <a:cs typeface="Times New Roman" pitchFamily="18" charset="0"/>
              </a:rPr>
              <a:t>tổ</a:t>
            </a:r>
            <a:r>
              <a:rPr lang="vi-VN" sz="2200" b="1" spc="-51" dirty="0">
                <a:solidFill>
                  <a:srgbClr val="FF0000"/>
                </a:solidFill>
                <a:latin typeface="Times New Roman" pitchFamily="18" charset="0"/>
                <a:cs typeface="Times New Roman" pitchFamily="18" charset="0"/>
              </a:rPr>
              <a:t> </a:t>
            </a:r>
            <a:r>
              <a:rPr lang="vi-VN" sz="2200" b="1" spc="-50" dirty="0">
                <a:solidFill>
                  <a:srgbClr val="FF0000"/>
                </a:solidFill>
                <a:latin typeface="Times New Roman" pitchFamily="18" charset="0"/>
                <a:cs typeface="Times New Roman" pitchFamily="18" charset="0"/>
              </a:rPr>
              <a:t>thẩm</a:t>
            </a:r>
            <a:r>
              <a:rPr lang="vi-VN" sz="2200" b="1" spc="-51" dirty="0">
                <a:solidFill>
                  <a:srgbClr val="FF0000"/>
                </a:solidFill>
                <a:latin typeface="Times New Roman" pitchFamily="18" charset="0"/>
                <a:cs typeface="Times New Roman" pitchFamily="18" charset="0"/>
              </a:rPr>
              <a:t> </a:t>
            </a:r>
            <a:r>
              <a:rPr lang="vi-VN" sz="2200" b="1" spc="-50" dirty="0">
                <a:solidFill>
                  <a:srgbClr val="FF0000"/>
                </a:solidFill>
                <a:latin typeface="Times New Roman" pitchFamily="18" charset="0"/>
                <a:cs typeface="Times New Roman" pitchFamily="18" charset="0"/>
              </a:rPr>
              <a:t>định, không </a:t>
            </a:r>
            <a:r>
              <a:rPr lang="vi-VN" sz="2200" b="1" spc="-49" dirty="0">
                <a:solidFill>
                  <a:srgbClr val="FF0000"/>
                </a:solidFill>
                <a:latin typeface="Times New Roman" pitchFamily="18" charset="0"/>
                <a:cs typeface="Times New Roman" pitchFamily="18" charset="0"/>
              </a:rPr>
              <a:t>tổ</a:t>
            </a:r>
            <a:r>
              <a:rPr lang="vi-VN" sz="2200" b="1" spc="-51" dirty="0">
                <a:solidFill>
                  <a:srgbClr val="FF0000"/>
                </a:solidFill>
                <a:latin typeface="Times New Roman" pitchFamily="18" charset="0"/>
                <a:cs typeface="Times New Roman" pitchFamily="18" charset="0"/>
              </a:rPr>
              <a:t> </a:t>
            </a:r>
            <a:r>
              <a:rPr lang="vi-VN" sz="2200" b="1" spc="-52" dirty="0">
                <a:solidFill>
                  <a:srgbClr val="FF0000"/>
                </a:solidFill>
                <a:latin typeface="Times New Roman" pitchFamily="18" charset="0"/>
                <a:cs typeface="Times New Roman" pitchFamily="18" charset="0"/>
              </a:rPr>
              <a:t>chức</a:t>
            </a:r>
            <a:r>
              <a:rPr lang="vi-VN" sz="2200" b="1" spc="-49" dirty="0">
                <a:solidFill>
                  <a:srgbClr val="FF0000"/>
                </a:solidFill>
                <a:latin typeface="Times New Roman" pitchFamily="18" charset="0"/>
                <a:cs typeface="Times New Roman" pitchFamily="18" charset="0"/>
              </a:rPr>
              <a:t> </a:t>
            </a:r>
            <a:r>
              <a:rPr lang="vi-VN" sz="2200" b="1" spc="-50" dirty="0">
                <a:solidFill>
                  <a:srgbClr val="FF0000"/>
                </a:solidFill>
                <a:latin typeface="Times New Roman" pitchFamily="18" charset="0"/>
                <a:cs typeface="Times New Roman" pitchFamily="18" charset="0"/>
              </a:rPr>
              <a:t>kiểm</a:t>
            </a:r>
            <a:r>
              <a:rPr lang="vi-VN" sz="2200" b="1" spc="-47" dirty="0">
                <a:solidFill>
                  <a:srgbClr val="FF0000"/>
                </a:solidFill>
                <a:latin typeface="Times New Roman" pitchFamily="18" charset="0"/>
                <a:cs typeface="Times New Roman" pitchFamily="18" charset="0"/>
              </a:rPr>
              <a:t> tra</a:t>
            </a:r>
            <a:r>
              <a:rPr lang="vi-VN" sz="2200" b="1" spc="-55" dirty="0">
                <a:solidFill>
                  <a:srgbClr val="FF0000"/>
                </a:solidFill>
                <a:latin typeface="Times New Roman" pitchFamily="18" charset="0"/>
                <a:cs typeface="Times New Roman" pitchFamily="18" charset="0"/>
              </a:rPr>
              <a:t> </a:t>
            </a:r>
            <a:r>
              <a:rPr lang="vi-VN" sz="2200" b="1" spc="-51" dirty="0">
                <a:solidFill>
                  <a:srgbClr val="FF0000"/>
                </a:solidFill>
                <a:latin typeface="Times New Roman" pitchFamily="18" charset="0"/>
                <a:cs typeface="Times New Roman" pitchFamily="18" charset="0"/>
              </a:rPr>
              <a:t>thực </a:t>
            </a:r>
            <a:r>
              <a:rPr lang="vi-VN" sz="2200" b="1" spc="-50" dirty="0">
                <a:solidFill>
                  <a:srgbClr val="FF0000"/>
                </a:solidFill>
                <a:latin typeface="Times New Roman" pitchFamily="18" charset="0"/>
                <a:cs typeface="Times New Roman" pitchFamily="18" charset="0"/>
              </a:rPr>
              <a:t>tế</a:t>
            </a:r>
            <a:endParaRPr sz="2200" b="1" spc="-51" dirty="0">
              <a:solidFill>
                <a:srgbClr val="FF0000"/>
              </a:solidFill>
              <a:latin typeface="Times New Roman" pitchFamily="18" charset="0"/>
              <a:cs typeface="Times New Roman" pitchFamily="18" charset="0"/>
            </a:endParaRPr>
          </a:p>
        </p:txBody>
      </p:sp>
      <p:sp>
        <p:nvSpPr>
          <p:cNvPr id="5" name="object 5"/>
          <p:cNvSpPr txBox="1"/>
          <p:nvPr/>
        </p:nvSpPr>
        <p:spPr>
          <a:xfrm>
            <a:off x="3779912" y="3212976"/>
            <a:ext cx="6891702" cy="307777"/>
          </a:xfrm>
          <a:prstGeom prst="rect">
            <a:avLst/>
          </a:prstGeom>
        </p:spPr>
        <p:txBody>
          <a:bodyPr vert="horz" wrap="square" lIns="0" tIns="0" rIns="0" bIns="0" rtlCol="0">
            <a:spAutoFit/>
          </a:bodyPr>
          <a:lstStyle/>
          <a:p>
            <a:pPr marL="0" marR="0">
              <a:lnSpc>
                <a:spcPts val="2436"/>
              </a:lnSpc>
              <a:spcBef>
                <a:spcPts val="0"/>
              </a:spcBef>
              <a:spcAft>
                <a:spcPts val="0"/>
              </a:spcAft>
            </a:pPr>
            <a:r>
              <a:rPr sz="2200" spc="-50" dirty="0">
                <a:solidFill>
                  <a:srgbClr val="000000"/>
                </a:solidFill>
                <a:latin typeface="SGTIRB+TimesNewRomanPSMT"/>
                <a:cs typeface="SGTIRB+TimesNewRomanPSMT"/>
              </a:rPr>
              <a:t>.</a:t>
            </a:r>
          </a:p>
        </p:txBody>
      </p:sp>
      <p:sp>
        <p:nvSpPr>
          <p:cNvPr id="6" name="object 6"/>
          <p:cNvSpPr txBox="1"/>
          <p:nvPr/>
        </p:nvSpPr>
        <p:spPr>
          <a:xfrm>
            <a:off x="8286164" y="6441622"/>
            <a:ext cx="283778" cy="192360"/>
          </a:xfrm>
          <a:prstGeom prst="rect">
            <a:avLst/>
          </a:prstGeom>
        </p:spPr>
        <p:txBody>
          <a:bodyPr vert="horz" wrap="square" lIns="0" tIns="0" rIns="0" bIns="0" rtlCol="0">
            <a:spAutoFit/>
          </a:bodyPr>
          <a:lstStyle/>
          <a:p>
            <a:pPr marL="0" marR="0">
              <a:lnSpc>
                <a:spcPts val="1464"/>
              </a:lnSpc>
              <a:spcBef>
                <a:spcPts val="0"/>
              </a:spcBef>
              <a:spcAft>
                <a:spcPts val="0"/>
              </a:spcAft>
            </a:pPr>
            <a:r>
              <a:rPr sz="1200" dirty="0">
                <a:solidFill>
                  <a:srgbClr val="888888"/>
                </a:solidFill>
                <a:latin typeface="FLPNNE+Calibri"/>
                <a:cs typeface="FLPNNE+Calibri"/>
              </a:rPr>
              <a:t>11</a:t>
            </a:r>
          </a:p>
        </p:txBody>
      </p:sp>
      <p:pic>
        <p:nvPicPr>
          <p:cNvPr id="7" name="Picture 8" descr="C:\Users\lqtrung\Desktop\tnm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Title 1"/>
          <p:cNvSpPr>
            <a:spLocks noGrp="1"/>
          </p:cNvSpPr>
          <p:nvPr>
            <p:ph type="title"/>
          </p:nvPr>
        </p:nvSpPr>
        <p:spPr>
          <a:xfrm>
            <a:off x="1182084" y="260648"/>
            <a:ext cx="7961915"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Tree>
    <p:extLst>
      <p:ext uri="{BB962C8B-B14F-4D97-AF65-F5344CB8AC3E}">
        <p14:creationId xmlns:p14="http://schemas.microsoft.com/office/powerpoint/2010/main" val="386874201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13135" y="1179010"/>
            <a:ext cx="8630864" cy="987450"/>
          </a:xfrm>
          <a:prstGeom prst="rect">
            <a:avLst/>
          </a:prstGeom>
        </p:spPr>
        <p:txBody>
          <a:bodyPr vert="horz" wrap="square" lIns="0" tIns="0" rIns="0" bIns="0" rtlCol="0">
            <a:spAutoFit/>
          </a:bodyPr>
          <a:lstStyle/>
          <a:p>
            <a:pPr marL="2507424" marR="0">
              <a:lnSpc>
                <a:spcPts val="2436"/>
              </a:lnSpc>
              <a:spcBef>
                <a:spcPts val="0"/>
              </a:spcBef>
              <a:spcAft>
                <a:spcPts val="0"/>
              </a:spcAft>
            </a:pPr>
            <a:r>
              <a:rPr sz="2400" b="1" dirty="0">
                <a:solidFill>
                  <a:srgbClr val="3333CC"/>
                </a:solidFill>
                <a:latin typeface="Times New Roman" panose="02020603050405020304" pitchFamily="18" charset="0"/>
                <a:cs typeface="Times New Roman" panose="02020603050405020304" pitchFamily="18" charset="0"/>
              </a:rPr>
              <a:t>6.</a:t>
            </a:r>
            <a:r>
              <a:rPr sz="2400" b="1" spc="-38" dirty="0">
                <a:solidFill>
                  <a:srgbClr val="3333CC"/>
                </a:solidFill>
                <a:latin typeface="Times New Roman" panose="02020603050405020304" pitchFamily="18" charset="0"/>
                <a:cs typeface="Times New Roman" panose="02020603050405020304" pitchFamily="18" charset="0"/>
              </a:rPr>
              <a:t> </a:t>
            </a:r>
            <a:r>
              <a:rPr sz="2400" b="1" dirty="0">
                <a:solidFill>
                  <a:srgbClr val="3333CC"/>
                </a:solidFill>
                <a:latin typeface="Times New Roman" panose="02020603050405020304" pitchFamily="18" charset="0"/>
                <a:cs typeface="Times New Roman" panose="02020603050405020304" pitchFamily="18" charset="0"/>
              </a:rPr>
              <a:t>Tổ chức thẩm định </a:t>
            </a:r>
            <a:r>
              <a:rPr sz="2400" b="1" dirty="0" err="1">
                <a:solidFill>
                  <a:srgbClr val="3333CC"/>
                </a:solidFill>
                <a:latin typeface="Times New Roman" panose="02020603050405020304" pitchFamily="18" charset="0"/>
                <a:cs typeface="Times New Roman" panose="02020603050405020304" pitchFamily="18" charset="0"/>
              </a:rPr>
              <a:t>cấp</a:t>
            </a:r>
            <a:r>
              <a:rPr sz="2400" b="1" dirty="0">
                <a:solidFill>
                  <a:srgbClr val="3333CC"/>
                </a:solidFill>
                <a:latin typeface="Times New Roman" panose="02020603050405020304" pitchFamily="18" charset="0"/>
                <a:cs typeface="Times New Roman" panose="02020603050405020304" pitchFamily="18" charset="0"/>
              </a:rPr>
              <a:t> GPMT</a:t>
            </a:r>
            <a:r>
              <a:rPr lang="en-US" sz="2400" b="1" dirty="0">
                <a:solidFill>
                  <a:srgbClr val="3333CC"/>
                </a:solidFill>
                <a:latin typeface="Times New Roman" panose="02020603050405020304" pitchFamily="18" charset="0"/>
                <a:cs typeface="Times New Roman" panose="02020603050405020304" pitchFamily="18" charset="0"/>
              </a:rPr>
              <a:t> (</a:t>
            </a:r>
            <a:r>
              <a:rPr lang="en-US" sz="2400" b="1" dirty="0" err="1">
                <a:solidFill>
                  <a:srgbClr val="3333CC"/>
                </a:solidFill>
                <a:latin typeface="Times New Roman" panose="02020603050405020304" pitchFamily="18" charset="0"/>
                <a:cs typeface="Times New Roman" panose="02020603050405020304" pitchFamily="18" charset="0"/>
              </a:rPr>
              <a:t>tiếp</a:t>
            </a:r>
            <a:r>
              <a:rPr lang="en-US" sz="2400" b="1" dirty="0">
                <a:solidFill>
                  <a:srgbClr val="3333CC"/>
                </a:solidFill>
                <a:latin typeface="Times New Roman" panose="02020603050405020304" pitchFamily="18" charset="0"/>
                <a:cs typeface="Times New Roman" panose="02020603050405020304" pitchFamily="18" charset="0"/>
              </a:rPr>
              <a:t> </a:t>
            </a:r>
            <a:r>
              <a:rPr lang="en-US" sz="2400" b="1" dirty="0" err="1">
                <a:solidFill>
                  <a:srgbClr val="3333CC"/>
                </a:solidFill>
                <a:latin typeface="Times New Roman" panose="02020603050405020304" pitchFamily="18" charset="0"/>
                <a:cs typeface="Times New Roman" panose="02020603050405020304" pitchFamily="18" charset="0"/>
              </a:rPr>
              <a:t>theo</a:t>
            </a:r>
            <a:r>
              <a:rPr lang="en-US" sz="2400" b="1" dirty="0">
                <a:solidFill>
                  <a:srgbClr val="3333CC"/>
                </a:solidFill>
                <a:latin typeface="Times New Roman" panose="02020603050405020304" pitchFamily="18" charset="0"/>
                <a:cs typeface="Times New Roman" panose="02020603050405020304" pitchFamily="18" charset="0"/>
              </a:rPr>
              <a:t>)</a:t>
            </a:r>
            <a:endParaRPr sz="2400" b="1" dirty="0">
              <a:solidFill>
                <a:srgbClr val="3333CC"/>
              </a:solidFill>
              <a:latin typeface="Times New Roman" panose="02020603050405020304" pitchFamily="18" charset="0"/>
              <a:cs typeface="Times New Roman" panose="02020603050405020304" pitchFamily="18" charset="0"/>
            </a:endParaRPr>
          </a:p>
          <a:p>
            <a:pPr marL="0" marR="0">
              <a:lnSpc>
                <a:spcPts val="2436"/>
              </a:lnSpc>
              <a:spcBef>
                <a:spcPts val="467"/>
              </a:spcBef>
              <a:spcAft>
                <a:spcPts val="0"/>
              </a:spcAft>
            </a:pPr>
            <a:r>
              <a:rPr sz="2200" dirty="0">
                <a:solidFill>
                  <a:srgbClr val="000000"/>
                </a:solidFill>
                <a:latin typeface="Times New Roman" panose="02020603050405020304" pitchFamily="18" charset="0"/>
                <a:cs typeface="Times New Roman" panose="02020603050405020304" pitchFamily="18" charset="0"/>
              </a:rPr>
              <a:t>-</a:t>
            </a:r>
            <a:r>
              <a:rPr sz="2200" spc="-33" dirty="0">
                <a:solidFill>
                  <a:srgbClr val="000000"/>
                </a:solidFill>
                <a:latin typeface="Times New Roman" panose="02020603050405020304" pitchFamily="18" charset="0"/>
                <a:cs typeface="Times New Roman" panose="02020603050405020304" pitchFamily="18" charset="0"/>
              </a:rPr>
              <a:t> </a:t>
            </a:r>
            <a:r>
              <a:rPr sz="2200" spc="-16" dirty="0">
                <a:solidFill>
                  <a:srgbClr val="000000"/>
                </a:solidFill>
                <a:latin typeface="Times New Roman" panose="02020603050405020304" pitchFamily="18" charset="0"/>
                <a:cs typeface="Times New Roman" panose="02020603050405020304" pitchFamily="18" charset="0"/>
              </a:rPr>
              <a:t>Trường</a:t>
            </a:r>
            <a:r>
              <a:rPr sz="2200" spc="15" dirty="0">
                <a:solidFill>
                  <a:srgbClr val="000000"/>
                </a:solidFill>
                <a:latin typeface="Times New Roman" panose="02020603050405020304" pitchFamily="18" charset="0"/>
                <a:cs typeface="Times New Roman" panose="02020603050405020304" pitchFamily="18" charset="0"/>
              </a:rPr>
              <a:t> </a:t>
            </a:r>
            <a:r>
              <a:rPr sz="2200" dirty="0">
                <a:solidFill>
                  <a:srgbClr val="000000"/>
                </a:solidFill>
                <a:latin typeface="Times New Roman" panose="02020603050405020304" pitchFamily="18" charset="0"/>
                <a:cs typeface="Times New Roman" panose="02020603050405020304" pitchFamily="18" charset="0"/>
              </a:rPr>
              <a:t>hợp dự án đầu tư không thuộc đối tượng phải thực hiện đánh </a:t>
            </a:r>
            <a:r>
              <a:rPr sz="2200" dirty="0" err="1">
                <a:solidFill>
                  <a:srgbClr val="000000"/>
                </a:solidFill>
                <a:latin typeface="Times New Roman" panose="02020603050405020304" pitchFamily="18" charset="0"/>
                <a:cs typeface="Times New Roman" panose="02020603050405020304" pitchFamily="18" charset="0"/>
              </a:rPr>
              <a:t>giá</a:t>
            </a:r>
            <a:r>
              <a:rPr sz="2200" dirty="0">
                <a:solidFill>
                  <a:srgbClr val="000000"/>
                </a:solidFill>
                <a:latin typeface="Times New Roman" panose="02020603050405020304" pitchFamily="18" charset="0"/>
                <a:cs typeface="Times New Roman" panose="02020603050405020304" pitchFamily="18" charset="0"/>
              </a:rPr>
              <a:t> </a:t>
            </a:r>
            <a:r>
              <a:rPr sz="2200" dirty="0" err="1">
                <a:solidFill>
                  <a:srgbClr val="000000"/>
                </a:solidFill>
                <a:latin typeface="Times New Roman" panose="02020603050405020304" pitchFamily="18" charset="0"/>
                <a:cs typeface="Times New Roman" panose="02020603050405020304" pitchFamily="18" charset="0"/>
              </a:rPr>
              <a:t>tác</a:t>
            </a:r>
            <a:r>
              <a:rPr lang="vi-VN" sz="2200" dirty="0">
                <a:solidFill>
                  <a:srgbClr val="000000"/>
                </a:solidFill>
                <a:latin typeface="Times New Roman" panose="02020603050405020304" pitchFamily="18" charset="0"/>
                <a:cs typeface="Times New Roman" panose="02020603050405020304" pitchFamily="18" charset="0"/>
              </a:rPr>
              <a:t> </a:t>
            </a:r>
            <a:r>
              <a:rPr sz="2200" dirty="0" err="1">
                <a:solidFill>
                  <a:srgbClr val="000000"/>
                </a:solidFill>
                <a:latin typeface="Times New Roman" panose="02020603050405020304" pitchFamily="18" charset="0"/>
                <a:cs typeface="Times New Roman" panose="02020603050405020304" pitchFamily="18" charset="0"/>
              </a:rPr>
              <a:t>động</a:t>
            </a:r>
            <a:r>
              <a:rPr sz="2200" dirty="0">
                <a:solidFill>
                  <a:srgbClr val="000000"/>
                </a:solidFill>
                <a:latin typeface="Times New Roman" panose="02020603050405020304" pitchFamily="18" charset="0"/>
                <a:cs typeface="Times New Roman" panose="02020603050405020304" pitchFamily="18" charset="0"/>
              </a:rPr>
              <a:t> môi trường:</a:t>
            </a:r>
          </a:p>
        </p:txBody>
      </p:sp>
      <p:sp>
        <p:nvSpPr>
          <p:cNvPr id="4" name="object 4"/>
          <p:cNvSpPr txBox="1"/>
          <p:nvPr/>
        </p:nvSpPr>
        <p:spPr>
          <a:xfrm>
            <a:off x="513136" y="2186376"/>
            <a:ext cx="8316163" cy="923330"/>
          </a:xfrm>
          <a:prstGeom prst="rect">
            <a:avLst/>
          </a:prstGeom>
        </p:spPr>
        <p:txBody>
          <a:bodyPr vert="horz" wrap="square" lIns="0" tIns="0" rIns="0" bIns="0" rtlCol="0">
            <a:spAutoFit/>
          </a:bodyPr>
          <a:lstStyle/>
          <a:p>
            <a:pPr marL="0" marR="0" algn="just">
              <a:lnSpc>
                <a:spcPts val="2436"/>
              </a:lnSpc>
              <a:spcBef>
                <a:spcPts val="0"/>
              </a:spcBef>
              <a:spcAft>
                <a:spcPts val="0"/>
              </a:spcAft>
            </a:pPr>
            <a:r>
              <a:rPr sz="2200" dirty="0">
                <a:solidFill>
                  <a:srgbClr val="000000"/>
                </a:solidFill>
                <a:latin typeface="+mj-lt"/>
                <a:cs typeface="SGTIRB+TimesNewRomanPSMT"/>
              </a:rPr>
              <a:t>+</a:t>
            </a:r>
            <a:r>
              <a:rPr sz="2200" spc="-41" dirty="0">
                <a:solidFill>
                  <a:srgbClr val="000000"/>
                </a:solidFill>
                <a:latin typeface="+mj-lt"/>
                <a:cs typeface="SGTIRB+TimesNewRomanPSMT"/>
              </a:rPr>
              <a:t> </a:t>
            </a:r>
            <a:r>
              <a:rPr sz="2200" dirty="0">
                <a:solidFill>
                  <a:srgbClr val="000000"/>
                </a:solidFill>
                <a:latin typeface="+mj-lt"/>
                <a:cs typeface="SGTIRB+TimesNewRomanPSMT"/>
              </a:rPr>
              <a:t>Thành lập </a:t>
            </a:r>
            <a:r>
              <a:rPr sz="2200" b="1" dirty="0">
                <a:solidFill>
                  <a:srgbClr val="3333CC"/>
                </a:solidFill>
                <a:latin typeface="+mj-lt"/>
                <a:cs typeface="SGTIRB+TimesNewRomanPSMT"/>
              </a:rPr>
              <a:t>hội đồng thẩm định</a:t>
            </a:r>
            <a:r>
              <a:rPr sz="2200" dirty="0">
                <a:solidFill>
                  <a:srgbClr val="000000"/>
                </a:solidFill>
                <a:latin typeface="+mj-lt"/>
                <a:cs typeface="SGTIRB+TimesNewRomanPSMT"/>
              </a:rPr>
              <a:t> đối với trường hợp thuộc thẩm quyền </a:t>
            </a:r>
            <a:r>
              <a:rPr sz="2200" dirty="0" err="1">
                <a:solidFill>
                  <a:srgbClr val="000000"/>
                </a:solidFill>
                <a:latin typeface="+mj-lt"/>
                <a:cs typeface="SGTIRB+TimesNewRomanPSMT"/>
              </a:rPr>
              <a:t>cấp</a:t>
            </a:r>
            <a:r>
              <a:rPr sz="2200" dirty="0">
                <a:solidFill>
                  <a:srgbClr val="000000"/>
                </a:solidFill>
                <a:latin typeface="+mj-lt"/>
                <a:cs typeface="SGTIRB+TimesNewRomanPSMT"/>
              </a:rPr>
              <a:t> </a:t>
            </a:r>
            <a:r>
              <a:rPr sz="2200" dirty="0" err="1">
                <a:solidFill>
                  <a:srgbClr val="000000"/>
                </a:solidFill>
                <a:latin typeface="+mj-lt"/>
                <a:cs typeface="SGTIRB+TimesNewRomanPSMT"/>
              </a:rPr>
              <a:t>giấy</a:t>
            </a:r>
            <a:r>
              <a:rPr lang="vi-VN" sz="2200" dirty="0">
                <a:solidFill>
                  <a:srgbClr val="000000"/>
                </a:solidFill>
                <a:latin typeface="+mj-lt"/>
                <a:cs typeface="SGTIRB+TimesNewRomanPSMT"/>
              </a:rPr>
              <a:t> </a:t>
            </a:r>
            <a:r>
              <a:rPr sz="2200" dirty="0" err="1">
                <a:solidFill>
                  <a:srgbClr val="000000"/>
                </a:solidFill>
                <a:latin typeface="+mj-lt"/>
                <a:cs typeface="SGTIRB+TimesNewRomanPSMT"/>
              </a:rPr>
              <a:t>phép</a:t>
            </a:r>
            <a:r>
              <a:rPr sz="2200" dirty="0">
                <a:solidFill>
                  <a:srgbClr val="000000"/>
                </a:solidFill>
                <a:latin typeface="+mj-lt"/>
                <a:cs typeface="SGTIRB+TimesNewRomanPSMT"/>
              </a:rPr>
              <a:t> môi trường của Bộ</a:t>
            </a:r>
            <a:r>
              <a:rPr sz="2200" spc="-33" dirty="0">
                <a:solidFill>
                  <a:srgbClr val="000000"/>
                </a:solidFill>
                <a:latin typeface="+mj-lt"/>
                <a:cs typeface="SGTIRB+TimesNewRomanPSMT"/>
              </a:rPr>
              <a:t> </a:t>
            </a:r>
            <a:r>
              <a:rPr sz="2200" dirty="0">
                <a:solidFill>
                  <a:srgbClr val="000000"/>
                </a:solidFill>
                <a:latin typeface="+mj-lt"/>
                <a:cs typeface="SGTIRB+TimesNewRomanPSMT"/>
              </a:rPr>
              <a:t>Tài nguyên và Môi trường, Bộ Công an, </a:t>
            </a:r>
            <a:r>
              <a:rPr sz="2200" dirty="0" err="1">
                <a:solidFill>
                  <a:srgbClr val="000000"/>
                </a:solidFill>
                <a:latin typeface="+mj-lt"/>
                <a:cs typeface="SGTIRB+TimesNewRomanPSMT"/>
              </a:rPr>
              <a:t>Bộ</a:t>
            </a:r>
            <a:r>
              <a:rPr sz="2200" dirty="0">
                <a:solidFill>
                  <a:srgbClr val="000000"/>
                </a:solidFill>
                <a:latin typeface="+mj-lt"/>
                <a:cs typeface="SGTIRB+TimesNewRomanPSMT"/>
              </a:rPr>
              <a:t> </a:t>
            </a:r>
            <a:r>
              <a:rPr sz="2200" dirty="0" err="1">
                <a:solidFill>
                  <a:srgbClr val="000000"/>
                </a:solidFill>
                <a:latin typeface="+mj-lt"/>
                <a:cs typeface="SGTIRB+TimesNewRomanPSMT"/>
              </a:rPr>
              <a:t>Quốc</a:t>
            </a:r>
            <a:r>
              <a:rPr lang="vi-VN" sz="2200" dirty="0">
                <a:solidFill>
                  <a:srgbClr val="000000"/>
                </a:solidFill>
                <a:latin typeface="+mj-lt"/>
                <a:cs typeface="SGTIRB+TimesNewRomanPSMT"/>
              </a:rPr>
              <a:t> </a:t>
            </a:r>
            <a:r>
              <a:rPr sz="2200" dirty="0" err="1">
                <a:solidFill>
                  <a:srgbClr val="000000"/>
                </a:solidFill>
                <a:latin typeface="+mj-lt"/>
                <a:cs typeface="SGTIRB+TimesNewRomanPSMT"/>
              </a:rPr>
              <a:t>phòng</a:t>
            </a:r>
            <a:r>
              <a:rPr sz="2200" dirty="0">
                <a:solidFill>
                  <a:srgbClr val="000000"/>
                </a:solidFill>
                <a:latin typeface="+mj-lt"/>
                <a:cs typeface="SGTIRB+TimesNewRomanPSMT"/>
              </a:rPr>
              <a:t>, Ủy ban nhân dân cấp tỉnh;</a:t>
            </a:r>
          </a:p>
        </p:txBody>
      </p:sp>
      <p:sp>
        <p:nvSpPr>
          <p:cNvPr id="5" name="object 5"/>
          <p:cNvSpPr txBox="1"/>
          <p:nvPr/>
        </p:nvSpPr>
        <p:spPr>
          <a:xfrm>
            <a:off x="513136" y="3164783"/>
            <a:ext cx="8172661" cy="615553"/>
          </a:xfrm>
          <a:prstGeom prst="rect">
            <a:avLst/>
          </a:prstGeom>
        </p:spPr>
        <p:txBody>
          <a:bodyPr vert="horz" wrap="square" lIns="0" tIns="0" rIns="0" bIns="0" rtlCol="0">
            <a:spAutoFit/>
          </a:bodyPr>
          <a:lstStyle/>
          <a:p>
            <a:pPr marL="0" marR="0" algn="just">
              <a:lnSpc>
                <a:spcPts val="2436"/>
              </a:lnSpc>
              <a:spcBef>
                <a:spcPts val="0"/>
              </a:spcBef>
              <a:spcAft>
                <a:spcPts val="0"/>
              </a:spcAft>
            </a:pPr>
            <a:r>
              <a:rPr sz="2200" dirty="0">
                <a:solidFill>
                  <a:srgbClr val="000000"/>
                </a:solidFill>
                <a:latin typeface="SGTIRB+TimesNewRomanPSMT"/>
                <a:cs typeface="SGTIRB+TimesNewRomanPSMT"/>
              </a:rPr>
              <a:t>+</a:t>
            </a:r>
            <a:r>
              <a:rPr sz="2200" spc="-41" dirty="0">
                <a:solidFill>
                  <a:srgbClr val="000000"/>
                </a:solidFill>
                <a:latin typeface="SGTIRB+TimesNewRomanPSMT"/>
                <a:cs typeface="SGTIRB+TimesNewRomanPSMT"/>
              </a:rPr>
              <a:t> </a:t>
            </a:r>
            <a:r>
              <a:rPr sz="2200" dirty="0">
                <a:solidFill>
                  <a:srgbClr val="000000"/>
                </a:solidFill>
                <a:latin typeface="+mj-lt"/>
                <a:cs typeface="SGTIRB+TimesNewRomanPSMT"/>
              </a:rPr>
              <a:t>Thành lập </a:t>
            </a:r>
            <a:r>
              <a:rPr sz="2200" b="1" dirty="0">
                <a:solidFill>
                  <a:srgbClr val="3333CC"/>
                </a:solidFill>
                <a:latin typeface="+mj-lt"/>
                <a:cs typeface="SGTIRB+TimesNewRomanPSMT"/>
              </a:rPr>
              <a:t>tổ thẩm định </a:t>
            </a:r>
            <a:r>
              <a:rPr sz="2200" dirty="0">
                <a:solidFill>
                  <a:srgbClr val="000000"/>
                </a:solidFill>
                <a:latin typeface="+mj-lt"/>
                <a:cs typeface="SGTIRB+TimesNewRomanPSMT"/>
              </a:rPr>
              <a:t>đối với trường hợp thuộc thẩm quyền cấp </a:t>
            </a:r>
            <a:r>
              <a:rPr sz="2200" dirty="0" err="1">
                <a:solidFill>
                  <a:srgbClr val="000000"/>
                </a:solidFill>
                <a:latin typeface="+mj-lt"/>
                <a:cs typeface="SGTIRB+TimesNewRomanPSMT"/>
              </a:rPr>
              <a:t>giấy</a:t>
            </a:r>
            <a:r>
              <a:rPr sz="2200" dirty="0">
                <a:solidFill>
                  <a:srgbClr val="000000"/>
                </a:solidFill>
                <a:latin typeface="+mj-lt"/>
                <a:cs typeface="SGTIRB+TimesNewRomanPSMT"/>
              </a:rPr>
              <a:t> </a:t>
            </a:r>
            <a:r>
              <a:rPr sz="2200" dirty="0" err="1">
                <a:solidFill>
                  <a:srgbClr val="000000"/>
                </a:solidFill>
                <a:latin typeface="+mj-lt"/>
                <a:cs typeface="SGTIRB+TimesNewRomanPSMT"/>
              </a:rPr>
              <a:t>phép</a:t>
            </a:r>
            <a:r>
              <a:rPr lang="vi-VN" sz="2200" dirty="0">
                <a:solidFill>
                  <a:srgbClr val="000000"/>
                </a:solidFill>
                <a:latin typeface="+mj-lt"/>
                <a:cs typeface="SGTIRB+TimesNewRomanPSMT"/>
              </a:rPr>
              <a:t> </a:t>
            </a:r>
            <a:r>
              <a:rPr sz="2200" dirty="0" err="1">
                <a:solidFill>
                  <a:srgbClr val="000000"/>
                </a:solidFill>
                <a:latin typeface="+mj-lt"/>
                <a:cs typeface="SGTIRB+TimesNewRomanPSMT"/>
              </a:rPr>
              <a:t>môi</a:t>
            </a:r>
            <a:r>
              <a:rPr sz="2200" dirty="0">
                <a:solidFill>
                  <a:srgbClr val="000000"/>
                </a:solidFill>
                <a:latin typeface="+mj-lt"/>
                <a:cs typeface="SGTIRB+TimesNewRomanPSMT"/>
              </a:rPr>
              <a:t> trường của Ủy ban nhân dân cấp huyện.</a:t>
            </a:r>
          </a:p>
        </p:txBody>
      </p:sp>
      <p:sp>
        <p:nvSpPr>
          <p:cNvPr id="6" name="object 6"/>
          <p:cNvSpPr txBox="1"/>
          <p:nvPr/>
        </p:nvSpPr>
        <p:spPr>
          <a:xfrm>
            <a:off x="513136" y="3850583"/>
            <a:ext cx="8077105" cy="615553"/>
          </a:xfrm>
          <a:prstGeom prst="rect">
            <a:avLst/>
          </a:prstGeom>
        </p:spPr>
        <p:txBody>
          <a:bodyPr vert="horz" wrap="square" lIns="0" tIns="0" rIns="0" bIns="0" rtlCol="0">
            <a:spAutoFit/>
          </a:bodyPr>
          <a:lstStyle/>
          <a:p>
            <a:pPr marL="0" marR="0" algn="just">
              <a:lnSpc>
                <a:spcPts val="2436"/>
              </a:lnSpc>
              <a:spcBef>
                <a:spcPts val="0"/>
              </a:spcBef>
              <a:spcAft>
                <a:spcPts val="0"/>
              </a:spcAft>
            </a:pPr>
            <a:r>
              <a:rPr sz="2200" dirty="0">
                <a:solidFill>
                  <a:srgbClr val="009900"/>
                </a:solidFill>
                <a:latin typeface="SGTIRB+TimesNewRomanPSMT"/>
                <a:cs typeface="SGTIRB+TimesNewRomanPSMT"/>
              </a:rPr>
              <a:t>Hội đồng thẩm định, tổ thẩm định có trách nhiệm </a:t>
            </a:r>
            <a:r>
              <a:rPr sz="2200" b="1" dirty="0">
                <a:solidFill>
                  <a:srgbClr val="009900"/>
                </a:solidFill>
                <a:latin typeface="SGTIRB+TimesNewRomanPSMT"/>
                <a:cs typeface="SGTIRB+TimesNewRomanPSMT"/>
              </a:rPr>
              <a:t>tổ chức khảo sát thực </a:t>
            </a:r>
            <a:r>
              <a:rPr sz="2200" b="1" dirty="0" err="1">
                <a:solidFill>
                  <a:srgbClr val="009900"/>
                </a:solidFill>
                <a:latin typeface="SGTIRB+TimesNewRomanPSMT"/>
                <a:cs typeface="SGTIRB+TimesNewRomanPSMT"/>
              </a:rPr>
              <a:t>tế</a:t>
            </a:r>
            <a:r>
              <a:rPr sz="2200" b="1" dirty="0">
                <a:solidFill>
                  <a:srgbClr val="009900"/>
                </a:solidFill>
                <a:latin typeface="SGTIRB+TimesNewRomanPSMT"/>
                <a:cs typeface="SGTIRB+TimesNewRomanPSMT"/>
              </a:rPr>
              <a:t> </a:t>
            </a:r>
            <a:r>
              <a:rPr sz="2200" dirty="0" err="1">
                <a:solidFill>
                  <a:srgbClr val="009900"/>
                </a:solidFill>
                <a:latin typeface="SGTIRB+TimesNewRomanPSMT"/>
                <a:cs typeface="SGTIRB+TimesNewRomanPSMT"/>
              </a:rPr>
              <a:t>tại</a:t>
            </a:r>
            <a:r>
              <a:rPr lang="vi-VN" sz="2200" dirty="0">
                <a:solidFill>
                  <a:srgbClr val="009900"/>
                </a:solidFill>
                <a:latin typeface="SGTIRB+TimesNewRomanPSMT"/>
                <a:cs typeface="SGTIRB+TimesNewRomanPSMT"/>
              </a:rPr>
              <a:t> </a:t>
            </a:r>
            <a:r>
              <a:rPr sz="2200" dirty="0" err="1">
                <a:solidFill>
                  <a:srgbClr val="009900"/>
                </a:solidFill>
                <a:latin typeface="SGTIRB+TimesNewRomanPSMT"/>
                <a:cs typeface="SGTIRB+TimesNewRomanPSMT"/>
              </a:rPr>
              <a:t>khu</a:t>
            </a:r>
            <a:r>
              <a:rPr sz="2200" dirty="0">
                <a:solidFill>
                  <a:srgbClr val="009900"/>
                </a:solidFill>
                <a:latin typeface="SGTIRB+TimesNewRomanPSMT"/>
                <a:cs typeface="SGTIRB+TimesNewRomanPSMT"/>
              </a:rPr>
              <a:t> vực dự kiến triển khai dự án đầu tư.</a:t>
            </a:r>
          </a:p>
        </p:txBody>
      </p:sp>
      <p:sp>
        <p:nvSpPr>
          <p:cNvPr id="7" name="object 7"/>
          <p:cNvSpPr txBox="1"/>
          <p:nvPr/>
        </p:nvSpPr>
        <p:spPr>
          <a:xfrm>
            <a:off x="513136" y="4521144"/>
            <a:ext cx="7866396" cy="615553"/>
          </a:xfrm>
          <a:prstGeom prst="rect">
            <a:avLst/>
          </a:prstGeom>
        </p:spPr>
        <p:txBody>
          <a:bodyPr vert="horz" wrap="square" lIns="0" tIns="0" rIns="0" bIns="0" rtlCol="0">
            <a:spAutoFit/>
          </a:bodyPr>
          <a:lstStyle/>
          <a:p>
            <a:pPr marL="0" marR="0" algn="just">
              <a:lnSpc>
                <a:spcPts val="2436"/>
              </a:lnSpc>
              <a:spcBef>
                <a:spcPts val="0"/>
              </a:spcBef>
              <a:spcAft>
                <a:spcPts val="0"/>
              </a:spcAft>
            </a:pPr>
            <a:r>
              <a:rPr sz="2200" dirty="0">
                <a:solidFill>
                  <a:srgbClr val="000000"/>
                </a:solidFill>
                <a:latin typeface="SGTIRB+TimesNewRomanPSMT"/>
                <a:cs typeface="SGTIRB+TimesNewRomanPSMT"/>
              </a:rPr>
              <a:t>-</a:t>
            </a:r>
            <a:r>
              <a:rPr sz="2200" spc="-33" dirty="0">
                <a:solidFill>
                  <a:srgbClr val="000000"/>
                </a:solidFill>
                <a:latin typeface="SGTIRB+TimesNewRomanPSMT"/>
                <a:cs typeface="SGTIRB+TimesNewRomanPSMT"/>
              </a:rPr>
              <a:t> </a:t>
            </a:r>
            <a:r>
              <a:rPr sz="2200" spc="-16" dirty="0">
                <a:solidFill>
                  <a:srgbClr val="000000"/>
                </a:solidFill>
                <a:latin typeface="SGTIRB+TimesNewRomanPSMT"/>
                <a:cs typeface="SGTIRB+TimesNewRomanPSMT"/>
              </a:rPr>
              <a:t>Trường</a:t>
            </a:r>
            <a:r>
              <a:rPr sz="2200" spc="15" dirty="0">
                <a:solidFill>
                  <a:srgbClr val="000000"/>
                </a:solidFill>
                <a:latin typeface="SGTIRB+TimesNewRomanPSMT"/>
                <a:cs typeface="SGTIRB+TimesNewRomanPSMT"/>
              </a:rPr>
              <a:t> </a:t>
            </a:r>
            <a:r>
              <a:rPr sz="2200" dirty="0">
                <a:solidFill>
                  <a:srgbClr val="000000"/>
                </a:solidFill>
                <a:latin typeface="SGTIRB+TimesNewRomanPSMT"/>
                <a:cs typeface="SGTIRB+TimesNewRomanPSMT"/>
              </a:rPr>
              <a:t>hợp cơ sở, khu sản xuất, kinh doanh, dịch vụ tập trung, </a:t>
            </a:r>
            <a:r>
              <a:rPr sz="2200" dirty="0" err="1">
                <a:solidFill>
                  <a:srgbClr val="000000"/>
                </a:solidFill>
                <a:latin typeface="SGTIRB+TimesNewRomanPSMT"/>
                <a:cs typeface="SGTIRB+TimesNewRomanPSMT"/>
              </a:rPr>
              <a:t>cụm</a:t>
            </a:r>
            <a:r>
              <a:rPr sz="2200" dirty="0">
                <a:solidFill>
                  <a:srgbClr val="000000"/>
                </a:solidFill>
                <a:latin typeface="SGTIRB+TimesNewRomanPSMT"/>
                <a:cs typeface="SGTIRB+TimesNewRomanPSMT"/>
              </a:rPr>
              <a:t> </a:t>
            </a:r>
            <a:r>
              <a:rPr sz="2200" dirty="0" err="1">
                <a:solidFill>
                  <a:srgbClr val="000000"/>
                </a:solidFill>
                <a:latin typeface="SGTIRB+TimesNewRomanPSMT"/>
                <a:cs typeface="SGTIRB+TimesNewRomanPSMT"/>
              </a:rPr>
              <a:t>công</a:t>
            </a:r>
            <a:r>
              <a:rPr lang="vi-VN" sz="2200" dirty="0">
                <a:solidFill>
                  <a:srgbClr val="000000"/>
                </a:solidFill>
                <a:latin typeface="SGTIRB+TimesNewRomanPSMT"/>
                <a:cs typeface="SGTIRB+TimesNewRomanPSMT"/>
              </a:rPr>
              <a:t> </a:t>
            </a:r>
            <a:r>
              <a:rPr sz="2200" dirty="0" err="1">
                <a:solidFill>
                  <a:srgbClr val="000000"/>
                </a:solidFill>
                <a:latin typeface="SGTIRB+TimesNewRomanPSMT"/>
                <a:cs typeface="SGTIRB+TimesNewRomanPSMT"/>
              </a:rPr>
              <a:t>nghiệp</a:t>
            </a:r>
            <a:r>
              <a:rPr sz="2200" dirty="0">
                <a:solidFill>
                  <a:srgbClr val="000000"/>
                </a:solidFill>
                <a:latin typeface="SGTIRB+TimesNewRomanPSMT"/>
                <a:cs typeface="SGTIRB+TimesNewRomanPSMT"/>
              </a:rPr>
              <a:t> đang hoạt động:</a:t>
            </a:r>
          </a:p>
        </p:txBody>
      </p:sp>
      <p:sp>
        <p:nvSpPr>
          <p:cNvPr id="8" name="object 8"/>
          <p:cNvSpPr txBox="1"/>
          <p:nvPr/>
        </p:nvSpPr>
        <p:spPr>
          <a:xfrm>
            <a:off x="513136" y="5206944"/>
            <a:ext cx="8286961" cy="923330"/>
          </a:xfrm>
          <a:prstGeom prst="rect">
            <a:avLst/>
          </a:prstGeom>
        </p:spPr>
        <p:txBody>
          <a:bodyPr vert="horz" wrap="square" lIns="0" tIns="0" rIns="0" bIns="0" rtlCol="0">
            <a:spAutoFit/>
          </a:bodyPr>
          <a:lstStyle/>
          <a:p>
            <a:pPr marL="0" marR="0" algn="just">
              <a:lnSpc>
                <a:spcPts val="2436"/>
              </a:lnSpc>
              <a:spcBef>
                <a:spcPts val="0"/>
              </a:spcBef>
              <a:spcAft>
                <a:spcPts val="0"/>
              </a:spcAft>
            </a:pPr>
            <a:r>
              <a:rPr sz="2200" dirty="0">
                <a:solidFill>
                  <a:srgbClr val="000000"/>
                </a:solidFill>
                <a:latin typeface="SGTIRB+TimesNewRomanPSMT"/>
                <a:cs typeface="SGTIRB+TimesNewRomanPSMT"/>
              </a:rPr>
              <a:t>+</a:t>
            </a:r>
            <a:r>
              <a:rPr sz="2200" spc="-41" dirty="0">
                <a:solidFill>
                  <a:srgbClr val="000000"/>
                </a:solidFill>
                <a:latin typeface="SGTIRB+TimesNewRomanPSMT"/>
                <a:cs typeface="SGTIRB+TimesNewRomanPSMT"/>
              </a:rPr>
              <a:t> </a:t>
            </a:r>
            <a:r>
              <a:rPr sz="2200" dirty="0">
                <a:solidFill>
                  <a:srgbClr val="000000"/>
                </a:solidFill>
                <a:latin typeface="SGTIRB+TimesNewRomanPSMT"/>
                <a:cs typeface="SGTIRB+TimesNewRomanPSMT"/>
              </a:rPr>
              <a:t>Thành lập </a:t>
            </a:r>
            <a:r>
              <a:rPr sz="2200" b="1" dirty="0">
                <a:solidFill>
                  <a:srgbClr val="3333CC"/>
                </a:solidFill>
                <a:latin typeface="SGTIRB+TimesNewRomanPSMT"/>
                <a:cs typeface="SGTIRB+TimesNewRomanPSMT"/>
              </a:rPr>
              <a:t>đoàn kiểm tra </a:t>
            </a:r>
            <a:r>
              <a:rPr sz="2200" dirty="0">
                <a:solidFill>
                  <a:srgbClr val="000000"/>
                </a:solidFill>
                <a:latin typeface="SGTIRB+TimesNewRomanPSMT"/>
                <a:cs typeface="SGTIRB+TimesNewRomanPSMT"/>
              </a:rPr>
              <a:t>đối với trường hợp thuộc thẩm quyền cấp </a:t>
            </a:r>
            <a:r>
              <a:rPr sz="2200" dirty="0" err="1">
                <a:solidFill>
                  <a:srgbClr val="000000"/>
                </a:solidFill>
                <a:latin typeface="SGTIRB+TimesNewRomanPSMT"/>
                <a:cs typeface="SGTIRB+TimesNewRomanPSMT"/>
              </a:rPr>
              <a:t>giấy</a:t>
            </a:r>
            <a:r>
              <a:rPr sz="2200" dirty="0">
                <a:solidFill>
                  <a:srgbClr val="000000"/>
                </a:solidFill>
                <a:latin typeface="SGTIRB+TimesNewRomanPSMT"/>
                <a:cs typeface="SGTIRB+TimesNewRomanPSMT"/>
              </a:rPr>
              <a:t> </a:t>
            </a:r>
            <a:r>
              <a:rPr sz="2200" dirty="0" err="1">
                <a:solidFill>
                  <a:srgbClr val="000000"/>
                </a:solidFill>
                <a:latin typeface="SGTIRB+TimesNewRomanPSMT"/>
                <a:cs typeface="SGTIRB+TimesNewRomanPSMT"/>
              </a:rPr>
              <a:t>phép</a:t>
            </a:r>
            <a:r>
              <a:rPr lang="vi-VN" sz="2200" dirty="0">
                <a:solidFill>
                  <a:srgbClr val="000000"/>
                </a:solidFill>
                <a:latin typeface="SGTIRB+TimesNewRomanPSMT"/>
                <a:cs typeface="SGTIRB+TimesNewRomanPSMT"/>
              </a:rPr>
              <a:t> </a:t>
            </a:r>
            <a:r>
              <a:rPr sz="2200" dirty="0" err="1">
                <a:solidFill>
                  <a:srgbClr val="000000"/>
                </a:solidFill>
                <a:latin typeface="SGTIRB+TimesNewRomanPSMT"/>
                <a:cs typeface="SGTIRB+TimesNewRomanPSMT"/>
              </a:rPr>
              <a:t>môi</a:t>
            </a:r>
            <a:r>
              <a:rPr sz="2200" dirty="0">
                <a:solidFill>
                  <a:srgbClr val="000000"/>
                </a:solidFill>
                <a:latin typeface="SGTIRB+TimesNewRomanPSMT"/>
                <a:cs typeface="SGTIRB+TimesNewRomanPSMT"/>
              </a:rPr>
              <a:t> trường của Bộ</a:t>
            </a:r>
            <a:r>
              <a:rPr sz="2200" spc="-33" dirty="0">
                <a:solidFill>
                  <a:srgbClr val="000000"/>
                </a:solidFill>
                <a:latin typeface="SGTIRB+TimesNewRomanPSMT"/>
                <a:cs typeface="SGTIRB+TimesNewRomanPSMT"/>
              </a:rPr>
              <a:t> </a:t>
            </a:r>
            <a:r>
              <a:rPr sz="2200" dirty="0">
                <a:solidFill>
                  <a:srgbClr val="000000"/>
                </a:solidFill>
                <a:latin typeface="SGTIRB+TimesNewRomanPSMT"/>
                <a:cs typeface="SGTIRB+TimesNewRomanPSMT"/>
              </a:rPr>
              <a:t>Tài nguyên và Môi trường, Bộ Công an, Bộ Quốc </a:t>
            </a:r>
            <a:r>
              <a:rPr sz="2200" dirty="0" err="1">
                <a:solidFill>
                  <a:srgbClr val="000000"/>
                </a:solidFill>
                <a:latin typeface="SGTIRB+TimesNewRomanPSMT"/>
                <a:cs typeface="SGTIRB+TimesNewRomanPSMT"/>
              </a:rPr>
              <a:t>phòng</a:t>
            </a:r>
            <a:r>
              <a:rPr sz="2200" dirty="0">
                <a:solidFill>
                  <a:srgbClr val="000000"/>
                </a:solidFill>
                <a:latin typeface="SGTIRB+TimesNewRomanPSMT"/>
                <a:cs typeface="SGTIRB+TimesNewRomanPSMT"/>
              </a:rPr>
              <a:t>,</a:t>
            </a:r>
            <a:r>
              <a:rPr lang="vi-VN" sz="2200" dirty="0">
                <a:solidFill>
                  <a:srgbClr val="000000"/>
                </a:solidFill>
                <a:latin typeface="SGTIRB+TimesNewRomanPSMT"/>
                <a:cs typeface="SGTIRB+TimesNewRomanPSMT"/>
              </a:rPr>
              <a:t> </a:t>
            </a:r>
            <a:r>
              <a:rPr sz="2200" b="1" dirty="0" err="1">
                <a:solidFill>
                  <a:srgbClr val="FF0000"/>
                </a:solidFill>
                <a:latin typeface="SGTIRB+TimesNewRomanPSMT"/>
                <a:cs typeface="SGTIRB+TimesNewRomanPSMT"/>
              </a:rPr>
              <a:t>Ủy</a:t>
            </a:r>
            <a:r>
              <a:rPr sz="2200" b="1" dirty="0">
                <a:solidFill>
                  <a:srgbClr val="FF0000"/>
                </a:solidFill>
                <a:latin typeface="SGTIRB+TimesNewRomanPSMT"/>
                <a:cs typeface="SGTIRB+TimesNewRomanPSMT"/>
              </a:rPr>
              <a:t> ban nhân dân cấp tỉnh</a:t>
            </a:r>
            <a:r>
              <a:rPr sz="2200" dirty="0">
                <a:solidFill>
                  <a:srgbClr val="000000"/>
                </a:solidFill>
                <a:latin typeface="SGTIRB+TimesNewRomanPSMT"/>
                <a:cs typeface="SGTIRB+TimesNewRomanPSMT"/>
              </a:rPr>
              <a:t>;</a:t>
            </a:r>
          </a:p>
        </p:txBody>
      </p:sp>
      <p:sp>
        <p:nvSpPr>
          <p:cNvPr id="9" name="object 9"/>
          <p:cNvSpPr txBox="1"/>
          <p:nvPr/>
        </p:nvSpPr>
        <p:spPr>
          <a:xfrm>
            <a:off x="449391" y="6130274"/>
            <a:ext cx="8300150" cy="615553"/>
          </a:xfrm>
          <a:prstGeom prst="rect">
            <a:avLst/>
          </a:prstGeom>
        </p:spPr>
        <p:txBody>
          <a:bodyPr vert="horz" wrap="square" lIns="0" tIns="0" rIns="0" bIns="0" rtlCol="0">
            <a:spAutoFit/>
          </a:bodyPr>
          <a:lstStyle/>
          <a:p>
            <a:pPr algn="just">
              <a:lnSpc>
                <a:spcPts val="2436"/>
              </a:lnSpc>
            </a:pPr>
            <a:r>
              <a:rPr sz="2200" dirty="0">
                <a:solidFill>
                  <a:srgbClr val="000000"/>
                </a:solidFill>
                <a:latin typeface="SGTIRB+TimesNewRomanPSMT"/>
                <a:cs typeface="SGTIRB+TimesNewRomanPSMT"/>
              </a:rPr>
              <a:t>+</a:t>
            </a:r>
            <a:r>
              <a:rPr sz="2200" spc="-41" dirty="0">
                <a:solidFill>
                  <a:srgbClr val="000000"/>
                </a:solidFill>
                <a:latin typeface="SGTIRB+TimesNewRomanPSMT"/>
                <a:cs typeface="SGTIRB+TimesNewRomanPSMT"/>
              </a:rPr>
              <a:t> </a:t>
            </a:r>
            <a:r>
              <a:rPr sz="2200" dirty="0">
                <a:solidFill>
                  <a:srgbClr val="000000"/>
                </a:solidFill>
                <a:latin typeface="SGTIRB+TimesNewRomanPSMT"/>
                <a:cs typeface="SGTIRB+TimesNewRomanPSMT"/>
              </a:rPr>
              <a:t>Tổ chức </a:t>
            </a:r>
            <a:r>
              <a:rPr sz="2200" b="1" dirty="0">
                <a:solidFill>
                  <a:srgbClr val="000000"/>
                </a:solidFill>
                <a:latin typeface="SGTIRB+TimesNewRomanPSMT"/>
                <a:cs typeface="SGTIRB+TimesNewRomanPSMT"/>
              </a:rPr>
              <a:t>kiểm tra thực tế </a:t>
            </a:r>
            <a:r>
              <a:rPr sz="2200" dirty="0">
                <a:solidFill>
                  <a:srgbClr val="000000"/>
                </a:solidFill>
                <a:latin typeface="SGTIRB+TimesNewRomanPSMT"/>
                <a:cs typeface="SGTIRB+TimesNewRomanPSMT"/>
              </a:rPr>
              <a:t>đối với trường hợp thuộc thẩm quyền cấp </a:t>
            </a:r>
            <a:r>
              <a:rPr sz="2200" dirty="0" err="1">
                <a:solidFill>
                  <a:srgbClr val="000000"/>
                </a:solidFill>
                <a:latin typeface="SGTIRB+TimesNewRomanPSMT"/>
                <a:cs typeface="SGTIRB+TimesNewRomanPSMT"/>
              </a:rPr>
              <a:t>giấy</a:t>
            </a:r>
            <a:r>
              <a:rPr sz="2200" dirty="0">
                <a:solidFill>
                  <a:srgbClr val="000000"/>
                </a:solidFill>
                <a:latin typeface="SGTIRB+TimesNewRomanPSMT"/>
                <a:cs typeface="SGTIRB+TimesNewRomanPSMT"/>
              </a:rPr>
              <a:t> </a:t>
            </a:r>
            <a:r>
              <a:rPr sz="2200" dirty="0" err="1">
                <a:solidFill>
                  <a:srgbClr val="000000"/>
                </a:solidFill>
                <a:latin typeface="SGTIRB+TimesNewRomanPSMT"/>
                <a:cs typeface="SGTIRB+TimesNewRomanPSMT"/>
              </a:rPr>
              <a:t>phép</a:t>
            </a:r>
            <a:r>
              <a:rPr lang="vi-VN" sz="2200" dirty="0">
                <a:solidFill>
                  <a:srgbClr val="000000"/>
                </a:solidFill>
                <a:latin typeface="SGTIRB+TimesNewRomanPSMT"/>
                <a:cs typeface="SGTIRB+TimesNewRomanPSMT"/>
              </a:rPr>
              <a:t> môi trường của </a:t>
            </a:r>
            <a:r>
              <a:rPr lang="vi-VN" sz="2200" b="1" dirty="0">
                <a:solidFill>
                  <a:srgbClr val="FF0000"/>
                </a:solidFill>
                <a:latin typeface="SGTIRB+TimesNewRomanPSMT"/>
                <a:cs typeface="SGTIRB+TimesNewRomanPSMT"/>
              </a:rPr>
              <a:t>Ủy ban nhân dân cấp huyện</a:t>
            </a:r>
            <a:endParaRPr sz="2200" b="1" dirty="0">
              <a:solidFill>
                <a:srgbClr val="FF0000"/>
              </a:solidFill>
              <a:latin typeface="SGTIRB+TimesNewRomanPSMT"/>
              <a:cs typeface="SGTIRB+TimesNewRomanPSMT"/>
            </a:endParaRPr>
          </a:p>
        </p:txBody>
      </p:sp>
      <p:sp>
        <p:nvSpPr>
          <p:cNvPr id="10" name="object 10"/>
          <p:cNvSpPr txBox="1"/>
          <p:nvPr/>
        </p:nvSpPr>
        <p:spPr>
          <a:xfrm>
            <a:off x="8286164" y="6441622"/>
            <a:ext cx="283778" cy="192360"/>
          </a:xfrm>
          <a:prstGeom prst="rect">
            <a:avLst/>
          </a:prstGeom>
        </p:spPr>
        <p:txBody>
          <a:bodyPr vert="horz" wrap="square" lIns="0" tIns="0" rIns="0" bIns="0" rtlCol="0">
            <a:spAutoFit/>
          </a:bodyPr>
          <a:lstStyle/>
          <a:p>
            <a:pPr marL="0" marR="0">
              <a:lnSpc>
                <a:spcPts val="1464"/>
              </a:lnSpc>
              <a:spcBef>
                <a:spcPts val="0"/>
              </a:spcBef>
              <a:spcAft>
                <a:spcPts val="0"/>
              </a:spcAft>
            </a:pPr>
            <a:r>
              <a:rPr sz="1200" dirty="0">
                <a:solidFill>
                  <a:srgbClr val="888888"/>
                </a:solidFill>
                <a:latin typeface="FLPNNE+Calibri"/>
                <a:cs typeface="FLPNNE+Calibri"/>
              </a:rPr>
              <a:t>12</a:t>
            </a:r>
          </a:p>
        </p:txBody>
      </p:sp>
      <p:sp>
        <p:nvSpPr>
          <p:cNvPr id="11" name="object 11"/>
          <p:cNvSpPr txBox="1"/>
          <p:nvPr/>
        </p:nvSpPr>
        <p:spPr>
          <a:xfrm>
            <a:off x="513136" y="6490152"/>
            <a:ext cx="4720003" cy="307777"/>
          </a:xfrm>
          <a:prstGeom prst="rect">
            <a:avLst/>
          </a:prstGeom>
        </p:spPr>
        <p:txBody>
          <a:bodyPr vert="horz" wrap="square" lIns="0" tIns="0" rIns="0" bIns="0" rtlCol="0">
            <a:spAutoFit/>
          </a:bodyPr>
          <a:lstStyle/>
          <a:p>
            <a:pPr marL="0" marR="0">
              <a:lnSpc>
                <a:spcPts val="2436"/>
              </a:lnSpc>
              <a:spcBef>
                <a:spcPts val="0"/>
              </a:spcBef>
              <a:spcAft>
                <a:spcPts val="0"/>
              </a:spcAft>
            </a:pPr>
            <a:r>
              <a:rPr sz="2200">
                <a:solidFill>
                  <a:srgbClr val="000000"/>
                </a:solidFill>
                <a:latin typeface="SGTIRB+TimesNewRomanPSMT"/>
                <a:cs typeface="SGTIRB+TimesNewRomanPSMT"/>
              </a:rPr>
              <a:t>.</a:t>
            </a:r>
            <a:endParaRPr sz="2200" dirty="0">
              <a:solidFill>
                <a:srgbClr val="000000"/>
              </a:solidFill>
              <a:latin typeface="SGTIRB+TimesNewRomanPSMT"/>
              <a:cs typeface="SGTIRB+TimesNewRomanPSMT"/>
            </a:endParaRPr>
          </a:p>
        </p:txBody>
      </p:sp>
      <p:pic>
        <p:nvPicPr>
          <p:cNvPr id="12" name="Picture 8" descr="C:\Users\lqtrung\Desktop\tnm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3" name="Title 1"/>
          <p:cNvSpPr>
            <a:spLocks noGrp="1"/>
          </p:cNvSpPr>
          <p:nvPr>
            <p:ph type="title"/>
          </p:nvPr>
        </p:nvSpPr>
        <p:spPr>
          <a:xfrm>
            <a:off x="1182084" y="440668"/>
            <a:ext cx="7961915"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Tree>
    <p:extLst>
      <p:ext uri="{BB962C8B-B14F-4D97-AF65-F5344CB8AC3E}">
        <p14:creationId xmlns:p14="http://schemas.microsoft.com/office/powerpoint/2010/main" val="219751446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253946" y="1114871"/>
            <a:ext cx="7063042" cy="307777"/>
          </a:xfrm>
          <a:prstGeom prst="rect">
            <a:avLst/>
          </a:prstGeom>
        </p:spPr>
        <p:txBody>
          <a:bodyPr vert="horz" wrap="square" lIns="0" tIns="0" rIns="0" bIns="0" rtlCol="0">
            <a:spAutoFit/>
          </a:bodyPr>
          <a:lstStyle/>
          <a:p>
            <a:pPr marL="0" marR="0">
              <a:lnSpc>
                <a:spcPts val="2436"/>
              </a:lnSpc>
              <a:spcBef>
                <a:spcPts val="0"/>
              </a:spcBef>
              <a:spcAft>
                <a:spcPts val="0"/>
              </a:spcAft>
            </a:pPr>
            <a:r>
              <a:rPr sz="2200" b="1" dirty="0">
                <a:solidFill>
                  <a:srgbClr val="000000"/>
                </a:solidFill>
                <a:latin typeface="Times New Roman" panose="02020603050405020304" pitchFamily="18" charset="0"/>
                <a:cs typeface="Times New Roman" panose="02020603050405020304" pitchFamily="18" charset="0"/>
              </a:rPr>
              <a:t>I. QUY</a:t>
            </a:r>
            <a:r>
              <a:rPr sz="2200" b="1" spc="-75" dirty="0">
                <a:solidFill>
                  <a:srgbClr val="000000"/>
                </a:solidFill>
                <a:latin typeface="Times New Roman" panose="02020603050405020304" pitchFamily="18" charset="0"/>
                <a:cs typeface="Times New Roman" panose="02020603050405020304" pitchFamily="18" charset="0"/>
              </a:rPr>
              <a:t> </a:t>
            </a:r>
            <a:r>
              <a:rPr sz="2200" b="1" dirty="0">
                <a:solidFill>
                  <a:srgbClr val="000000"/>
                </a:solidFill>
                <a:latin typeface="Times New Roman" panose="02020603050405020304" pitchFamily="18" charset="0"/>
                <a:cs typeface="Times New Roman" panose="02020603050405020304" pitchFamily="18" charset="0"/>
              </a:rPr>
              <a:t>ĐỊNH</a:t>
            </a:r>
            <a:r>
              <a:rPr sz="2200" b="1" spc="-35" dirty="0">
                <a:solidFill>
                  <a:srgbClr val="000000"/>
                </a:solidFill>
                <a:latin typeface="Times New Roman" panose="02020603050405020304" pitchFamily="18" charset="0"/>
                <a:cs typeface="Times New Roman" panose="02020603050405020304" pitchFamily="18" charset="0"/>
              </a:rPr>
              <a:t> </a:t>
            </a:r>
            <a:r>
              <a:rPr sz="2200" b="1" dirty="0">
                <a:solidFill>
                  <a:srgbClr val="000000"/>
                </a:solidFill>
                <a:latin typeface="Times New Roman" panose="02020603050405020304" pitchFamily="18" charset="0"/>
                <a:cs typeface="Times New Roman" panose="02020603050405020304" pitchFamily="18" charset="0"/>
              </a:rPr>
              <a:t>VỀ GIẤY</a:t>
            </a:r>
            <a:r>
              <a:rPr sz="2200" b="1" spc="-74" dirty="0">
                <a:solidFill>
                  <a:srgbClr val="000000"/>
                </a:solidFill>
                <a:latin typeface="Times New Roman" panose="02020603050405020304" pitchFamily="18" charset="0"/>
                <a:cs typeface="Times New Roman" panose="02020603050405020304" pitchFamily="18" charset="0"/>
              </a:rPr>
              <a:t> </a:t>
            </a:r>
            <a:r>
              <a:rPr sz="2200" b="1" dirty="0">
                <a:solidFill>
                  <a:srgbClr val="000000"/>
                </a:solidFill>
                <a:latin typeface="Times New Roman" panose="02020603050405020304" pitchFamily="18" charset="0"/>
                <a:cs typeface="Times New Roman" panose="02020603050405020304" pitchFamily="18" charset="0"/>
              </a:rPr>
              <a:t>PHÉP</a:t>
            </a:r>
            <a:r>
              <a:rPr sz="2200" b="1" spc="-115" dirty="0">
                <a:solidFill>
                  <a:srgbClr val="000000"/>
                </a:solidFill>
                <a:latin typeface="Times New Roman" panose="02020603050405020304" pitchFamily="18" charset="0"/>
                <a:cs typeface="Times New Roman" panose="02020603050405020304" pitchFamily="18" charset="0"/>
              </a:rPr>
              <a:t> </a:t>
            </a:r>
            <a:r>
              <a:rPr sz="2200" b="1" dirty="0">
                <a:solidFill>
                  <a:srgbClr val="000000"/>
                </a:solidFill>
                <a:latin typeface="Times New Roman" panose="02020603050405020304" pitchFamily="18" charset="0"/>
                <a:cs typeface="Times New Roman" panose="02020603050405020304" pitchFamily="18" charset="0"/>
              </a:rPr>
              <a:t>MÔI</a:t>
            </a:r>
            <a:r>
              <a:rPr sz="2200" b="1" spc="-43" dirty="0">
                <a:solidFill>
                  <a:srgbClr val="000000"/>
                </a:solidFill>
                <a:latin typeface="Times New Roman" panose="02020603050405020304" pitchFamily="18" charset="0"/>
                <a:cs typeface="Times New Roman" panose="02020603050405020304" pitchFamily="18" charset="0"/>
              </a:rPr>
              <a:t> </a:t>
            </a:r>
            <a:r>
              <a:rPr sz="2200" b="1" dirty="0">
                <a:solidFill>
                  <a:srgbClr val="000000"/>
                </a:solidFill>
                <a:latin typeface="Times New Roman" panose="02020603050405020304" pitchFamily="18" charset="0"/>
                <a:cs typeface="Times New Roman" panose="02020603050405020304" pitchFamily="18" charset="0"/>
              </a:rPr>
              <a:t>TRƯỜNG</a:t>
            </a:r>
          </a:p>
        </p:txBody>
      </p:sp>
      <p:sp>
        <p:nvSpPr>
          <p:cNvPr id="4" name="object 4"/>
          <p:cNvSpPr txBox="1"/>
          <p:nvPr/>
        </p:nvSpPr>
        <p:spPr>
          <a:xfrm>
            <a:off x="606078" y="1556792"/>
            <a:ext cx="7474421" cy="679673"/>
          </a:xfrm>
          <a:prstGeom prst="rect">
            <a:avLst/>
          </a:prstGeom>
        </p:spPr>
        <p:txBody>
          <a:bodyPr vert="horz" wrap="square" lIns="0" tIns="0" rIns="0" bIns="0" rtlCol="0">
            <a:spAutoFit/>
          </a:bodyPr>
          <a:lstStyle/>
          <a:p>
            <a:pPr marL="1438274" marR="0">
              <a:lnSpc>
                <a:spcPts val="2436"/>
              </a:lnSpc>
              <a:spcBef>
                <a:spcPts val="0"/>
              </a:spcBef>
              <a:spcAft>
                <a:spcPts val="0"/>
              </a:spcAft>
            </a:pPr>
            <a:r>
              <a:rPr sz="2400" b="1" dirty="0">
                <a:solidFill>
                  <a:srgbClr val="0000FF"/>
                </a:solidFill>
                <a:latin typeface="Times New Roman" panose="02020603050405020304" pitchFamily="18" charset="0"/>
                <a:cs typeface="Times New Roman" panose="02020603050405020304" pitchFamily="18" charset="0"/>
              </a:rPr>
              <a:t>7.</a:t>
            </a:r>
            <a:r>
              <a:rPr sz="2400" b="1" spc="-37" dirty="0">
                <a:solidFill>
                  <a:srgbClr val="0000FF"/>
                </a:solidFill>
                <a:latin typeface="Times New Roman" panose="02020603050405020304" pitchFamily="18" charset="0"/>
                <a:cs typeface="Times New Roman" panose="02020603050405020304" pitchFamily="18" charset="0"/>
              </a:rPr>
              <a:t> </a:t>
            </a:r>
            <a:r>
              <a:rPr sz="2400" b="1" dirty="0">
                <a:solidFill>
                  <a:srgbClr val="0000FF"/>
                </a:solidFill>
                <a:latin typeface="Times New Roman" panose="02020603050405020304" pitchFamily="18" charset="0"/>
                <a:cs typeface="Times New Roman" panose="02020603050405020304" pitchFamily="18" charset="0"/>
              </a:rPr>
              <a:t>Vận hành thử nghiệm sau khi cấp phép</a:t>
            </a:r>
          </a:p>
          <a:p>
            <a:pPr marL="0" marR="0">
              <a:lnSpc>
                <a:spcPts val="2436"/>
              </a:lnSpc>
              <a:spcBef>
                <a:spcPts val="467"/>
              </a:spcBef>
              <a:spcAft>
                <a:spcPts val="0"/>
              </a:spcAft>
            </a:pPr>
            <a:r>
              <a:rPr sz="2200" b="1" dirty="0">
                <a:solidFill>
                  <a:srgbClr val="000000"/>
                </a:solidFill>
                <a:latin typeface="TVVTAU+TimesNewRomanPS-ItalicMT"/>
                <a:cs typeface="TVVTAU+TimesNewRomanPS-ItalicMT"/>
              </a:rPr>
              <a:t>Chủ dự án đầu tư thực hiện quan trắc chất thải như sau:</a:t>
            </a:r>
          </a:p>
        </p:txBody>
      </p:sp>
      <p:sp>
        <p:nvSpPr>
          <p:cNvPr id="5" name="object 5"/>
          <p:cNvSpPr txBox="1"/>
          <p:nvPr/>
        </p:nvSpPr>
        <p:spPr>
          <a:xfrm>
            <a:off x="495719" y="2302421"/>
            <a:ext cx="8048480" cy="1846659"/>
          </a:xfrm>
          <a:prstGeom prst="rect">
            <a:avLst/>
          </a:prstGeom>
        </p:spPr>
        <p:txBody>
          <a:bodyPr vert="horz" wrap="square" lIns="0" tIns="0" rIns="0" bIns="0" rtlCol="0">
            <a:spAutoFit/>
          </a:bodyPr>
          <a:lstStyle/>
          <a:p>
            <a:pPr marL="0" marR="0" algn="just">
              <a:lnSpc>
                <a:spcPts val="2436"/>
              </a:lnSpc>
              <a:spcBef>
                <a:spcPts val="0"/>
              </a:spcBef>
              <a:spcAft>
                <a:spcPts val="0"/>
              </a:spcAft>
            </a:pPr>
            <a:r>
              <a:rPr sz="2200" dirty="0">
                <a:solidFill>
                  <a:srgbClr val="000000"/>
                </a:solidFill>
                <a:latin typeface="TVVTAU+TimesNewRomanPS-ItalicMT"/>
                <a:cs typeface="TVVTAU+TimesNewRomanPS-ItalicMT"/>
              </a:rPr>
              <a:t>- </a:t>
            </a:r>
            <a:r>
              <a:rPr sz="2200" dirty="0">
                <a:solidFill>
                  <a:srgbClr val="000000"/>
                </a:solidFill>
                <a:latin typeface="SGTIRB+TimesNewRomanPSMT"/>
                <a:cs typeface="SGTIRB+TimesNewRomanPSMT"/>
              </a:rPr>
              <a:t>Đối với dự án đầu tư, cơ sở thuộc đối tượng quy định tại </a:t>
            </a:r>
            <a:r>
              <a:rPr sz="2200" b="1" dirty="0">
                <a:solidFill>
                  <a:srgbClr val="0000FF"/>
                </a:solidFill>
                <a:latin typeface="SGTIRB+TimesNewRomanPSMT"/>
                <a:cs typeface="SGTIRB+TimesNewRomanPSMT"/>
              </a:rPr>
              <a:t>Cột 3 </a:t>
            </a:r>
            <a:r>
              <a:rPr sz="2200" b="1" dirty="0" err="1">
                <a:solidFill>
                  <a:srgbClr val="0000FF"/>
                </a:solidFill>
                <a:latin typeface="SGTIRB+TimesNewRomanPSMT"/>
                <a:cs typeface="SGTIRB+TimesNewRomanPSMT"/>
              </a:rPr>
              <a:t>Phụ</a:t>
            </a:r>
            <a:r>
              <a:rPr lang="vi-VN" sz="2200" b="1" dirty="0">
                <a:solidFill>
                  <a:srgbClr val="0000FF"/>
                </a:solidFill>
                <a:latin typeface="SGTIRB+TimesNewRomanPSMT"/>
                <a:cs typeface="SGTIRB+TimesNewRomanPSMT"/>
              </a:rPr>
              <a:t> </a:t>
            </a:r>
            <a:r>
              <a:rPr sz="2200" b="1" dirty="0" err="1">
                <a:solidFill>
                  <a:srgbClr val="0000FF"/>
                </a:solidFill>
                <a:latin typeface="SGTIRB+TimesNewRomanPSMT"/>
                <a:cs typeface="SGTIRB+TimesNewRomanPSMT"/>
              </a:rPr>
              <a:t>lục</a:t>
            </a:r>
            <a:r>
              <a:rPr sz="2200" b="1" dirty="0">
                <a:solidFill>
                  <a:srgbClr val="0000FF"/>
                </a:solidFill>
                <a:latin typeface="SGTIRB+TimesNewRomanPSMT"/>
                <a:cs typeface="SGTIRB+TimesNewRomanPSMT"/>
              </a:rPr>
              <a:t> 2</a:t>
            </a:r>
            <a:r>
              <a:rPr sz="2200" dirty="0">
                <a:solidFill>
                  <a:srgbClr val="000000"/>
                </a:solidFill>
                <a:latin typeface="SGTIRB+TimesNewRomanPSMT"/>
                <a:cs typeface="SGTIRB+TimesNewRomanPSMT"/>
              </a:rPr>
              <a:t> ban hành kèm theo Nghị định số 08/2022/NĐ-CP:</a:t>
            </a:r>
            <a:r>
              <a:rPr sz="2200" spc="-36" dirty="0">
                <a:solidFill>
                  <a:srgbClr val="000000"/>
                </a:solidFill>
                <a:latin typeface="SGTIRB+TimesNewRomanPSMT"/>
                <a:cs typeface="SGTIRB+TimesNewRomanPSMT"/>
              </a:rPr>
              <a:t> </a:t>
            </a:r>
            <a:r>
              <a:rPr sz="2200" dirty="0" err="1">
                <a:solidFill>
                  <a:srgbClr val="000000"/>
                </a:solidFill>
                <a:latin typeface="SGTIRB+TimesNewRomanPSMT"/>
                <a:cs typeface="SGTIRB+TimesNewRomanPSMT"/>
              </a:rPr>
              <a:t>Thực</a:t>
            </a:r>
            <a:r>
              <a:rPr sz="2200" dirty="0">
                <a:solidFill>
                  <a:srgbClr val="000000"/>
                </a:solidFill>
                <a:latin typeface="SGTIRB+TimesNewRomanPSMT"/>
                <a:cs typeface="SGTIRB+TimesNewRomanPSMT"/>
              </a:rPr>
              <a:t> </a:t>
            </a:r>
            <a:r>
              <a:rPr sz="2200" dirty="0" err="1">
                <a:solidFill>
                  <a:srgbClr val="000000"/>
                </a:solidFill>
                <a:latin typeface="SGTIRB+TimesNewRomanPSMT"/>
                <a:cs typeface="SGTIRB+TimesNewRomanPSMT"/>
              </a:rPr>
              <a:t>hiện</a:t>
            </a:r>
            <a:r>
              <a:rPr lang="vi-VN" sz="2200" dirty="0">
                <a:solidFill>
                  <a:srgbClr val="000000"/>
                </a:solidFill>
                <a:latin typeface="SGTIRB+TimesNewRomanPSMT"/>
                <a:cs typeface="SGTIRB+TimesNewRomanPSMT"/>
              </a:rPr>
              <a:t> </a:t>
            </a:r>
            <a:r>
              <a:rPr sz="2200" dirty="0" err="1">
                <a:solidFill>
                  <a:srgbClr val="000000"/>
                </a:solidFill>
                <a:latin typeface="SGTIRB+TimesNewRomanPSMT"/>
                <a:cs typeface="SGTIRB+TimesNewRomanPSMT"/>
              </a:rPr>
              <a:t>quan</a:t>
            </a:r>
            <a:r>
              <a:rPr sz="2200" dirty="0">
                <a:solidFill>
                  <a:srgbClr val="000000"/>
                </a:solidFill>
                <a:latin typeface="SGTIRB+TimesNewRomanPSMT"/>
                <a:cs typeface="SGTIRB+TimesNewRomanPSMT"/>
              </a:rPr>
              <a:t> trắc chất thải theo trong </a:t>
            </a:r>
            <a:r>
              <a:rPr sz="2200" b="1" dirty="0">
                <a:solidFill>
                  <a:srgbClr val="000000"/>
                </a:solidFill>
                <a:latin typeface="SGTIRB+TimesNewRomanPSMT"/>
                <a:cs typeface="SGTIRB+TimesNewRomanPSMT"/>
              </a:rPr>
              <a:t>giai đoạn điều chỉnh hiệu quả</a:t>
            </a:r>
            <a:r>
              <a:rPr sz="2200" dirty="0">
                <a:solidFill>
                  <a:srgbClr val="000000"/>
                </a:solidFill>
                <a:latin typeface="SGTIRB+TimesNewRomanPSMT"/>
                <a:cs typeface="SGTIRB+TimesNewRomanPSMT"/>
              </a:rPr>
              <a:t> </a:t>
            </a:r>
            <a:r>
              <a:rPr sz="2200" dirty="0" err="1">
                <a:solidFill>
                  <a:srgbClr val="000000"/>
                </a:solidFill>
                <a:latin typeface="SGTIRB+TimesNewRomanPSMT"/>
                <a:cs typeface="SGTIRB+TimesNewRomanPSMT"/>
              </a:rPr>
              <a:t>của</a:t>
            </a:r>
            <a:r>
              <a:rPr sz="2200" dirty="0">
                <a:solidFill>
                  <a:srgbClr val="000000"/>
                </a:solidFill>
                <a:latin typeface="SGTIRB+TimesNewRomanPSMT"/>
                <a:cs typeface="SGTIRB+TimesNewRomanPSMT"/>
              </a:rPr>
              <a:t> </a:t>
            </a:r>
            <a:r>
              <a:rPr sz="2200" dirty="0" err="1">
                <a:solidFill>
                  <a:srgbClr val="000000"/>
                </a:solidFill>
                <a:latin typeface="SGTIRB+TimesNewRomanPSMT"/>
                <a:cs typeface="SGTIRB+TimesNewRomanPSMT"/>
              </a:rPr>
              <a:t>từng</a:t>
            </a:r>
            <a:r>
              <a:rPr lang="vi-VN" sz="2200" dirty="0">
                <a:solidFill>
                  <a:srgbClr val="000000"/>
                </a:solidFill>
                <a:latin typeface="SGTIRB+TimesNewRomanPSMT"/>
                <a:cs typeface="SGTIRB+TimesNewRomanPSMT"/>
              </a:rPr>
              <a:t> </a:t>
            </a:r>
            <a:r>
              <a:rPr sz="2200" dirty="0" err="1">
                <a:solidFill>
                  <a:srgbClr val="000000"/>
                </a:solidFill>
                <a:latin typeface="SGTIRB+TimesNewRomanPSMT"/>
                <a:cs typeface="SGTIRB+TimesNewRomanPSMT"/>
              </a:rPr>
              <a:t>công</a:t>
            </a:r>
            <a:r>
              <a:rPr sz="2200" dirty="0">
                <a:solidFill>
                  <a:srgbClr val="000000"/>
                </a:solidFill>
                <a:latin typeface="SGTIRB+TimesNewRomanPSMT"/>
                <a:cs typeface="SGTIRB+TimesNewRomanPSMT"/>
              </a:rPr>
              <a:t> trình, thiết bị xử lý ít nhất là </a:t>
            </a:r>
            <a:r>
              <a:rPr sz="2200" b="1" dirty="0">
                <a:solidFill>
                  <a:srgbClr val="000000"/>
                </a:solidFill>
                <a:latin typeface="SGTIRB+TimesNewRomanPSMT"/>
                <a:cs typeface="SGTIRB+TimesNewRomanPSMT"/>
              </a:rPr>
              <a:t>75 ngày </a:t>
            </a:r>
            <a:r>
              <a:rPr sz="2200" dirty="0">
                <a:solidFill>
                  <a:srgbClr val="000000"/>
                </a:solidFill>
                <a:latin typeface="SGTIRB+TimesNewRomanPSMT"/>
                <a:cs typeface="SGTIRB+TimesNewRomanPSMT"/>
              </a:rPr>
              <a:t>kể từ ngày bắt </a:t>
            </a:r>
            <a:r>
              <a:rPr sz="2200" dirty="0" err="1">
                <a:solidFill>
                  <a:srgbClr val="000000"/>
                </a:solidFill>
                <a:latin typeface="SGTIRB+TimesNewRomanPSMT"/>
                <a:cs typeface="SGTIRB+TimesNewRomanPSMT"/>
              </a:rPr>
              <a:t>đầu</a:t>
            </a:r>
            <a:r>
              <a:rPr sz="2200" dirty="0">
                <a:solidFill>
                  <a:srgbClr val="000000"/>
                </a:solidFill>
                <a:latin typeface="SGTIRB+TimesNewRomanPSMT"/>
                <a:cs typeface="SGTIRB+TimesNewRomanPSMT"/>
              </a:rPr>
              <a:t> </a:t>
            </a:r>
            <a:r>
              <a:rPr sz="2200" dirty="0" err="1">
                <a:solidFill>
                  <a:srgbClr val="000000"/>
                </a:solidFill>
                <a:latin typeface="SGTIRB+TimesNewRomanPSMT"/>
                <a:cs typeface="SGTIRB+TimesNewRomanPSMT"/>
              </a:rPr>
              <a:t>vận</a:t>
            </a:r>
            <a:r>
              <a:rPr lang="vi-VN" sz="2200" dirty="0">
                <a:solidFill>
                  <a:srgbClr val="000000"/>
                </a:solidFill>
                <a:latin typeface="SGTIRB+TimesNewRomanPSMT"/>
                <a:cs typeface="SGTIRB+TimesNewRomanPSMT"/>
              </a:rPr>
              <a:t> </a:t>
            </a:r>
            <a:r>
              <a:rPr sz="2200" dirty="0" err="1">
                <a:solidFill>
                  <a:srgbClr val="000000"/>
                </a:solidFill>
                <a:latin typeface="SGTIRB+TimesNewRomanPSMT"/>
                <a:cs typeface="SGTIRB+TimesNewRomanPSMT"/>
              </a:rPr>
              <a:t>hành</a:t>
            </a:r>
            <a:r>
              <a:rPr sz="2200" dirty="0">
                <a:solidFill>
                  <a:srgbClr val="000000"/>
                </a:solidFill>
                <a:latin typeface="SGTIRB+TimesNewRomanPSMT"/>
                <a:cs typeface="SGTIRB+TimesNewRomanPSMT"/>
              </a:rPr>
              <a:t> thử nghiệm và ít nhất là </a:t>
            </a:r>
            <a:r>
              <a:rPr sz="2200" b="1" dirty="0">
                <a:solidFill>
                  <a:srgbClr val="0000FF"/>
                </a:solidFill>
                <a:latin typeface="SGTIRB+TimesNewRomanPSMT"/>
                <a:cs typeface="SGTIRB+TimesNewRomanPSMT"/>
              </a:rPr>
              <a:t>07 ngày </a:t>
            </a:r>
            <a:r>
              <a:rPr sz="2200" dirty="0">
                <a:solidFill>
                  <a:srgbClr val="000000"/>
                </a:solidFill>
                <a:latin typeface="SGTIRB+TimesNewRomanPSMT"/>
                <a:cs typeface="SGTIRB+TimesNewRomanPSMT"/>
              </a:rPr>
              <a:t>liên tiếp sau giai </a:t>
            </a:r>
            <a:r>
              <a:rPr sz="2200" dirty="0" err="1">
                <a:solidFill>
                  <a:srgbClr val="000000"/>
                </a:solidFill>
                <a:latin typeface="SGTIRB+TimesNewRomanPSMT"/>
                <a:cs typeface="SGTIRB+TimesNewRomanPSMT"/>
              </a:rPr>
              <a:t>đoạn</a:t>
            </a:r>
            <a:r>
              <a:rPr sz="2200" dirty="0">
                <a:solidFill>
                  <a:srgbClr val="000000"/>
                </a:solidFill>
                <a:latin typeface="SGTIRB+TimesNewRomanPSMT"/>
                <a:cs typeface="SGTIRB+TimesNewRomanPSMT"/>
              </a:rPr>
              <a:t> </a:t>
            </a:r>
            <a:r>
              <a:rPr sz="2200" dirty="0" err="1">
                <a:solidFill>
                  <a:srgbClr val="000000"/>
                </a:solidFill>
                <a:latin typeface="SGTIRB+TimesNewRomanPSMT"/>
                <a:cs typeface="SGTIRB+TimesNewRomanPSMT"/>
              </a:rPr>
              <a:t>điều</a:t>
            </a:r>
            <a:r>
              <a:rPr lang="vi-VN" sz="2200" dirty="0">
                <a:solidFill>
                  <a:srgbClr val="000000"/>
                </a:solidFill>
                <a:latin typeface="SGTIRB+TimesNewRomanPSMT"/>
                <a:cs typeface="SGTIRB+TimesNewRomanPSMT"/>
              </a:rPr>
              <a:t> </a:t>
            </a:r>
            <a:r>
              <a:rPr sz="2200" dirty="0" err="1">
                <a:solidFill>
                  <a:srgbClr val="000000"/>
                </a:solidFill>
                <a:latin typeface="SGTIRB+TimesNewRomanPSMT"/>
                <a:cs typeface="SGTIRB+TimesNewRomanPSMT"/>
              </a:rPr>
              <a:t>chỉnh</a:t>
            </a:r>
            <a:r>
              <a:rPr sz="2200" dirty="0">
                <a:solidFill>
                  <a:srgbClr val="000000"/>
                </a:solidFill>
                <a:latin typeface="SGTIRB+TimesNewRomanPSMT"/>
                <a:cs typeface="SGTIRB+TimesNewRomanPSMT"/>
              </a:rPr>
              <a:t>.</a:t>
            </a:r>
          </a:p>
        </p:txBody>
      </p:sp>
      <p:sp>
        <p:nvSpPr>
          <p:cNvPr id="6" name="object 6"/>
          <p:cNvSpPr txBox="1"/>
          <p:nvPr/>
        </p:nvSpPr>
        <p:spPr>
          <a:xfrm>
            <a:off x="600285" y="4581128"/>
            <a:ext cx="8185726" cy="1538883"/>
          </a:xfrm>
          <a:prstGeom prst="rect">
            <a:avLst/>
          </a:prstGeom>
        </p:spPr>
        <p:txBody>
          <a:bodyPr vert="horz" wrap="square" lIns="0" tIns="0" rIns="0" bIns="0" rtlCol="0">
            <a:spAutoFit/>
          </a:bodyPr>
          <a:lstStyle/>
          <a:p>
            <a:pPr marL="0" marR="0" algn="just">
              <a:lnSpc>
                <a:spcPts val="2436"/>
              </a:lnSpc>
              <a:spcBef>
                <a:spcPts val="0"/>
              </a:spcBef>
              <a:spcAft>
                <a:spcPts val="0"/>
              </a:spcAft>
            </a:pPr>
            <a:r>
              <a:rPr sz="2200" dirty="0">
                <a:solidFill>
                  <a:srgbClr val="000000"/>
                </a:solidFill>
                <a:latin typeface="SGTIRB+TimesNewRomanPSMT"/>
                <a:cs typeface="SGTIRB+TimesNewRomanPSMT"/>
              </a:rPr>
              <a:t>- Đối với các dự án, cơ sở không thuộc trường hợp quy định ở </a:t>
            </a:r>
            <a:r>
              <a:rPr sz="2200" dirty="0" err="1">
                <a:solidFill>
                  <a:srgbClr val="000000"/>
                </a:solidFill>
                <a:latin typeface="SGTIRB+TimesNewRomanPSMT"/>
                <a:cs typeface="SGTIRB+TimesNewRomanPSMT"/>
              </a:rPr>
              <a:t>trên</a:t>
            </a:r>
            <a:r>
              <a:rPr sz="2200" dirty="0">
                <a:solidFill>
                  <a:srgbClr val="000000"/>
                </a:solidFill>
                <a:latin typeface="SGTIRB+TimesNewRomanPSMT"/>
                <a:cs typeface="SGTIRB+TimesNewRomanPSMT"/>
              </a:rPr>
              <a:t>:</a:t>
            </a:r>
            <a:r>
              <a:rPr lang="vi-VN" sz="2200" dirty="0">
                <a:solidFill>
                  <a:srgbClr val="000000"/>
                </a:solidFill>
                <a:latin typeface="SGTIRB+TimesNewRomanPSMT"/>
                <a:cs typeface="SGTIRB+TimesNewRomanPSMT"/>
              </a:rPr>
              <a:t> </a:t>
            </a:r>
            <a:r>
              <a:rPr sz="2200" dirty="0" err="1">
                <a:solidFill>
                  <a:srgbClr val="000000"/>
                </a:solidFill>
                <a:latin typeface="SGTIRB+TimesNewRomanPSMT"/>
                <a:cs typeface="SGTIRB+TimesNewRomanPSMT"/>
              </a:rPr>
              <a:t>việc</a:t>
            </a:r>
            <a:r>
              <a:rPr sz="2200" dirty="0">
                <a:solidFill>
                  <a:srgbClr val="000000"/>
                </a:solidFill>
                <a:latin typeface="SGTIRB+TimesNewRomanPSMT"/>
                <a:cs typeface="SGTIRB+TimesNewRomanPSMT"/>
              </a:rPr>
              <a:t> quan trắc chất thải do chủ dự án đầu tư, cơ sở </a:t>
            </a:r>
            <a:r>
              <a:rPr sz="2200" b="1" dirty="0">
                <a:solidFill>
                  <a:srgbClr val="0000FF"/>
                </a:solidFill>
                <a:latin typeface="SGTIRB+TimesNewRomanPSMT"/>
                <a:cs typeface="SGTIRB+TimesNewRomanPSMT"/>
              </a:rPr>
              <a:t>tự </a:t>
            </a:r>
            <a:r>
              <a:rPr sz="2200" b="1" dirty="0" err="1">
                <a:solidFill>
                  <a:srgbClr val="0000FF"/>
                </a:solidFill>
                <a:latin typeface="SGTIRB+TimesNewRomanPSMT"/>
                <a:cs typeface="SGTIRB+TimesNewRomanPSMT"/>
              </a:rPr>
              <a:t>quyết</a:t>
            </a:r>
            <a:r>
              <a:rPr sz="2200" b="1" dirty="0">
                <a:solidFill>
                  <a:srgbClr val="0000FF"/>
                </a:solidFill>
                <a:latin typeface="SGTIRB+TimesNewRomanPSMT"/>
                <a:cs typeface="SGTIRB+TimesNewRomanPSMT"/>
              </a:rPr>
              <a:t> </a:t>
            </a:r>
            <a:r>
              <a:rPr sz="2200" b="1" dirty="0" err="1">
                <a:solidFill>
                  <a:srgbClr val="0000FF"/>
                </a:solidFill>
                <a:latin typeface="SGTIRB+TimesNewRomanPSMT"/>
                <a:cs typeface="SGTIRB+TimesNewRomanPSMT"/>
              </a:rPr>
              <a:t>định</a:t>
            </a:r>
            <a:r>
              <a:rPr lang="vi-VN" sz="2200" dirty="0">
                <a:solidFill>
                  <a:srgbClr val="000000"/>
                </a:solidFill>
                <a:latin typeface="SGTIRB+TimesNewRomanPSMT"/>
                <a:cs typeface="SGTIRB+TimesNewRomanPSMT"/>
              </a:rPr>
              <a:t> </a:t>
            </a:r>
            <a:r>
              <a:rPr sz="2200" dirty="0" err="1">
                <a:solidFill>
                  <a:srgbClr val="000000"/>
                </a:solidFill>
                <a:latin typeface="SGTIRB+TimesNewRomanPSMT"/>
                <a:cs typeface="SGTIRB+TimesNewRomanPSMT"/>
              </a:rPr>
              <a:t>nhưng</a:t>
            </a:r>
            <a:r>
              <a:rPr sz="2200" dirty="0">
                <a:solidFill>
                  <a:srgbClr val="000000"/>
                </a:solidFill>
                <a:latin typeface="SGTIRB+TimesNewRomanPSMT"/>
                <a:cs typeface="SGTIRB+TimesNewRomanPSMT"/>
              </a:rPr>
              <a:t> phải bảo đảm quan trắc ít nhất </a:t>
            </a:r>
            <a:r>
              <a:rPr sz="2200" dirty="0">
                <a:solidFill>
                  <a:srgbClr val="FF0000"/>
                </a:solidFill>
                <a:latin typeface="SGTIRB+TimesNewRomanPSMT"/>
                <a:cs typeface="SGTIRB+TimesNewRomanPSMT"/>
              </a:rPr>
              <a:t>03 mẫu đơn trong 03 </a:t>
            </a:r>
            <a:r>
              <a:rPr sz="2200" dirty="0" err="1">
                <a:solidFill>
                  <a:srgbClr val="FF0000"/>
                </a:solidFill>
                <a:latin typeface="SGTIRB+TimesNewRomanPSMT"/>
                <a:cs typeface="SGTIRB+TimesNewRomanPSMT"/>
              </a:rPr>
              <a:t>ngày</a:t>
            </a:r>
            <a:r>
              <a:rPr sz="2200" dirty="0">
                <a:solidFill>
                  <a:srgbClr val="FF0000"/>
                </a:solidFill>
                <a:latin typeface="SGTIRB+TimesNewRomanPSMT"/>
                <a:cs typeface="SGTIRB+TimesNewRomanPSMT"/>
              </a:rPr>
              <a:t> </a:t>
            </a:r>
            <a:r>
              <a:rPr sz="2200" dirty="0" err="1">
                <a:solidFill>
                  <a:srgbClr val="FF0000"/>
                </a:solidFill>
                <a:latin typeface="SGTIRB+TimesNewRomanPSMT"/>
                <a:cs typeface="SGTIRB+TimesNewRomanPSMT"/>
              </a:rPr>
              <a:t>liên</a:t>
            </a:r>
            <a:r>
              <a:rPr lang="vi-VN" sz="2200" dirty="0">
                <a:solidFill>
                  <a:srgbClr val="FF0000"/>
                </a:solidFill>
                <a:latin typeface="SGTIRB+TimesNewRomanPSMT"/>
                <a:cs typeface="SGTIRB+TimesNewRomanPSMT"/>
              </a:rPr>
              <a:t> </a:t>
            </a:r>
            <a:r>
              <a:rPr sz="2200" dirty="0" err="1">
                <a:solidFill>
                  <a:srgbClr val="FF0000"/>
                </a:solidFill>
                <a:latin typeface="SGTIRB+TimesNewRomanPSMT"/>
                <a:cs typeface="SGTIRB+TimesNewRomanPSMT"/>
              </a:rPr>
              <a:t>tiếp</a:t>
            </a:r>
            <a:r>
              <a:rPr sz="2200" dirty="0">
                <a:solidFill>
                  <a:srgbClr val="FF0000"/>
                </a:solidFill>
                <a:latin typeface="SGTIRB+TimesNewRomanPSMT"/>
                <a:cs typeface="SGTIRB+TimesNewRomanPSMT"/>
              </a:rPr>
              <a:t> của giai đoạn vận hành ổn định các công trình xử lý chất thải.</a:t>
            </a:r>
          </a:p>
        </p:txBody>
      </p:sp>
      <p:sp>
        <p:nvSpPr>
          <p:cNvPr id="7" name="object 7"/>
          <p:cNvSpPr txBox="1"/>
          <p:nvPr/>
        </p:nvSpPr>
        <p:spPr>
          <a:xfrm>
            <a:off x="8286164" y="6441622"/>
            <a:ext cx="283778" cy="192360"/>
          </a:xfrm>
          <a:prstGeom prst="rect">
            <a:avLst/>
          </a:prstGeom>
        </p:spPr>
        <p:txBody>
          <a:bodyPr vert="horz" wrap="square" lIns="0" tIns="0" rIns="0" bIns="0" rtlCol="0">
            <a:spAutoFit/>
          </a:bodyPr>
          <a:lstStyle/>
          <a:p>
            <a:pPr marL="0" marR="0">
              <a:lnSpc>
                <a:spcPts val="1464"/>
              </a:lnSpc>
              <a:spcBef>
                <a:spcPts val="0"/>
              </a:spcBef>
              <a:spcAft>
                <a:spcPts val="0"/>
              </a:spcAft>
            </a:pPr>
            <a:r>
              <a:rPr sz="1200" dirty="0">
                <a:solidFill>
                  <a:srgbClr val="888888"/>
                </a:solidFill>
                <a:latin typeface="FLPNNE+Calibri"/>
                <a:cs typeface="FLPNNE+Calibri"/>
              </a:rPr>
              <a:t>13</a:t>
            </a:r>
          </a:p>
        </p:txBody>
      </p:sp>
      <p:pic>
        <p:nvPicPr>
          <p:cNvPr id="8" name="Picture 8" descr="C:\Users\lqtrung\Desktop\tnm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9" name="Title 1"/>
          <p:cNvSpPr>
            <a:spLocks noGrp="1"/>
          </p:cNvSpPr>
          <p:nvPr>
            <p:ph type="title"/>
          </p:nvPr>
        </p:nvSpPr>
        <p:spPr>
          <a:xfrm>
            <a:off x="1182084" y="440668"/>
            <a:ext cx="7961915"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Tree>
    <p:extLst>
      <p:ext uri="{BB962C8B-B14F-4D97-AF65-F5344CB8AC3E}">
        <p14:creationId xmlns:p14="http://schemas.microsoft.com/office/powerpoint/2010/main" val="52188545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46802" y="1052736"/>
            <a:ext cx="8601454" cy="987450"/>
          </a:xfrm>
          <a:prstGeom prst="rect">
            <a:avLst/>
          </a:prstGeom>
        </p:spPr>
        <p:txBody>
          <a:bodyPr vert="horz" wrap="square" lIns="0" tIns="0" rIns="0" bIns="0" rtlCol="0">
            <a:spAutoFit/>
          </a:bodyPr>
          <a:lstStyle/>
          <a:p>
            <a:pPr marL="1620011" marR="0">
              <a:lnSpc>
                <a:spcPts val="2436"/>
              </a:lnSpc>
              <a:spcBef>
                <a:spcPts val="0"/>
              </a:spcBef>
              <a:spcAft>
                <a:spcPts val="0"/>
              </a:spcAft>
            </a:pPr>
            <a:r>
              <a:rPr sz="2400" b="1" dirty="0">
                <a:solidFill>
                  <a:srgbClr val="0000FF"/>
                </a:solidFill>
                <a:latin typeface="Times New Roman" panose="02020603050405020304" pitchFamily="18" charset="0"/>
                <a:cs typeface="Times New Roman" panose="02020603050405020304" pitchFamily="18" charset="0"/>
              </a:rPr>
              <a:t>7.</a:t>
            </a:r>
            <a:r>
              <a:rPr sz="2400" b="1" spc="-37" dirty="0">
                <a:solidFill>
                  <a:srgbClr val="0000FF"/>
                </a:solidFill>
                <a:latin typeface="Times New Roman" panose="02020603050405020304" pitchFamily="18" charset="0"/>
                <a:cs typeface="Times New Roman" panose="02020603050405020304" pitchFamily="18" charset="0"/>
              </a:rPr>
              <a:t> </a:t>
            </a:r>
            <a:r>
              <a:rPr sz="2400" b="1" dirty="0">
                <a:solidFill>
                  <a:srgbClr val="0000FF"/>
                </a:solidFill>
                <a:latin typeface="Times New Roman" panose="02020603050405020304" pitchFamily="18" charset="0"/>
                <a:cs typeface="Times New Roman" panose="02020603050405020304" pitchFamily="18" charset="0"/>
              </a:rPr>
              <a:t>Vận hành thử nghiệm sau khi cấp phép (tiếp)</a:t>
            </a:r>
          </a:p>
          <a:p>
            <a:pPr marL="0" marR="0">
              <a:lnSpc>
                <a:spcPts val="2436"/>
              </a:lnSpc>
              <a:spcBef>
                <a:spcPts val="467"/>
              </a:spcBef>
              <a:spcAft>
                <a:spcPts val="0"/>
              </a:spcAft>
            </a:pPr>
            <a:r>
              <a:rPr sz="2200" b="1" i="1" spc="-23" dirty="0">
                <a:solidFill>
                  <a:srgbClr val="FF0000"/>
                </a:solidFill>
                <a:latin typeface="Times New Roman" pitchFamily="18" charset="0"/>
                <a:cs typeface="Times New Roman" pitchFamily="18" charset="0"/>
              </a:rPr>
              <a:t>Trách</a:t>
            </a:r>
            <a:r>
              <a:rPr sz="2200" b="1" i="1" spc="22" dirty="0">
                <a:solidFill>
                  <a:srgbClr val="FF0000"/>
                </a:solidFill>
                <a:latin typeface="Times New Roman" pitchFamily="18" charset="0"/>
                <a:cs typeface="Times New Roman" pitchFamily="18" charset="0"/>
              </a:rPr>
              <a:t> </a:t>
            </a:r>
            <a:r>
              <a:rPr sz="2200" b="1" i="1" dirty="0">
                <a:solidFill>
                  <a:srgbClr val="FF0000"/>
                </a:solidFill>
                <a:latin typeface="Times New Roman" pitchFamily="18" charset="0"/>
                <a:cs typeface="Times New Roman" pitchFamily="18" charset="0"/>
              </a:rPr>
              <a:t>nhiệm của cơ quan cấp giấy phép môi trường </a:t>
            </a:r>
            <a:r>
              <a:rPr sz="2200" b="1" i="1" spc="-20" dirty="0">
                <a:solidFill>
                  <a:srgbClr val="FF0000"/>
                </a:solidFill>
                <a:latin typeface="Times New Roman" pitchFamily="18" charset="0"/>
                <a:cs typeface="Times New Roman" pitchFamily="18" charset="0"/>
              </a:rPr>
              <a:t>trong</a:t>
            </a:r>
            <a:r>
              <a:rPr sz="2200" b="1" i="1" spc="19" dirty="0">
                <a:solidFill>
                  <a:srgbClr val="FF0000"/>
                </a:solidFill>
                <a:latin typeface="Times New Roman" pitchFamily="18" charset="0"/>
                <a:cs typeface="Times New Roman" pitchFamily="18" charset="0"/>
              </a:rPr>
              <a:t> </a:t>
            </a:r>
            <a:r>
              <a:rPr sz="2200" b="1" i="1" dirty="0">
                <a:solidFill>
                  <a:srgbClr val="FF0000"/>
                </a:solidFill>
                <a:latin typeface="Times New Roman" pitchFamily="18" charset="0"/>
                <a:cs typeface="Times New Roman" pitchFamily="18" charset="0"/>
              </a:rPr>
              <a:t>quá trình </a:t>
            </a:r>
            <a:r>
              <a:rPr sz="2200" b="1" i="1" dirty="0" err="1">
                <a:solidFill>
                  <a:srgbClr val="FF0000"/>
                </a:solidFill>
                <a:latin typeface="Times New Roman" pitchFamily="18" charset="0"/>
                <a:cs typeface="Times New Roman" pitchFamily="18" charset="0"/>
              </a:rPr>
              <a:t>vận</a:t>
            </a:r>
            <a:r>
              <a:rPr sz="2200" b="1" i="1" dirty="0">
                <a:solidFill>
                  <a:srgbClr val="FF0000"/>
                </a:solidFill>
                <a:latin typeface="Times New Roman" pitchFamily="18" charset="0"/>
                <a:cs typeface="Times New Roman" pitchFamily="18" charset="0"/>
              </a:rPr>
              <a:t> </a:t>
            </a:r>
            <a:r>
              <a:rPr sz="2200" b="1" i="1" dirty="0" err="1">
                <a:solidFill>
                  <a:srgbClr val="FF0000"/>
                </a:solidFill>
                <a:latin typeface="Times New Roman" pitchFamily="18" charset="0"/>
                <a:cs typeface="Times New Roman" pitchFamily="18" charset="0"/>
              </a:rPr>
              <a:t>hành</a:t>
            </a:r>
            <a:r>
              <a:rPr lang="vi-VN" sz="2200" b="1" i="1" dirty="0">
                <a:solidFill>
                  <a:srgbClr val="FF0000"/>
                </a:solidFill>
                <a:latin typeface="Times New Roman" pitchFamily="18" charset="0"/>
                <a:cs typeface="Times New Roman" pitchFamily="18" charset="0"/>
              </a:rPr>
              <a:t> </a:t>
            </a:r>
            <a:r>
              <a:rPr sz="2200" b="1" i="1" dirty="0" err="1">
                <a:solidFill>
                  <a:srgbClr val="FF0000"/>
                </a:solidFill>
                <a:latin typeface="Times New Roman" pitchFamily="18" charset="0"/>
                <a:cs typeface="Times New Roman" pitchFamily="18" charset="0"/>
              </a:rPr>
              <a:t>thử</a:t>
            </a:r>
            <a:r>
              <a:rPr sz="2200" b="1" i="1" dirty="0">
                <a:solidFill>
                  <a:srgbClr val="FF0000"/>
                </a:solidFill>
                <a:latin typeface="Times New Roman" pitchFamily="18" charset="0"/>
                <a:cs typeface="Times New Roman" pitchFamily="18" charset="0"/>
              </a:rPr>
              <a:t> nghiệm</a:t>
            </a:r>
          </a:p>
        </p:txBody>
      </p:sp>
      <p:sp>
        <p:nvSpPr>
          <p:cNvPr id="4" name="object 4"/>
          <p:cNvSpPr txBox="1"/>
          <p:nvPr/>
        </p:nvSpPr>
        <p:spPr>
          <a:xfrm>
            <a:off x="446801" y="2083036"/>
            <a:ext cx="8381221" cy="1231106"/>
          </a:xfrm>
          <a:prstGeom prst="rect">
            <a:avLst/>
          </a:prstGeom>
        </p:spPr>
        <p:txBody>
          <a:bodyPr vert="horz" wrap="square" lIns="0" tIns="0" rIns="0" bIns="0" rtlCol="0">
            <a:spAutoFit/>
          </a:bodyPr>
          <a:lstStyle/>
          <a:p>
            <a:pPr marL="0" marR="0" algn="just">
              <a:lnSpc>
                <a:spcPts val="2436"/>
              </a:lnSpc>
              <a:spcBef>
                <a:spcPts val="0"/>
              </a:spcBef>
              <a:spcAft>
                <a:spcPts val="0"/>
              </a:spcAft>
            </a:pPr>
            <a:r>
              <a:rPr sz="2000" dirty="0">
                <a:solidFill>
                  <a:srgbClr val="000000"/>
                </a:solidFill>
                <a:latin typeface="Times New Roman" pitchFamily="18" charset="0"/>
                <a:cs typeface="Times New Roman" pitchFamily="18" charset="0"/>
              </a:rPr>
              <a:t>-</a:t>
            </a:r>
            <a:r>
              <a:rPr sz="2000" spc="61" dirty="0">
                <a:solidFill>
                  <a:srgbClr val="000000"/>
                </a:solidFill>
                <a:latin typeface="Times New Roman" pitchFamily="18" charset="0"/>
                <a:cs typeface="Times New Roman" pitchFamily="18" charset="0"/>
              </a:rPr>
              <a:t> </a:t>
            </a:r>
            <a:r>
              <a:rPr sz="2000" spc="-52" dirty="0">
                <a:solidFill>
                  <a:srgbClr val="000000"/>
                </a:solidFill>
                <a:latin typeface="Times New Roman" pitchFamily="18" charset="0"/>
                <a:cs typeface="Times New Roman" pitchFamily="18" charset="0"/>
              </a:rPr>
              <a:t>Thành</a:t>
            </a:r>
            <a:r>
              <a:rPr sz="2000" spc="110"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lập</a:t>
            </a:r>
            <a:r>
              <a:rPr sz="2000" spc="105" dirty="0">
                <a:solidFill>
                  <a:srgbClr val="000000"/>
                </a:solidFill>
                <a:latin typeface="Times New Roman" pitchFamily="18" charset="0"/>
                <a:cs typeface="Times New Roman" pitchFamily="18" charset="0"/>
              </a:rPr>
              <a:t> </a:t>
            </a:r>
            <a:r>
              <a:rPr sz="2000" b="1" spc="-51" dirty="0">
                <a:solidFill>
                  <a:srgbClr val="FF0000"/>
                </a:solidFill>
                <a:latin typeface="Times New Roman" pitchFamily="18" charset="0"/>
                <a:cs typeface="Times New Roman" pitchFamily="18" charset="0"/>
              </a:rPr>
              <a:t>đoàn</a:t>
            </a:r>
            <a:r>
              <a:rPr sz="2000" b="1" spc="107" dirty="0">
                <a:solidFill>
                  <a:srgbClr val="FF0000"/>
                </a:solidFill>
                <a:latin typeface="Times New Roman" pitchFamily="18" charset="0"/>
                <a:cs typeface="Times New Roman" pitchFamily="18" charset="0"/>
              </a:rPr>
              <a:t> </a:t>
            </a:r>
            <a:r>
              <a:rPr sz="2000" b="1" spc="-50" dirty="0">
                <a:solidFill>
                  <a:srgbClr val="FF0000"/>
                </a:solidFill>
                <a:latin typeface="Times New Roman" pitchFamily="18" charset="0"/>
                <a:cs typeface="Times New Roman" pitchFamily="18" charset="0"/>
              </a:rPr>
              <a:t>kiểm</a:t>
            </a:r>
            <a:r>
              <a:rPr sz="2000" b="1" spc="109" dirty="0">
                <a:solidFill>
                  <a:srgbClr val="FF0000"/>
                </a:solidFill>
                <a:latin typeface="Times New Roman" pitchFamily="18" charset="0"/>
                <a:cs typeface="Times New Roman" pitchFamily="18" charset="0"/>
              </a:rPr>
              <a:t> </a:t>
            </a:r>
            <a:r>
              <a:rPr sz="2000" b="1" spc="-47" dirty="0">
                <a:solidFill>
                  <a:srgbClr val="FF0000"/>
                </a:solidFill>
                <a:latin typeface="Times New Roman" pitchFamily="18" charset="0"/>
                <a:cs typeface="Times New Roman" pitchFamily="18" charset="0"/>
              </a:rPr>
              <a:t>tra</a:t>
            </a:r>
            <a:r>
              <a:rPr sz="2000" b="1" spc="101" dirty="0">
                <a:solidFill>
                  <a:srgbClr val="FF0000"/>
                </a:solidFill>
                <a:latin typeface="Times New Roman" pitchFamily="18" charset="0"/>
                <a:cs typeface="Times New Roman" pitchFamily="18" charset="0"/>
              </a:rPr>
              <a:t> </a:t>
            </a:r>
            <a:r>
              <a:rPr sz="2000" b="1" spc="-51" dirty="0">
                <a:solidFill>
                  <a:srgbClr val="FF0000"/>
                </a:solidFill>
                <a:latin typeface="Times New Roman" pitchFamily="18" charset="0"/>
                <a:cs typeface="Times New Roman" pitchFamily="18" charset="0"/>
              </a:rPr>
              <a:t>thực</a:t>
            </a:r>
            <a:r>
              <a:rPr sz="2000" b="1" spc="105" dirty="0">
                <a:solidFill>
                  <a:srgbClr val="FF0000"/>
                </a:solidFill>
                <a:latin typeface="Times New Roman" pitchFamily="18" charset="0"/>
                <a:cs typeface="Times New Roman" pitchFamily="18" charset="0"/>
              </a:rPr>
              <a:t> </a:t>
            </a:r>
            <a:r>
              <a:rPr sz="2000" b="1" spc="-49" dirty="0">
                <a:solidFill>
                  <a:srgbClr val="FF0000"/>
                </a:solidFill>
                <a:latin typeface="Times New Roman" pitchFamily="18" charset="0"/>
                <a:cs typeface="Times New Roman" pitchFamily="18" charset="0"/>
              </a:rPr>
              <a:t>tế</a:t>
            </a:r>
            <a:r>
              <a:rPr sz="2000" b="1" spc="104" dirty="0">
                <a:solidFill>
                  <a:srgbClr val="FF0000"/>
                </a:solidFill>
                <a:latin typeface="Times New Roman" pitchFamily="18" charset="0"/>
                <a:cs typeface="Times New Roman" pitchFamily="18" charset="0"/>
              </a:rPr>
              <a:t> </a:t>
            </a:r>
            <a:r>
              <a:rPr sz="2000" b="1" spc="-50" dirty="0">
                <a:solidFill>
                  <a:srgbClr val="FF0000"/>
                </a:solidFill>
                <a:latin typeface="Times New Roman" pitchFamily="18" charset="0"/>
                <a:cs typeface="Times New Roman" pitchFamily="18" charset="0"/>
              </a:rPr>
              <a:t>quá</a:t>
            </a:r>
            <a:r>
              <a:rPr sz="2000" b="1" spc="104" dirty="0">
                <a:solidFill>
                  <a:srgbClr val="FF0000"/>
                </a:solidFill>
                <a:latin typeface="Times New Roman" pitchFamily="18" charset="0"/>
                <a:cs typeface="Times New Roman" pitchFamily="18" charset="0"/>
              </a:rPr>
              <a:t> </a:t>
            </a:r>
            <a:r>
              <a:rPr sz="2000" b="1" spc="-48" dirty="0">
                <a:solidFill>
                  <a:srgbClr val="FF0000"/>
                </a:solidFill>
                <a:latin typeface="Times New Roman" pitchFamily="18" charset="0"/>
                <a:cs typeface="Times New Roman" pitchFamily="18" charset="0"/>
              </a:rPr>
              <a:t>trình</a:t>
            </a:r>
            <a:r>
              <a:rPr sz="2000" b="1" spc="103" dirty="0">
                <a:solidFill>
                  <a:srgbClr val="FF0000"/>
                </a:solidFill>
                <a:latin typeface="Times New Roman" pitchFamily="18" charset="0"/>
                <a:cs typeface="Times New Roman" pitchFamily="18" charset="0"/>
              </a:rPr>
              <a:t> </a:t>
            </a:r>
            <a:r>
              <a:rPr sz="2000" b="1" spc="-51" dirty="0">
                <a:solidFill>
                  <a:srgbClr val="FF0000"/>
                </a:solidFill>
                <a:latin typeface="Times New Roman" pitchFamily="18" charset="0"/>
                <a:cs typeface="Times New Roman" pitchFamily="18" charset="0"/>
              </a:rPr>
              <a:t>vận</a:t>
            </a:r>
            <a:r>
              <a:rPr sz="2000" b="1" spc="108" dirty="0">
                <a:solidFill>
                  <a:srgbClr val="FF0000"/>
                </a:solidFill>
                <a:latin typeface="Times New Roman" pitchFamily="18" charset="0"/>
                <a:cs typeface="Times New Roman" pitchFamily="18" charset="0"/>
              </a:rPr>
              <a:t> </a:t>
            </a:r>
            <a:r>
              <a:rPr sz="2000" b="1" spc="-51" dirty="0">
                <a:solidFill>
                  <a:srgbClr val="FF0000"/>
                </a:solidFill>
                <a:latin typeface="Times New Roman" pitchFamily="18" charset="0"/>
                <a:cs typeface="Times New Roman" pitchFamily="18" charset="0"/>
              </a:rPr>
              <a:t>hành</a:t>
            </a:r>
            <a:r>
              <a:rPr sz="2000" b="1" spc="107" dirty="0">
                <a:solidFill>
                  <a:srgbClr val="FF0000"/>
                </a:solidFill>
                <a:latin typeface="Times New Roman" pitchFamily="18" charset="0"/>
                <a:cs typeface="Times New Roman" pitchFamily="18" charset="0"/>
              </a:rPr>
              <a:t> </a:t>
            </a:r>
            <a:r>
              <a:rPr sz="2000" b="1" spc="-49" dirty="0">
                <a:solidFill>
                  <a:srgbClr val="FF0000"/>
                </a:solidFill>
                <a:latin typeface="Times New Roman" pitchFamily="18" charset="0"/>
                <a:cs typeface="Times New Roman" pitchFamily="18" charset="0"/>
              </a:rPr>
              <a:t>thử</a:t>
            </a:r>
            <a:r>
              <a:rPr sz="2000" b="1" spc="100" dirty="0">
                <a:solidFill>
                  <a:srgbClr val="FF0000"/>
                </a:solidFill>
                <a:latin typeface="Times New Roman" pitchFamily="18" charset="0"/>
                <a:cs typeface="Times New Roman" pitchFamily="18" charset="0"/>
              </a:rPr>
              <a:t> </a:t>
            </a:r>
            <a:r>
              <a:rPr sz="2000" b="1" spc="-50" dirty="0">
                <a:solidFill>
                  <a:srgbClr val="FF0000"/>
                </a:solidFill>
                <a:latin typeface="Times New Roman" pitchFamily="18" charset="0"/>
                <a:cs typeface="Times New Roman" pitchFamily="18" charset="0"/>
              </a:rPr>
              <a:t>nghiệm</a:t>
            </a:r>
            <a:r>
              <a:rPr sz="2000" b="1" spc="110" dirty="0">
                <a:solidFill>
                  <a:srgbClr val="FF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công</a:t>
            </a:r>
            <a:r>
              <a:rPr sz="2000" spc="105" dirty="0">
                <a:solidFill>
                  <a:srgbClr val="000000"/>
                </a:solidFill>
                <a:latin typeface="Times New Roman" pitchFamily="18" charset="0"/>
                <a:cs typeface="Times New Roman" pitchFamily="18" charset="0"/>
              </a:rPr>
              <a:t> </a:t>
            </a:r>
            <a:r>
              <a:rPr sz="2000" spc="-48" dirty="0">
                <a:solidFill>
                  <a:srgbClr val="000000"/>
                </a:solidFill>
                <a:latin typeface="Times New Roman" pitchFamily="18" charset="0"/>
                <a:cs typeface="Times New Roman" pitchFamily="18" charset="0"/>
              </a:rPr>
              <a:t>trình</a:t>
            </a:r>
            <a:r>
              <a:rPr sz="2000" spc="103" dirty="0">
                <a:solidFill>
                  <a:srgbClr val="000000"/>
                </a:solidFill>
                <a:latin typeface="Times New Roman" pitchFamily="18" charset="0"/>
                <a:cs typeface="Times New Roman" pitchFamily="18" charset="0"/>
              </a:rPr>
              <a:t> </a:t>
            </a:r>
            <a:r>
              <a:rPr sz="2000" spc="-50" dirty="0" err="1">
                <a:solidFill>
                  <a:srgbClr val="000000"/>
                </a:solidFill>
                <a:latin typeface="Times New Roman" pitchFamily="18" charset="0"/>
                <a:cs typeface="Times New Roman" pitchFamily="18" charset="0"/>
              </a:rPr>
              <a:t>xử</a:t>
            </a:r>
            <a:r>
              <a:rPr sz="2000" spc="102" dirty="0">
                <a:solidFill>
                  <a:srgbClr val="000000"/>
                </a:solidFill>
                <a:latin typeface="Times New Roman" pitchFamily="18" charset="0"/>
                <a:cs typeface="Times New Roman" pitchFamily="18" charset="0"/>
              </a:rPr>
              <a:t> </a:t>
            </a:r>
            <a:r>
              <a:rPr sz="2000" spc="-49" dirty="0" err="1">
                <a:solidFill>
                  <a:srgbClr val="000000"/>
                </a:solidFill>
                <a:latin typeface="Times New Roman" pitchFamily="18" charset="0"/>
                <a:cs typeface="Times New Roman" pitchFamily="18" charset="0"/>
              </a:rPr>
              <a:t>lý</a:t>
            </a:r>
            <a:r>
              <a:rPr lang="vi-VN" sz="2000" spc="-49" dirty="0">
                <a:solidFill>
                  <a:srgbClr val="000000"/>
                </a:solidFill>
                <a:latin typeface="Times New Roman" pitchFamily="18" charset="0"/>
                <a:cs typeface="Times New Roman" pitchFamily="18" charset="0"/>
              </a:rPr>
              <a:t> </a:t>
            </a:r>
            <a:r>
              <a:rPr sz="2000" spc="-51" dirty="0" err="1">
                <a:solidFill>
                  <a:srgbClr val="000000"/>
                </a:solidFill>
                <a:latin typeface="Times New Roman" pitchFamily="18" charset="0"/>
                <a:cs typeface="Times New Roman" pitchFamily="18" charset="0"/>
              </a:rPr>
              <a:t>chất</a:t>
            </a:r>
            <a:r>
              <a:rPr sz="2000"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thải</a:t>
            </a:r>
            <a:r>
              <a:rPr sz="2000"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của</a:t>
            </a:r>
            <a:r>
              <a:rPr sz="2000"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dự</a:t>
            </a:r>
            <a:r>
              <a:rPr sz="2000"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án</a:t>
            </a:r>
            <a:r>
              <a:rPr sz="2000"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đầu</a:t>
            </a:r>
            <a:r>
              <a:rPr sz="2000" dirty="0">
                <a:solidFill>
                  <a:srgbClr val="000000"/>
                </a:solidFill>
                <a:latin typeface="Times New Roman" pitchFamily="18" charset="0"/>
                <a:cs typeface="Times New Roman" pitchFamily="18" charset="0"/>
              </a:rPr>
              <a:t> </a:t>
            </a:r>
            <a:r>
              <a:rPr sz="2000" spc="-49" dirty="0">
                <a:solidFill>
                  <a:srgbClr val="000000"/>
                </a:solidFill>
                <a:latin typeface="Times New Roman" pitchFamily="18" charset="0"/>
                <a:cs typeface="Times New Roman" pitchFamily="18" charset="0"/>
              </a:rPr>
              <a:t>tư</a:t>
            </a:r>
            <a:r>
              <a:rPr sz="2000" dirty="0">
                <a:solidFill>
                  <a:srgbClr val="000000"/>
                </a:solidFill>
                <a:latin typeface="Times New Roman" pitchFamily="18" charset="0"/>
                <a:cs typeface="Times New Roman" pitchFamily="18" charset="0"/>
              </a:rPr>
              <a:t> </a:t>
            </a:r>
            <a:r>
              <a:rPr sz="2000" spc="-49" dirty="0">
                <a:solidFill>
                  <a:srgbClr val="000000"/>
                </a:solidFill>
                <a:latin typeface="Times New Roman" pitchFamily="18" charset="0"/>
                <a:cs typeface="Times New Roman" pitchFamily="18" charset="0"/>
              </a:rPr>
              <a:t>thuộc</a:t>
            </a:r>
            <a:r>
              <a:rPr sz="2000"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trường</a:t>
            </a:r>
            <a:r>
              <a:rPr sz="2000"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hợp</a:t>
            </a:r>
            <a:r>
              <a:rPr sz="2000"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quy</a:t>
            </a:r>
            <a:r>
              <a:rPr sz="2000"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định</a:t>
            </a:r>
            <a:r>
              <a:rPr sz="2000"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tại</a:t>
            </a:r>
            <a:r>
              <a:rPr sz="2000"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khoản</a:t>
            </a:r>
            <a:r>
              <a:rPr sz="2000" dirty="0">
                <a:solidFill>
                  <a:srgbClr val="000000"/>
                </a:solidFill>
                <a:latin typeface="Times New Roman" pitchFamily="18" charset="0"/>
                <a:cs typeface="Times New Roman" pitchFamily="18" charset="0"/>
              </a:rPr>
              <a:t> 4</a:t>
            </a:r>
            <a:r>
              <a:rPr sz="2000" spc="-47"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Điều</a:t>
            </a:r>
            <a:r>
              <a:rPr sz="2000"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46</a:t>
            </a:r>
            <a:r>
              <a:rPr sz="2000" dirty="0">
                <a:solidFill>
                  <a:srgbClr val="000000"/>
                </a:solidFill>
                <a:latin typeface="Times New Roman" pitchFamily="18" charset="0"/>
                <a:cs typeface="Times New Roman" pitchFamily="18" charset="0"/>
              </a:rPr>
              <a:t> </a:t>
            </a:r>
            <a:r>
              <a:rPr sz="2000" spc="-48" dirty="0" err="1">
                <a:solidFill>
                  <a:srgbClr val="000000"/>
                </a:solidFill>
                <a:latin typeface="Times New Roman" pitchFamily="18" charset="0"/>
                <a:cs typeface="Times New Roman" pitchFamily="18" charset="0"/>
              </a:rPr>
              <a:t>Luật</a:t>
            </a:r>
            <a:r>
              <a:rPr sz="2000" dirty="0">
                <a:solidFill>
                  <a:srgbClr val="000000"/>
                </a:solidFill>
                <a:latin typeface="Times New Roman" pitchFamily="18" charset="0"/>
                <a:cs typeface="Times New Roman" pitchFamily="18" charset="0"/>
              </a:rPr>
              <a:t> </a:t>
            </a:r>
            <a:r>
              <a:rPr sz="2000" spc="-52" dirty="0" err="1">
                <a:solidFill>
                  <a:srgbClr val="000000"/>
                </a:solidFill>
                <a:latin typeface="Times New Roman" pitchFamily="18" charset="0"/>
                <a:cs typeface="Times New Roman" pitchFamily="18" charset="0"/>
              </a:rPr>
              <a:t>Bảo</a:t>
            </a:r>
            <a:r>
              <a:rPr lang="vi-VN" sz="2000" spc="-52" dirty="0">
                <a:solidFill>
                  <a:srgbClr val="000000"/>
                </a:solidFill>
                <a:latin typeface="Times New Roman" pitchFamily="18" charset="0"/>
                <a:cs typeface="Times New Roman" pitchFamily="18" charset="0"/>
              </a:rPr>
              <a:t> </a:t>
            </a:r>
            <a:r>
              <a:rPr sz="2000" spc="-50" dirty="0" err="1">
                <a:solidFill>
                  <a:srgbClr val="000000"/>
                </a:solidFill>
                <a:latin typeface="Times New Roman" pitchFamily="18" charset="0"/>
                <a:cs typeface="Times New Roman" pitchFamily="18" charset="0"/>
              </a:rPr>
              <a:t>vệ</a:t>
            </a:r>
            <a:r>
              <a:rPr sz="2000" spc="121" dirty="0">
                <a:solidFill>
                  <a:srgbClr val="000000"/>
                </a:solidFill>
                <a:latin typeface="Times New Roman" pitchFamily="18" charset="0"/>
                <a:cs typeface="Times New Roman" pitchFamily="18" charset="0"/>
              </a:rPr>
              <a:t> </a:t>
            </a:r>
            <a:r>
              <a:rPr sz="2000" spc="-49" dirty="0">
                <a:solidFill>
                  <a:srgbClr val="000000"/>
                </a:solidFill>
                <a:latin typeface="Times New Roman" pitchFamily="18" charset="0"/>
                <a:cs typeface="Times New Roman" pitchFamily="18" charset="0"/>
              </a:rPr>
              <a:t>môi</a:t>
            </a:r>
            <a:r>
              <a:rPr sz="2000" spc="122"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trường</a:t>
            </a:r>
            <a:r>
              <a:rPr sz="2000" spc="122"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hoặc</a:t>
            </a:r>
            <a:r>
              <a:rPr sz="2000" spc="122"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cử</a:t>
            </a:r>
            <a:r>
              <a:rPr sz="2000" spc="119"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cán</a:t>
            </a:r>
            <a:r>
              <a:rPr sz="2000" spc="124"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bộ,</a:t>
            </a:r>
            <a:r>
              <a:rPr sz="2000" spc="123"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công</a:t>
            </a:r>
            <a:r>
              <a:rPr sz="2000" spc="122" dirty="0">
                <a:solidFill>
                  <a:srgbClr val="000000"/>
                </a:solidFill>
                <a:latin typeface="Times New Roman" pitchFamily="18" charset="0"/>
                <a:cs typeface="Times New Roman" pitchFamily="18" charset="0"/>
              </a:rPr>
              <a:t> </a:t>
            </a:r>
            <a:r>
              <a:rPr sz="2000" spc="-52" dirty="0">
                <a:solidFill>
                  <a:srgbClr val="000000"/>
                </a:solidFill>
                <a:latin typeface="Times New Roman" pitchFamily="18" charset="0"/>
                <a:cs typeface="Times New Roman" pitchFamily="18" charset="0"/>
              </a:rPr>
              <a:t>chức</a:t>
            </a:r>
            <a:r>
              <a:rPr sz="2000" spc="124"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kiểm</a:t>
            </a:r>
            <a:r>
              <a:rPr sz="2000" spc="126" dirty="0">
                <a:solidFill>
                  <a:srgbClr val="000000"/>
                </a:solidFill>
                <a:latin typeface="Times New Roman" pitchFamily="18" charset="0"/>
                <a:cs typeface="Times New Roman" pitchFamily="18" charset="0"/>
              </a:rPr>
              <a:t> </a:t>
            </a:r>
            <a:r>
              <a:rPr sz="2000" spc="-47" dirty="0">
                <a:solidFill>
                  <a:srgbClr val="000000"/>
                </a:solidFill>
                <a:latin typeface="Times New Roman" pitchFamily="18" charset="0"/>
                <a:cs typeface="Times New Roman" pitchFamily="18" charset="0"/>
              </a:rPr>
              <a:t>tra</a:t>
            </a:r>
            <a:r>
              <a:rPr sz="2000" spc="117"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thực</a:t>
            </a:r>
            <a:r>
              <a:rPr sz="2000" spc="122" dirty="0">
                <a:solidFill>
                  <a:srgbClr val="000000"/>
                </a:solidFill>
                <a:latin typeface="Times New Roman" pitchFamily="18" charset="0"/>
                <a:cs typeface="Times New Roman" pitchFamily="18" charset="0"/>
              </a:rPr>
              <a:t> </a:t>
            </a:r>
            <a:r>
              <a:rPr sz="2000" spc="-49" dirty="0">
                <a:solidFill>
                  <a:srgbClr val="000000"/>
                </a:solidFill>
                <a:latin typeface="Times New Roman" pitchFamily="18" charset="0"/>
                <a:cs typeface="Times New Roman" pitchFamily="18" charset="0"/>
              </a:rPr>
              <a:t>tế</a:t>
            </a:r>
            <a:r>
              <a:rPr sz="2000" spc="120"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quá</a:t>
            </a:r>
            <a:r>
              <a:rPr sz="2000" spc="121" dirty="0">
                <a:solidFill>
                  <a:srgbClr val="000000"/>
                </a:solidFill>
                <a:latin typeface="Times New Roman" pitchFamily="18" charset="0"/>
                <a:cs typeface="Times New Roman" pitchFamily="18" charset="0"/>
              </a:rPr>
              <a:t> </a:t>
            </a:r>
            <a:r>
              <a:rPr sz="2000" spc="-48" dirty="0">
                <a:solidFill>
                  <a:srgbClr val="000000"/>
                </a:solidFill>
                <a:latin typeface="Times New Roman" pitchFamily="18" charset="0"/>
                <a:cs typeface="Times New Roman" pitchFamily="18" charset="0"/>
              </a:rPr>
              <a:t>trình</a:t>
            </a:r>
            <a:r>
              <a:rPr sz="2000" spc="119"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vận</a:t>
            </a:r>
            <a:r>
              <a:rPr sz="2000" spc="124" dirty="0">
                <a:solidFill>
                  <a:srgbClr val="000000"/>
                </a:solidFill>
                <a:latin typeface="Times New Roman" pitchFamily="18" charset="0"/>
                <a:cs typeface="Times New Roman" pitchFamily="18" charset="0"/>
              </a:rPr>
              <a:t> </a:t>
            </a:r>
            <a:r>
              <a:rPr sz="2000" spc="-51" dirty="0" err="1">
                <a:solidFill>
                  <a:srgbClr val="000000"/>
                </a:solidFill>
                <a:latin typeface="Times New Roman" pitchFamily="18" charset="0"/>
                <a:cs typeface="Times New Roman" pitchFamily="18" charset="0"/>
              </a:rPr>
              <a:t>hành</a:t>
            </a:r>
            <a:r>
              <a:rPr sz="2000" spc="124" dirty="0">
                <a:solidFill>
                  <a:srgbClr val="000000"/>
                </a:solidFill>
                <a:latin typeface="Times New Roman" pitchFamily="18" charset="0"/>
                <a:cs typeface="Times New Roman" pitchFamily="18" charset="0"/>
              </a:rPr>
              <a:t> </a:t>
            </a:r>
            <a:r>
              <a:rPr sz="2000" spc="-49" dirty="0" err="1">
                <a:solidFill>
                  <a:srgbClr val="000000"/>
                </a:solidFill>
                <a:latin typeface="Times New Roman" pitchFamily="18" charset="0"/>
                <a:cs typeface="Times New Roman" pitchFamily="18" charset="0"/>
              </a:rPr>
              <a:t>thử</a:t>
            </a:r>
            <a:r>
              <a:rPr lang="vi-VN" sz="2000" spc="-49" dirty="0">
                <a:solidFill>
                  <a:srgbClr val="000000"/>
                </a:solidFill>
                <a:latin typeface="Times New Roman" pitchFamily="18" charset="0"/>
                <a:cs typeface="Times New Roman" pitchFamily="18" charset="0"/>
              </a:rPr>
              <a:t> </a:t>
            </a:r>
            <a:r>
              <a:rPr sz="2000" spc="-50" dirty="0" err="1">
                <a:solidFill>
                  <a:srgbClr val="000000"/>
                </a:solidFill>
                <a:latin typeface="Times New Roman" pitchFamily="18" charset="0"/>
                <a:cs typeface="Times New Roman" pitchFamily="18" charset="0"/>
              </a:rPr>
              <a:t>nghiệm</a:t>
            </a:r>
            <a:r>
              <a:rPr sz="2000" spc="-47"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công</a:t>
            </a:r>
            <a:r>
              <a:rPr sz="2000" spc="-51" dirty="0">
                <a:solidFill>
                  <a:srgbClr val="000000"/>
                </a:solidFill>
                <a:latin typeface="Times New Roman" pitchFamily="18" charset="0"/>
                <a:cs typeface="Times New Roman" pitchFamily="18" charset="0"/>
              </a:rPr>
              <a:t> </a:t>
            </a:r>
            <a:r>
              <a:rPr sz="2000" spc="-48" dirty="0">
                <a:solidFill>
                  <a:srgbClr val="000000"/>
                </a:solidFill>
                <a:latin typeface="Times New Roman" pitchFamily="18" charset="0"/>
                <a:cs typeface="Times New Roman" pitchFamily="18" charset="0"/>
              </a:rPr>
              <a:t>trình</a:t>
            </a:r>
            <a:r>
              <a:rPr sz="2000" spc="-54"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xử</a:t>
            </a:r>
            <a:r>
              <a:rPr sz="2000" spc="-55" dirty="0">
                <a:solidFill>
                  <a:srgbClr val="000000"/>
                </a:solidFill>
                <a:latin typeface="Times New Roman" pitchFamily="18" charset="0"/>
                <a:cs typeface="Times New Roman" pitchFamily="18" charset="0"/>
              </a:rPr>
              <a:t> </a:t>
            </a:r>
            <a:r>
              <a:rPr sz="2000" spc="-49" dirty="0">
                <a:solidFill>
                  <a:srgbClr val="000000"/>
                </a:solidFill>
                <a:latin typeface="Times New Roman" pitchFamily="18" charset="0"/>
                <a:cs typeface="Times New Roman" pitchFamily="18" charset="0"/>
              </a:rPr>
              <a:t>lý</a:t>
            </a:r>
            <a:r>
              <a:rPr sz="2000" spc="-51" dirty="0">
                <a:solidFill>
                  <a:srgbClr val="000000"/>
                </a:solidFill>
                <a:latin typeface="Times New Roman" pitchFamily="18" charset="0"/>
                <a:cs typeface="Times New Roman" pitchFamily="18" charset="0"/>
              </a:rPr>
              <a:t> chất</a:t>
            </a:r>
            <a:r>
              <a:rPr sz="2000" spc="-49"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thải</a:t>
            </a:r>
            <a:r>
              <a:rPr sz="2000" spc="-51"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của</a:t>
            </a:r>
            <a:r>
              <a:rPr sz="2000" spc="-52"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dự</a:t>
            </a:r>
            <a:r>
              <a:rPr sz="2000" spc="-55"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án</a:t>
            </a:r>
            <a:r>
              <a:rPr sz="2000" spc="-49"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đầu</a:t>
            </a:r>
            <a:r>
              <a:rPr sz="2000" spc="-49" dirty="0">
                <a:solidFill>
                  <a:srgbClr val="000000"/>
                </a:solidFill>
                <a:latin typeface="Times New Roman" pitchFamily="18" charset="0"/>
                <a:cs typeface="Times New Roman" pitchFamily="18" charset="0"/>
              </a:rPr>
              <a:t> tư</a:t>
            </a:r>
            <a:r>
              <a:rPr sz="2000" spc="-56"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đối</a:t>
            </a:r>
            <a:r>
              <a:rPr sz="2000" spc="-49"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với</a:t>
            </a:r>
            <a:r>
              <a:rPr sz="2000" spc="-47"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các</a:t>
            </a:r>
            <a:r>
              <a:rPr sz="2000" spc="-50" dirty="0">
                <a:solidFill>
                  <a:srgbClr val="000000"/>
                </a:solidFill>
                <a:latin typeface="Times New Roman" pitchFamily="18" charset="0"/>
                <a:cs typeface="Times New Roman" pitchFamily="18" charset="0"/>
              </a:rPr>
              <a:t> trường</a:t>
            </a:r>
            <a:r>
              <a:rPr sz="2000" spc="-51" dirty="0">
                <a:solidFill>
                  <a:srgbClr val="000000"/>
                </a:solidFill>
                <a:latin typeface="Times New Roman" pitchFamily="18" charset="0"/>
                <a:cs typeface="Times New Roman" pitchFamily="18" charset="0"/>
              </a:rPr>
              <a:t> hợp</a:t>
            </a:r>
            <a:r>
              <a:rPr sz="2000" spc="-48"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khác;</a:t>
            </a:r>
          </a:p>
        </p:txBody>
      </p:sp>
      <p:sp>
        <p:nvSpPr>
          <p:cNvPr id="5" name="object 5"/>
          <p:cNvSpPr txBox="1"/>
          <p:nvPr/>
        </p:nvSpPr>
        <p:spPr>
          <a:xfrm>
            <a:off x="446801" y="3356992"/>
            <a:ext cx="8380811" cy="2154436"/>
          </a:xfrm>
          <a:prstGeom prst="rect">
            <a:avLst/>
          </a:prstGeom>
        </p:spPr>
        <p:txBody>
          <a:bodyPr vert="horz" wrap="square" lIns="0" tIns="0" rIns="0" bIns="0" rtlCol="0">
            <a:spAutoFit/>
          </a:bodyPr>
          <a:lstStyle/>
          <a:p>
            <a:pPr marL="0" marR="0" algn="just">
              <a:lnSpc>
                <a:spcPts val="2436"/>
              </a:lnSpc>
              <a:spcBef>
                <a:spcPts val="0"/>
              </a:spcBef>
              <a:spcAft>
                <a:spcPts val="0"/>
              </a:spcAft>
            </a:pPr>
            <a:r>
              <a:rPr sz="2000" dirty="0">
                <a:solidFill>
                  <a:srgbClr val="000000"/>
                </a:solidFill>
                <a:latin typeface="Times New Roman" pitchFamily="18" charset="0"/>
                <a:cs typeface="Times New Roman" pitchFamily="18" charset="0"/>
              </a:rPr>
              <a:t>-</a:t>
            </a:r>
            <a:r>
              <a:rPr sz="2000" spc="104" dirty="0">
                <a:solidFill>
                  <a:srgbClr val="000000"/>
                </a:solidFill>
                <a:latin typeface="Times New Roman" pitchFamily="18" charset="0"/>
                <a:cs typeface="Times New Roman" pitchFamily="18" charset="0"/>
              </a:rPr>
              <a:t> </a:t>
            </a:r>
            <a:r>
              <a:rPr sz="2000" spc="-77" dirty="0">
                <a:solidFill>
                  <a:srgbClr val="000000"/>
                </a:solidFill>
                <a:latin typeface="Times New Roman" pitchFamily="18" charset="0"/>
                <a:cs typeface="Times New Roman" pitchFamily="18" charset="0"/>
              </a:rPr>
              <a:t>Tiến</a:t>
            </a:r>
            <a:r>
              <a:rPr sz="2000" spc="178"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hành</a:t>
            </a:r>
            <a:r>
              <a:rPr sz="2000" spc="151" dirty="0">
                <a:solidFill>
                  <a:srgbClr val="000000"/>
                </a:solidFill>
                <a:latin typeface="Times New Roman" pitchFamily="18" charset="0"/>
                <a:cs typeface="Times New Roman" pitchFamily="18" charset="0"/>
              </a:rPr>
              <a:t> </a:t>
            </a:r>
            <a:r>
              <a:rPr sz="2000" b="1" spc="-50" dirty="0">
                <a:solidFill>
                  <a:srgbClr val="FF0000"/>
                </a:solidFill>
                <a:latin typeface="Times New Roman" pitchFamily="18" charset="0"/>
                <a:cs typeface="Times New Roman" pitchFamily="18" charset="0"/>
              </a:rPr>
              <a:t>đo</a:t>
            </a:r>
            <a:r>
              <a:rPr sz="2000" b="1" spc="150" dirty="0">
                <a:solidFill>
                  <a:srgbClr val="FF0000"/>
                </a:solidFill>
                <a:latin typeface="Times New Roman" pitchFamily="18" charset="0"/>
                <a:cs typeface="Times New Roman" pitchFamily="18" charset="0"/>
              </a:rPr>
              <a:t> </a:t>
            </a:r>
            <a:r>
              <a:rPr sz="2000" b="1" spc="-51" dirty="0">
                <a:solidFill>
                  <a:srgbClr val="FF0000"/>
                </a:solidFill>
                <a:latin typeface="Times New Roman" pitchFamily="18" charset="0"/>
                <a:cs typeface="Times New Roman" pitchFamily="18" charset="0"/>
              </a:rPr>
              <a:t>đạc,</a:t>
            </a:r>
            <a:r>
              <a:rPr sz="2000" b="1" spc="151" dirty="0">
                <a:solidFill>
                  <a:srgbClr val="FF0000"/>
                </a:solidFill>
                <a:latin typeface="Times New Roman" pitchFamily="18" charset="0"/>
                <a:cs typeface="Times New Roman" pitchFamily="18" charset="0"/>
              </a:rPr>
              <a:t> </a:t>
            </a:r>
            <a:r>
              <a:rPr sz="2000" b="1" spc="-50" dirty="0">
                <a:solidFill>
                  <a:srgbClr val="FF0000"/>
                </a:solidFill>
                <a:latin typeface="Times New Roman" pitchFamily="18" charset="0"/>
                <a:cs typeface="Times New Roman" pitchFamily="18" charset="0"/>
              </a:rPr>
              <a:t>lấy</a:t>
            </a:r>
            <a:r>
              <a:rPr sz="2000" b="1" spc="150" dirty="0">
                <a:solidFill>
                  <a:srgbClr val="FF0000"/>
                </a:solidFill>
                <a:latin typeface="Times New Roman" pitchFamily="18" charset="0"/>
                <a:cs typeface="Times New Roman" pitchFamily="18" charset="0"/>
              </a:rPr>
              <a:t> </a:t>
            </a:r>
            <a:r>
              <a:rPr sz="2000" b="1" spc="-50" dirty="0">
                <a:solidFill>
                  <a:srgbClr val="FF0000"/>
                </a:solidFill>
                <a:latin typeface="Times New Roman" pitchFamily="18" charset="0"/>
                <a:cs typeface="Times New Roman" pitchFamily="18" charset="0"/>
              </a:rPr>
              <a:t>và</a:t>
            </a:r>
            <a:r>
              <a:rPr sz="2000" b="1" spc="149" dirty="0">
                <a:solidFill>
                  <a:srgbClr val="FF0000"/>
                </a:solidFill>
                <a:latin typeface="Times New Roman" pitchFamily="18" charset="0"/>
                <a:cs typeface="Times New Roman" pitchFamily="18" charset="0"/>
              </a:rPr>
              <a:t> </a:t>
            </a:r>
            <a:r>
              <a:rPr sz="2000" b="1" spc="-51" dirty="0">
                <a:solidFill>
                  <a:srgbClr val="FF0000"/>
                </a:solidFill>
                <a:latin typeface="Times New Roman" pitchFamily="18" charset="0"/>
                <a:cs typeface="Times New Roman" pitchFamily="18" charset="0"/>
              </a:rPr>
              <a:t>phân</a:t>
            </a:r>
            <a:r>
              <a:rPr sz="2000" b="1" spc="151" dirty="0">
                <a:solidFill>
                  <a:srgbClr val="FF0000"/>
                </a:solidFill>
                <a:latin typeface="Times New Roman" pitchFamily="18" charset="0"/>
                <a:cs typeface="Times New Roman" pitchFamily="18" charset="0"/>
              </a:rPr>
              <a:t> </a:t>
            </a:r>
            <a:r>
              <a:rPr sz="2000" b="1" spc="-49" dirty="0">
                <a:solidFill>
                  <a:srgbClr val="FF0000"/>
                </a:solidFill>
                <a:latin typeface="Times New Roman" pitchFamily="18" charset="0"/>
                <a:cs typeface="Times New Roman" pitchFamily="18" charset="0"/>
              </a:rPr>
              <a:t>tích</a:t>
            </a:r>
            <a:r>
              <a:rPr sz="2000" b="1" spc="149" dirty="0">
                <a:solidFill>
                  <a:srgbClr val="FF0000"/>
                </a:solidFill>
                <a:latin typeface="Times New Roman" pitchFamily="18" charset="0"/>
                <a:cs typeface="Times New Roman" pitchFamily="18" charset="0"/>
              </a:rPr>
              <a:t> </a:t>
            </a:r>
            <a:r>
              <a:rPr sz="2000" b="1" spc="-50" dirty="0">
                <a:solidFill>
                  <a:srgbClr val="FF0000"/>
                </a:solidFill>
                <a:latin typeface="Times New Roman" pitchFamily="18" charset="0"/>
                <a:cs typeface="Times New Roman" pitchFamily="18" charset="0"/>
              </a:rPr>
              <a:t>mẫu</a:t>
            </a:r>
            <a:r>
              <a:rPr sz="2000" b="1" spc="150" dirty="0">
                <a:solidFill>
                  <a:srgbClr val="FF0000"/>
                </a:solidFill>
                <a:latin typeface="Times New Roman" pitchFamily="18" charset="0"/>
                <a:cs typeface="Times New Roman" pitchFamily="18" charset="0"/>
              </a:rPr>
              <a:t> </a:t>
            </a:r>
            <a:r>
              <a:rPr sz="2000" b="1" spc="-51" dirty="0">
                <a:solidFill>
                  <a:srgbClr val="FF0000"/>
                </a:solidFill>
                <a:latin typeface="Times New Roman" pitchFamily="18" charset="0"/>
                <a:cs typeface="Times New Roman" pitchFamily="18" charset="0"/>
              </a:rPr>
              <a:t>chất</a:t>
            </a:r>
            <a:r>
              <a:rPr sz="2000" b="1" spc="152" dirty="0">
                <a:solidFill>
                  <a:srgbClr val="FF0000"/>
                </a:solidFill>
                <a:latin typeface="Times New Roman" pitchFamily="18" charset="0"/>
                <a:cs typeface="Times New Roman" pitchFamily="18" charset="0"/>
              </a:rPr>
              <a:t> </a:t>
            </a:r>
            <a:r>
              <a:rPr sz="2000" b="1" spc="-50" dirty="0">
                <a:solidFill>
                  <a:srgbClr val="FF0000"/>
                </a:solidFill>
                <a:latin typeface="Times New Roman" pitchFamily="18" charset="0"/>
                <a:cs typeface="Times New Roman" pitchFamily="18" charset="0"/>
              </a:rPr>
              <a:t>thải</a:t>
            </a:r>
            <a:r>
              <a:rPr sz="2000" b="1" spc="150" dirty="0">
                <a:solidFill>
                  <a:srgbClr val="FF0000"/>
                </a:solidFill>
                <a:latin typeface="Times New Roman" pitchFamily="18" charset="0"/>
                <a:cs typeface="Times New Roman" pitchFamily="18" charset="0"/>
              </a:rPr>
              <a:t> </a:t>
            </a:r>
            <a:r>
              <a:rPr sz="2000" b="1" spc="-50" dirty="0">
                <a:solidFill>
                  <a:srgbClr val="FF0000"/>
                </a:solidFill>
                <a:latin typeface="Times New Roman" pitchFamily="18" charset="0"/>
                <a:cs typeface="Times New Roman" pitchFamily="18" charset="0"/>
              </a:rPr>
              <a:t>xả</a:t>
            </a:r>
            <a:r>
              <a:rPr sz="2000" b="1" spc="149" dirty="0">
                <a:solidFill>
                  <a:srgbClr val="FF0000"/>
                </a:solidFill>
                <a:latin typeface="Times New Roman" pitchFamily="18" charset="0"/>
                <a:cs typeface="Times New Roman" pitchFamily="18" charset="0"/>
              </a:rPr>
              <a:t> </a:t>
            </a:r>
            <a:r>
              <a:rPr sz="2000" b="1" spc="-45" dirty="0">
                <a:solidFill>
                  <a:srgbClr val="FF0000"/>
                </a:solidFill>
                <a:latin typeface="Times New Roman" pitchFamily="18" charset="0"/>
                <a:cs typeface="Times New Roman" pitchFamily="18" charset="0"/>
              </a:rPr>
              <a:t>ra</a:t>
            </a:r>
            <a:r>
              <a:rPr sz="2000" b="1" spc="145" dirty="0">
                <a:solidFill>
                  <a:srgbClr val="FF0000"/>
                </a:solidFill>
                <a:latin typeface="Times New Roman" pitchFamily="18" charset="0"/>
                <a:cs typeface="Times New Roman" pitchFamily="18" charset="0"/>
              </a:rPr>
              <a:t> </a:t>
            </a:r>
            <a:r>
              <a:rPr sz="2000" b="1" spc="-49" dirty="0">
                <a:solidFill>
                  <a:srgbClr val="FF0000"/>
                </a:solidFill>
                <a:latin typeface="Times New Roman" pitchFamily="18" charset="0"/>
                <a:cs typeface="Times New Roman" pitchFamily="18" charset="0"/>
              </a:rPr>
              <a:t>môi</a:t>
            </a:r>
            <a:r>
              <a:rPr sz="2000" b="1" spc="150" dirty="0">
                <a:solidFill>
                  <a:srgbClr val="FF0000"/>
                </a:solidFill>
                <a:latin typeface="Times New Roman" pitchFamily="18" charset="0"/>
                <a:cs typeface="Times New Roman" pitchFamily="18" charset="0"/>
              </a:rPr>
              <a:t> </a:t>
            </a:r>
            <a:r>
              <a:rPr sz="2000" b="1" spc="-50" dirty="0">
                <a:solidFill>
                  <a:srgbClr val="FF0000"/>
                </a:solidFill>
                <a:latin typeface="Times New Roman" pitchFamily="18" charset="0"/>
                <a:cs typeface="Times New Roman" pitchFamily="18" charset="0"/>
              </a:rPr>
              <a:t>trường</a:t>
            </a:r>
            <a:r>
              <a:rPr sz="2000" b="1" spc="-50" dirty="0">
                <a:solidFill>
                  <a:srgbClr val="000000"/>
                </a:solidFill>
                <a:latin typeface="Times New Roman" pitchFamily="18" charset="0"/>
                <a:cs typeface="Times New Roman" pitchFamily="18" charset="0"/>
              </a:rPr>
              <a:t>.</a:t>
            </a:r>
            <a:r>
              <a:rPr sz="2000" b="1" spc="151" dirty="0">
                <a:solidFill>
                  <a:srgbClr val="000000"/>
                </a:solidFill>
                <a:latin typeface="Times New Roman" pitchFamily="18" charset="0"/>
                <a:cs typeface="Times New Roman" pitchFamily="18" charset="0"/>
              </a:rPr>
              <a:t> </a:t>
            </a:r>
            <a:r>
              <a:rPr sz="2000" spc="-67" dirty="0" err="1">
                <a:solidFill>
                  <a:srgbClr val="000000"/>
                </a:solidFill>
                <a:latin typeface="Times New Roman" pitchFamily="18" charset="0"/>
                <a:cs typeface="Times New Roman" pitchFamily="18" charset="0"/>
              </a:rPr>
              <a:t>Trường</a:t>
            </a:r>
            <a:r>
              <a:rPr sz="2000" spc="168" dirty="0">
                <a:solidFill>
                  <a:srgbClr val="000000"/>
                </a:solidFill>
                <a:latin typeface="Times New Roman" pitchFamily="18" charset="0"/>
                <a:cs typeface="Times New Roman" pitchFamily="18" charset="0"/>
              </a:rPr>
              <a:t> </a:t>
            </a:r>
            <a:r>
              <a:rPr sz="2000" spc="-51" dirty="0" err="1">
                <a:solidFill>
                  <a:srgbClr val="000000"/>
                </a:solidFill>
                <a:latin typeface="Times New Roman" pitchFamily="18" charset="0"/>
                <a:cs typeface="Times New Roman" pitchFamily="18" charset="0"/>
              </a:rPr>
              <a:t>hợp</a:t>
            </a:r>
            <a:r>
              <a:rPr lang="en-GB" sz="2000" spc="-51" dirty="0">
                <a:solidFill>
                  <a:srgbClr val="000000"/>
                </a:solidFill>
                <a:latin typeface="Times New Roman" pitchFamily="18" charset="0"/>
                <a:cs typeface="Times New Roman" pitchFamily="18" charset="0"/>
              </a:rPr>
              <a:t> </a:t>
            </a:r>
            <a:r>
              <a:rPr sz="2000" spc="-51" dirty="0" err="1">
                <a:solidFill>
                  <a:srgbClr val="000000"/>
                </a:solidFill>
                <a:latin typeface="Times New Roman" pitchFamily="18" charset="0"/>
                <a:cs typeface="Times New Roman" pitchFamily="18" charset="0"/>
              </a:rPr>
              <a:t>chất</a:t>
            </a:r>
            <a:r>
              <a:rPr sz="2000" spc="138"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thải</a:t>
            </a:r>
            <a:r>
              <a:rPr sz="2000" spc="136"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xả</a:t>
            </a:r>
            <a:r>
              <a:rPr sz="2000" spc="135" dirty="0">
                <a:solidFill>
                  <a:srgbClr val="000000"/>
                </a:solidFill>
                <a:latin typeface="Times New Roman" pitchFamily="18" charset="0"/>
                <a:cs typeface="Times New Roman" pitchFamily="18" charset="0"/>
              </a:rPr>
              <a:t> </a:t>
            </a:r>
            <a:r>
              <a:rPr sz="2000" spc="-45" dirty="0">
                <a:solidFill>
                  <a:srgbClr val="000000"/>
                </a:solidFill>
                <a:latin typeface="Times New Roman" pitchFamily="18" charset="0"/>
                <a:cs typeface="Times New Roman" pitchFamily="18" charset="0"/>
              </a:rPr>
              <a:t>ra</a:t>
            </a:r>
            <a:r>
              <a:rPr sz="2000" spc="130" dirty="0">
                <a:solidFill>
                  <a:srgbClr val="000000"/>
                </a:solidFill>
                <a:latin typeface="Times New Roman" pitchFamily="18" charset="0"/>
                <a:cs typeface="Times New Roman" pitchFamily="18" charset="0"/>
              </a:rPr>
              <a:t> </a:t>
            </a:r>
            <a:r>
              <a:rPr sz="2000" spc="-49" dirty="0">
                <a:solidFill>
                  <a:srgbClr val="000000"/>
                </a:solidFill>
                <a:latin typeface="Times New Roman" pitchFamily="18" charset="0"/>
                <a:cs typeface="Times New Roman" pitchFamily="18" charset="0"/>
              </a:rPr>
              <a:t>môi</a:t>
            </a:r>
            <a:r>
              <a:rPr sz="2000" spc="136"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trường</a:t>
            </a:r>
            <a:r>
              <a:rPr sz="2000" spc="136"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không</a:t>
            </a:r>
            <a:r>
              <a:rPr sz="2000" spc="136"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đáp</a:t>
            </a:r>
            <a:r>
              <a:rPr sz="2000" spc="138" dirty="0">
                <a:solidFill>
                  <a:srgbClr val="000000"/>
                </a:solidFill>
                <a:latin typeface="Times New Roman" pitchFamily="18" charset="0"/>
                <a:cs typeface="Times New Roman" pitchFamily="18" charset="0"/>
              </a:rPr>
              <a:t> </a:t>
            </a:r>
            <a:r>
              <a:rPr sz="2000" spc="-52" dirty="0">
                <a:solidFill>
                  <a:srgbClr val="000000"/>
                </a:solidFill>
                <a:latin typeface="Times New Roman" pitchFamily="18" charset="0"/>
                <a:cs typeface="Times New Roman" pitchFamily="18" charset="0"/>
              </a:rPr>
              <a:t>ứng</a:t>
            </a:r>
            <a:r>
              <a:rPr sz="2000" spc="140"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quy</a:t>
            </a:r>
            <a:r>
              <a:rPr sz="2000" spc="137"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chuẩn</a:t>
            </a:r>
            <a:r>
              <a:rPr sz="2000" spc="136"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kỹ</a:t>
            </a:r>
            <a:r>
              <a:rPr sz="2000" spc="137" dirty="0">
                <a:solidFill>
                  <a:srgbClr val="000000"/>
                </a:solidFill>
                <a:latin typeface="Times New Roman" pitchFamily="18" charset="0"/>
                <a:cs typeface="Times New Roman" pitchFamily="18" charset="0"/>
              </a:rPr>
              <a:t> </a:t>
            </a:r>
            <a:r>
              <a:rPr sz="2000" spc="-49" dirty="0">
                <a:solidFill>
                  <a:srgbClr val="000000"/>
                </a:solidFill>
                <a:latin typeface="Times New Roman" pitchFamily="18" charset="0"/>
                <a:cs typeface="Times New Roman" pitchFamily="18" charset="0"/>
              </a:rPr>
              <a:t>thuật</a:t>
            </a:r>
            <a:r>
              <a:rPr sz="2000" spc="135" dirty="0">
                <a:solidFill>
                  <a:srgbClr val="000000"/>
                </a:solidFill>
                <a:latin typeface="Times New Roman" pitchFamily="18" charset="0"/>
                <a:cs typeface="Times New Roman" pitchFamily="18" charset="0"/>
              </a:rPr>
              <a:t> </a:t>
            </a:r>
            <a:r>
              <a:rPr sz="2000" spc="-49" dirty="0">
                <a:solidFill>
                  <a:srgbClr val="000000"/>
                </a:solidFill>
                <a:latin typeface="Times New Roman" pitchFamily="18" charset="0"/>
                <a:cs typeface="Times New Roman" pitchFamily="18" charset="0"/>
              </a:rPr>
              <a:t>môi</a:t>
            </a:r>
            <a:r>
              <a:rPr sz="2000" spc="136"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trường</a:t>
            </a:r>
            <a:r>
              <a:rPr sz="2000" spc="136" dirty="0">
                <a:solidFill>
                  <a:srgbClr val="000000"/>
                </a:solidFill>
                <a:latin typeface="Times New Roman" pitchFamily="18" charset="0"/>
                <a:cs typeface="Times New Roman" pitchFamily="18" charset="0"/>
              </a:rPr>
              <a:t> </a:t>
            </a:r>
            <a:r>
              <a:rPr sz="2000" spc="-50" dirty="0" err="1">
                <a:solidFill>
                  <a:srgbClr val="000000"/>
                </a:solidFill>
                <a:latin typeface="Times New Roman" pitchFamily="18" charset="0"/>
                <a:cs typeface="Times New Roman" pitchFamily="18" charset="0"/>
              </a:rPr>
              <a:t>về</a:t>
            </a:r>
            <a:r>
              <a:rPr sz="2000" spc="135" dirty="0">
                <a:solidFill>
                  <a:srgbClr val="000000"/>
                </a:solidFill>
                <a:latin typeface="Times New Roman" pitchFamily="18" charset="0"/>
                <a:cs typeface="Times New Roman" pitchFamily="18" charset="0"/>
              </a:rPr>
              <a:t> </a:t>
            </a:r>
            <a:r>
              <a:rPr sz="2000" spc="-51" dirty="0" err="1">
                <a:solidFill>
                  <a:srgbClr val="000000"/>
                </a:solidFill>
                <a:latin typeface="Times New Roman" pitchFamily="18" charset="0"/>
                <a:cs typeface="Times New Roman" pitchFamily="18" charset="0"/>
              </a:rPr>
              <a:t>chất</a:t>
            </a:r>
            <a:r>
              <a:rPr lang="vi-VN" sz="2000" spc="-51" dirty="0">
                <a:solidFill>
                  <a:srgbClr val="000000"/>
                </a:solidFill>
                <a:latin typeface="Times New Roman" pitchFamily="18" charset="0"/>
                <a:cs typeface="Times New Roman" pitchFamily="18" charset="0"/>
              </a:rPr>
              <a:t> </a:t>
            </a:r>
            <a:r>
              <a:rPr sz="2000" spc="-50" dirty="0" err="1">
                <a:solidFill>
                  <a:srgbClr val="000000"/>
                </a:solidFill>
                <a:latin typeface="Times New Roman" pitchFamily="18" charset="0"/>
                <a:cs typeface="Times New Roman" pitchFamily="18" charset="0"/>
              </a:rPr>
              <a:t>thải</a:t>
            </a:r>
            <a:r>
              <a:rPr sz="2000" spc="-50" dirty="0">
                <a:solidFill>
                  <a:srgbClr val="000000"/>
                </a:solidFill>
                <a:latin typeface="Times New Roman" pitchFamily="18" charset="0"/>
                <a:cs typeface="Times New Roman" pitchFamily="18" charset="0"/>
              </a:rPr>
              <a:t>,</a:t>
            </a:r>
            <a:r>
              <a:rPr sz="2000" spc="-48"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xử</a:t>
            </a:r>
            <a:r>
              <a:rPr sz="2000" spc="-52" dirty="0">
                <a:solidFill>
                  <a:srgbClr val="000000"/>
                </a:solidFill>
                <a:latin typeface="Times New Roman" pitchFamily="18" charset="0"/>
                <a:cs typeface="Times New Roman" pitchFamily="18" charset="0"/>
              </a:rPr>
              <a:t> </a:t>
            </a:r>
            <a:r>
              <a:rPr sz="2000" spc="-49" dirty="0">
                <a:solidFill>
                  <a:srgbClr val="000000"/>
                </a:solidFill>
                <a:latin typeface="Times New Roman" pitchFamily="18" charset="0"/>
                <a:cs typeface="Times New Roman" pitchFamily="18" charset="0"/>
              </a:rPr>
              <a:t>lý </a:t>
            </a:r>
            <a:r>
              <a:rPr sz="2000" spc="-51" dirty="0">
                <a:solidFill>
                  <a:srgbClr val="000000"/>
                </a:solidFill>
                <a:latin typeface="Times New Roman" pitchFamily="18" charset="0"/>
                <a:cs typeface="Times New Roman" pitchFamily="18" charset="0"/>
              </a:rPr>
              <a:t>hoặc</a:t>
            </a:r>
            <a:r>
              <a:rPr sz="2000" spc="-49"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chuyển</a:t>
            </a:r>
            <a:r>
              <a:rPr sz="2000" spc="-49"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hồ</a:t>
            </a:r>
            <a:r>
              <a:rPr sz="2000" spc="-48" dirty="0">
                <a:solidFill>
                  <a:srgbClr val="000000"/>
                </a:solidFill>
                <a:latin typeface="Times New Roman" pitchFamily="18" charset="0"/>
                <a:cs typeface="Times New Roman" pitchFamily="18" charset="0"/>
              </a:rPr>
              <a:t> </a:t>
            </a:r>
            <a:r>
              <a:rPr sz="2000" spc="-56" dirty="0">
                <a:solidFill>
                  <a:srgbClr val="000000"/>
                </a:solidFill>
                <a:latin typeface="Times New Roman" pitchFamily="18" charset="0"/>
                <a:cs typeface="Times New Roman" pitchFamily="18" charset="0"/>
              </a:rPr>
              <a:t>sơ</a:t>
            </a:r>
            <a:r>
              <a:rPr sz="2000" spc="-43"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cho</a:t>
            </a:r>
            <a:r>
              <a:rPr sz="2000" spc="-48"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người</a:t>
            </a:r>
            <a:r>
              <a:rPr sz="2000" spc="-45"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có</a:t>
            </a:r>
            <a:r>
              <a:rPr sz="2000" spc="-47"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thẩm</a:t>
            </a:r>
            <a:r>
              <a:rPr sz="2000" spc="-49"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quyền</a:t>
            </a:r>
            <a:r>
              <a:rPr sz="2000" spc="-47"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xử</a:t>
            </a:r>
            <a:r>
              <a:rPr sz="2000" spc="-52" dirty="0">
                <a:solidFill>
                  <a:srgbClr val="000000"/>
                </a:solidFill>
                <a:latin typeface="Times New Roman" pitchFamily="18" charset="0"/>
                <a:cs typeface="Times New Roman" pitchFamily="18" charset="0"/>
              </a:rPr>
              <a:t> </a:t>
            </a:r>
            <a:r>
              <a:rPr sz="2000" spc="-49" dirty="0">
                <a:solidFill>
                  <a:srgbClr val="000000"/>
                </a:solidFill>
                <a:latin typeface="Times New Roman" pitchFamily="18" charset="0"/>
                <a:cs typeface="Times New Roman" pitchFamily="18" charset="0"/>
              </a:rPr>
              <a:t>lý </a:t>
            </a:r>
            <a:r>
              <a:rPr sz="2000" spc="-50" dirty="0">
                <a:solidFill>
                  <a:srgbClr val="000000"/>
                </a:solidFill>
                <a:latin typeface="Times New Roman" pitchFamily="18" charset="0"/>
                <a:cs typeface="Times New Roman" pitchFamily="18" charset="0"/>
              </a:rPr>
              <a:t>vi</a:t>
            </a:r>
            <a:r>
              <a:rPr sz="2000" spc="-47"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phạm</a:t>
            </a:r>
            <a:r>
              <a:rPr sz="2000" spc="-45"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theo</a:t>
            </a:r>
            <a:r>
              <a:rPr sz="2000" spc="-49" dirty="0">
                <a:solidFill>
                  <a:srgbClr val="000000"/>
                </a:solidFill>
                <a:latin typeface="Times New Roman" pitchFamily="18" charset="0"/>
                <a:cs typeface="Times New Roman" pitchFamily="18" charset="0"/>
              </a:rPr>
              <a:t> </a:t>
            </a:r>
            <a:r>
              <a:rPr sz="2000" spc="-50" dirty="0" err="1">
                <a:solidFill>
                  <a:srgbClr val="000000"/>
                </a:solidFill>
                <a:latin typeface="Times New Roman" pitchFamily="18" charset="0"/>
                <a:cs typeface="Times New Roman" pitchFamily="18" charset="0"/>
              </a:rPr>
              <a:t>quy</a:t>
            </a:r>
            <a:r>
              <a:rPr sz="2000" spc="-48" dirty="0">
                <a:solidFill>
                  <a:srgbClr val="000000"/>
                </a:solidFill>
                <a:latin typeface="Times New Roman" pitchFamily="18" charset="0"/>
                <a:cs typeface="Times New Roman" pitchFamily="18" charset="0"/>
              </a:rPr>
              <a:t> </a:t>
            </a:r>
            <a:r>
              <a:rPr sz="2000" spc="-50" dirty="0" err="1">
                <a:solidFill>
                  <a:srgbClr val="000000"/>
                </a:solidFill>
                <a:latin typeface="Times New Roman" pitchFamily="18" charset="0"/>
                <a:cs typeface="Times New Roman" pitchFamily="18" charset="0"/>
              </a:rPr>
              <a:t>định</a:t>
            </a:r>
            <a:r>
              <a:rPr lang="vi-VN" sz="2000" spc="-50" dirty="0">
                <a:solidFill>
                  <a:srgbClr val="000000"/>
                </a:solidFill>
                <a:latin typeface="Times New Roman" pitchFamily="18" charset="0"/>
                <a:cs typeface="Times New Roman" pitchFamily="18" charset="0"/>
              </a:rPr>
              <a:t> </a:t>
            </a:r>
            <a:r>
              <a:rPr sz="2000" spc="-50" dirty="0" err="1">
                <a:solidFill>
                  <a:srgbClr val="000000"/>
                </a:solidFill>
                <a:latin typeface="Times New Roman" pitchFamily="18" charset="0"/>
                <a:cs typeface="Times New Roman" pitchFamily="18" charset="0"/>
              </a:rPr>
              <a:t>và</a:t>
            </a:r>
            <a:r>
              <a:rPr sz="2000" spc="-27"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yêu</a:t>
            </a:r>
            <a:r>
              <a:rPr sz="2000" spc="-24"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cầu</a:t>
            </a:r>
            <a:r>
              <a:rPr sz="2000" spc="-24"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chủ</a:t>
            </a:r>
            <a:r>
              <a:rPr sz="2000" spc="-25"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dự</a:t>
            </a:r>
            <a:r>
              <a:rPr sz="2000" spc="-30"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án</a:t>
            </a:r>
            <a:r>
              <a:rPr sz="2000" spc="-24"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đầu</a:t>
            </a:r>
            <a:r>
              <a:rPr sz="2000" spc="-24" dirty="0">
                <a:solidFill>
                  <a:srgbClr val="000000"/>
                </a:solidFill>
                <a:latin typeface="Times New Roman" pitchFamily="18" charset="0"/>
                <a:cs typeface="Times New Roman" pitchFamily="18" charset="0"/>
              </a:rPr>
              <a:t> </a:t>
            </a:r>
            <a:r>
              <a:rPr sz="2000" spc="-49" dirty="0">
                <a:solidFill>
                  <a:srgbClr val="000000"/>
                </a:solidFill>
                <a:latin typeface="Times New Roman" pitchFamily="18" charset="0"/>
                <a:cs typeface="Times New Roman" pitchFamily="18" charset="0"/>
              </a:rPr>
              <a:t>tư</a:t>
            </a:r>
            <a:r>
              <a:rPr sz="2000" spc="-31"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phải</a:t>
            </a:r>
            <a:r>
              <a:rPr sz="2000" spc="-23"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thực</a:t>
            </a:r>
            <a:r>
              <a:rPr sz="2000" spc="-26"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hiện</a:t>
            </a:r>
            <a:r>
              <a:rPr sz="2000" spc="-23"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các</a:t>
            </a:r>
            <a:r>
              <a:rPr sz="2000" spc="-25"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biện</a:t>
            </a:r>
            <a:r>
              <a:rPr sz="2000" spc="-23"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pháp</a:t>
            </a:r>
            <a:r>
              <a:rPr sz="2000" spc="-24"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quy</a:t>
            </a:r>
            <a:r>
              <a:rPr sz="2000" spc="-25"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định</a:t>
            </a:r>
            <a:r>
              <a:rPr sz="2000" spc="-24" dirty="0">
                <a:solidFill>
                  <a:srgbClr val="000000"/>
                </a:solidFill>
                <a:latin typeface="Times New Roman" pitchFamily="18" charset="0"/>
                <a:cs typeface="Times New Roman" pitchFamily="18" charset="0"/>
              </a:rPr>
              <a:t> </a:t>
            </a:r>
            <a:r>
              <a:rPr sz="2000" spc="-50" dirty="0" err="1">
                <a:solidFill>
                  <a:srgbClr val="000000"/>
                </a:solidFill>
                <a:latin typeface="Times New Roman" pitchFamily="18" charset="0"/>
                <a:cs typeface="Times New Roman" pitchFamily="18" charset="0"/>
              </a:rPr>
              <a:t>tại</a:t>
            </a:r>
            <a:r>
              <a:rPr sz="2000" spc="-25" dirty="0">
                <a:solidFill>
                  <a:srgbClr val="000000"/>
                </a:solidFill>
                <a:latin typeface="Times New Roman" pitchFamily="18" charset="0"/>
                <a:cs typeface="Times New Roman" pitchFamily="18" charset="0"/>
              </a:rPr>
              <a:t> </a:t>
            </a:r>
            <a:r>
              <a:rPr lang="en-GB" sz="2000" spc="-50" dirty="0" err="1">
                <a:solidFill>
                  <a:srgbClr val="000000"/>
                </a:solidFill>
                <a:latin typeface="Times New Roman" pitchFamily="18" charset="0"/>
                <a:cs typeface="Times New Roman" pitchFamily="18" charset="0"/>
              </a:rPr>
              <a:t>Khoản</a:t>
            </a:r>
            <a:r>
              <a:rPr lang="en-GB" sz="2000" spc="-24" dirty="0">
                <a:solidFill>
                  <a:srgbClr val="000000"/>
                </a:solidFill>
                <a:latin typeface="Times New Roman" pitchFamily="18" charset="0"/>
                <a:cs typeface="Times New Roman" pitchFamily="18" charset="0"/>
              </a:rPr>
              <a:t> </a:t>
            </a:r>
            <a:r>
              <a:rPr sz="2000" dirty="0">
                <a:solidFill>
                  <a:srgbClr val="000000"/>
                </a:solidFill>
                <a:latin typeface="Times New Roman" pitchFamily="18" charset="0"/>
                <a:cs typeface="Times New Roman" pitchFamily="18" charset="0"/>
              </a:rPr>
              <a:t>8</a:t>
            </a:r>
            <a:r>
              <a:rPr sz="2000" spc="-75" dirty="0">
                <a:solidFill>
                  <a:srgbClr val="000000"/>
                </a:solidFill>
                <a:latin typeface="Times New Roman" pitchFamily="18" charset="0"/>
                <a:cs typeface="Times New Roman" pitchFamily="18" charset="0"/>
              </a:rPr>
              <a:t> </a:t>
            </a:r>
            <a:r>
              <a:rPr sz="2000" spc="-50" dirty="0" err="1">
                <a:solidFill>
                  <a:srgbClr val="000000"/>
                </a:solidFill>
                <a:latin typeface="Times New Roman" pitchFamily="18" charset="0"/>
                <a:cs typeface="Times New Roman" pitchFamily="18" charset="0"/>
              </a:rPr>
              <a:t>Điều</a:t>
            </a:r>
            <a:r>
              <a:rPr lang="vi-VN" sz="2000" spc="-50" dirty="0">
                <a:solidFill>
                  <a:srgbClr val="000000"/>
                </a:solidFill>
                <a:latin typeface="Times New Roman" pitchFamily="18" charset="0"/>
                <a:cs typeface="Times New Roman" pitchFamily="18" charset="0"/>
              </a:rPr>
              <a:t> </a:t>
            </a:r>
            <a:r>
              <a:rPr lang="en-GB" sz="2000" b="1" spc="-50" dirty="0">
                <a:solidFill>
                  <a:srgbClr val="FF0000"/>
                </a:solidFill>
                <a:latin typeface="Times New Roman" pitchFamily="18" charset="0"/>
                <a:cs typeface="Times New Roman" pitchFamily="18" charset="0"/>
              </a:rPr>
              <a:t>31 </a:t>
            </a:r>
            <a:r>
              <a:rPr lang="en-GB" sz="2000" b="1" spc="-50" dirty="0" err="1">
                <a:solidFill>
                  <a:srgbClr val="FF0000"/>
                </a:solidFill>
                <a:latin typeface="Times New Roman" pitchFamily="18" charset="0"/>
                <a:cs typeface="Times New Roman" pitchFamily="18" charset="0"/>
              </a:rPr>
              <a:t>Nghị</a:t>
            </a:r>
            <a:r>
              <a:rPr lang="en-GB" sz="2000" b="1" spc="-50" dirty="0">
                <a:solidFill>
                  <a:srgbClr val="FF0000"/>
                </a:solidFill>
                <a:latin typeface="Times New Roman" pitchFamily="18" charset="0"/>
                <a:cs typeface="Times New Roman" pitchFamily="18" charset="0"/>
              </a:rPr>
              <a:t> </a:t>
            </a:r>
            <a:r>
              <a:rPr lang="en-GB" sz="2000" b="1" spc="-50" dirty="0" err="1">
                <a:solidFill>
                  <a:srgbClr val="FF0000"/>
                </a:solidFill>
                <a:latin typeface="Times New Roman" pitchFamily="18" charset="0"/>
                <a:cs typeface="Times New Roman" pitchFamily="18" charset="0"/>
              </a:rPr>
              <a:t>định</a:t>
            </a:r>
            <a:r>
              <a:rPr lang="en-GB" sz="2000" b="1" spc="-50" dirty="0">
                <a:solidFill>
                  <a:srgbClr val="FF0000"/>
                </a:solidFill>
                <a:latin typeface="Times New Roman" pitchFamily="18" charset="0"/>
                <a:cs typeface="Times New Roman" pitchFamily="18" charset="0"/>
              </a:rPr>
              <a:t> </a:t>
            </a:r>
            <a:r>
              <a:rPr lang="en-GB" sz="2000" b="1" spc="-50" dirty="0" err="1">
                <a:solidFill>
                  <a:srgbClr val="FF0000"/>
                </a:solidFill>
                <a:latin typeface="Times New Roman" pitchFamily="18" charset="0"/>
                <a:cs typeface="Times New Roman" pitchFamily="18" charset="0"/>
              </a:rPr>
              <a:t>số</a:t>
            </a:r>
            <a:r>
              <a:rPr lang="en-GB" sz="2000" b="1" spc="-50" dirty="0">
                <a:solidFill>
                  <a:srgbClr val="FF0000"/>
                </a:solidFill>
                <a:latin typeface="Times New Roman" pitchFamily="18" charset="0"/>
                <a:cs typeface="Times New Roman" pitchFamily="18" charset="0"/>
              </a:rPr>
              <a:t> 08/2022/NĐ-CP</a:t>
            </a:r>
            <a:r>
              <a:rPr sz="2000" spc="-50" dirty="0">
                <a:solidFill>
                  <a:srgbClr val="000000"/>
                </a:solidFill>
                <a:latin typeface="Times New Roman" pitchFamily="18" charset="0"/>
                <a:cs typeface="Times New Roman" pitchFamily="18" charset="0"/>
              </a:rPr>
              <a:t>;</a:t>
            </a:r>
            <a:r>
              <a:rPr sz="2000" spc="69" dirty="0">
                <a:solidFill>
                  <a:srgbClr val="000000"/>
                </a:solidFill>
                <a:latin typeface="Times New Roman" pitchFamily="18" charset="0"/>
                <a:cs typeface="Times New Roman" pitchFamily="18" charset="0"/>
              </a:rPr>
              <a:t> </a:t>
            </a:r>
            <a:r>
              <a:rPr sz="2000" spc="-49" dirty="0">
                <a:solidFill>
                  <a:srgbClr val="000000"/>
                </a:solidFill>
                <a:latin typeface="Times New Roman" pitchFamily="18" charset="0"/>
                <a:cs typeface="Times New Roman" pitchFamily="18" charset="0"/>
              </a:rPr>
              <a:t>tiếp</a:t>
            </a:r>
            <a:r>
              <a:rPr sz="2000" spc="66" dirty="0">
                <a:solidFill>
                  <a:srgbClr val="000000"/>
                </a:solidFill>
                <a:latin typeface="Times New Roman" pitchFamily="18" charset="0"/>
                <a:cs typeface="Times New Roman" pitchFamily="18" charset="0"/>
              </a:rPr>
              <a:t> </a:t>
            </a:r>
            <a:r>
              <a:rPr sz="2000" spc="-49" dirty="0">
                <a:solidFill>
                  <a:srgbClr val="000000"/>
                </a:solidFill>
                <a:latin typeface="Times New Roman" pitchFamily="18" charset="0"/>
                <a:cs typeface="Times New Roman" pitchFamily="18" charset="0"/>
              </a:rPr>
              <a:t>tục</a:t>
            </a:r>
            <a:r>
              <a:rPr sz="2000" spc="63" dirty="0">
                <a:solidFill>
                  <a:srgbClr val="000000"/>
                </a:solidFill>
                <a:latin typeface="Times New Roman" pitchFamily="18" charset="0"/>
                <a:cs typeface="Times New Roman" pitchFamily="18" charset="0"/>
              </a:rPr>
              <a:t> </a:t>
            </a:r>
            <a:r>
              <a:rPr sz="2000" spc="-49" dirty="0">
                <a:solidFill>
                  <a:srgbClr val="000000"/>
                </a:solidFill>
                <a:latin typeface="Times New Roman" pitchFamily="18" charset="0"/>
                <a:cs typeface="Times New Roman" pitchFamily="18" charset="0"/>
              </a:rPr>
              <a:t>tổ</a:t>
            </a:r>
            <a:r>
              <a:rPr sz="2000" spc="66" dirty="0">
                <a:solidFill>
                  <a:srgbClr val="000000"/>
                </a:solidFill>
                <a:latin typeface="Times New Roman" pitchFamily="18" charset="0"/>
                <a:cs typeface="Times New Roman" pitchFamily="18" charset="0"/>
              </a:rPr>
              <a:t> </a:t>
            </a:r>
            <a:r>
              <a:rPr sz="2000" spc="-52" dirty="0">
                <a:solidFill>
                  <a:srgbClr val="000000"/>
                </a:solidFill>
                <a:latin typeface="Times New Roman" pitchFamily="18" charset="0"/>
                <a:cs typeface="Times New Roman" pitchFamily="18" charset="0"/>
              </a:rPr>
              <a:t>chức</a:t>
            </a:r>
            <a:r>
              <a:rPr sz="2000" spc="68"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đo</a:t>
            </a:r>
            <a:r>
              <a:rPr sz="2000" spc="67"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đạc,</a:t>
            </a:r>
            <a:r>
              <a:rPr sz="2000" spc="68"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lấy</a:t>
            </a:r>
            <a:r>
              <a:rPr sz="2000" spc="67"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và</a:t>
            </a:r>
            <a:r>
              <a:rPr sz="2000" spc="66"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phân</a:t>
            </a:r>
            <a:r>
              <a:rPr sz="2000" spc="68" dirty="0">
                <a:solidFill>
                  <a:srgbClr val="000000"/>
                </a:solidFill>
                <a:latin typeface="Times New Roman" pitchFamily="18" charset="0"/>
                <a:cs typeface="Times New Roman" pitchFamily="18" charset="0"/>
              </a:rPr>
              <a:t> </a:t>
            </a:r>
            <a:r>
              <a:rPr sz="2000" spc="-49" dirty="0">
                <a:solidFill>
                  <a:srgbClr val="000000"/>
                </a:solidFill>
                <a:latin typeface="Times New Roman" pitchFamily="18" charset="0"/>
                <a:cs typeface="Times New Roman" pitchFamily="18" charset="0"/>
              </a:rPr>
              <a:t>tích</a:t>
            </a:r>
            <a:r>
              <a:rPr sz="2000" spc="66"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mẫu</a:t>
            </a:r>
            <a:r>
              <a:rPr sz="2000" spc="67"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chất</a:t>
            </a:r>
            <a:r>
              <a:rPr sz="2000" spc="69"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thải</a:t>
            </a:r>
            <a:r>
              <a:rPr sz="2000" spc="67"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xả</a:t>
            </a:r>
            <a:r>
              <a:rPr sz="2000" spc="66" dirty="0">
                <a:solidFill>
                  <a:srgbClr val="000000"/>
                </a:solidFill>
                <a:latin typeface="Times New Roman" pitchFamily="18" charset="0"/>
                <a:cs typeface="Times New Roman" pitchFamily="18" charset="0"/>
              </a:rPr>
              <a:t> </a:t>
            </a:r>
            <a:r>
              <a:rPr sz="2000" spc="-45" dirty="0">
                <a:solidFill>
                  <a:srgbClr val="000000"/>
                </a:solidFill>
                <a:latin typeface="Times New Roman" pitchFamily="18" charset="0"/>
                <a:cs typeface="Times New Roman" pitchFamily="18" charset="0"/>
              </a:rPr>
              <a:t>ra</a:t>
            </a:r>
            <a:r>
              <a:rPr sz="2000" spc="61" dirty="0">
                <a:solidFill>
                  <a:srgbClr val="000000"/>
                </a:solidFill>
                <a:latin typeface="Times New Roman" pitchFamily="18" charset="0"/>
                <a:cs typeface="Times New Roman" pitchFamily="18" charset="0"/>
              </a:rPr>
              <a:t> </a:t>
            </a:r>
            <a:r>
              <a:rPr sz="2000" spc="-49" dirty="0">
                <a:solidFill>
                  <a:srgbClr val="000000"/>
                </a:solidFill>
                <a:latin typeface="Times New Roman" pitchFamily="18" charset="0"/>
                <a:cs typeface="Times New Roman" pitchFamily="18" charset="0"/>
              </a:rPr>
              <a:t>môi</a:t>
            </a:r>
            <a:r>
              <a:rPr sz="2000" spc="67" dirty="0">
                <a:solidFill>
                  <a:srgbClr val="000000"/>
                </a:solidFill>
                <a:latin typeface="Times New Roman" pitchFamily="18" charset="0"/>
                <a:cs typeface="Times New Roman" pitchFamily="18" charset="0"/>
              </a:rPr>
              <a:t> </a:t>
            </a:r>
            <a:r>
              <a:rPr sz="2000" spc="-50" dirty="0" err="1">
                <a:solidFill>
                  <a:srgbClr val="000000"/>
                </a:solidFill>
                <a:latin typeface="Times New Roman" pitchFamily="18" charset="0"/>
                <a:cs typeface="Times New Roman" pitchFamily="18" charset="0"/>
              </a:rPr>
              <a:t>trường</a:t>
            </a:r>
            <a:r>
              <a:rPr sz="2000" spc="67" dirty="0">
                <a:solidFill>
                  <a:srgbClr val="000000"/>
                </a:solidFill>
                <a:latin typeface="Times New Roman" pitchFamily="18" charset="0"/>
                <a:cs typeface="Times New Roman" pitchFamily="18" charset="0"/>
              </a:rPr>
              <a:t> </a:t>
            </a:r>
            <a:r>
              <a:rPr sz="2000" spc="-48" dirty="0" err="1">
                <a:solidFill>
                  <a:srgbClr val="000000"/>
                </a:solidFill>
                <a:latin typeface="Times New Roman" pitchFamily="18" charset="0"/>
                <a:cs typeface="Times New Roman" pitchFamily="18" charset="0"/>
              </a:rPr>
              <a:t>trong</a:t>
            </a:r>
            <a:r>
              <a:rPr lang="vi-VN" sz="2000" spc="-48" dirty="0">
                <a:solidFill>
                  <a:srgbClr val="000000"/>
                </a:solidFill>
                <a:latin typeface="Times New Roman" pitchFamily="18" charset="0"/>
                <a:cs typeface="Times New Roman" pitchFamily="18" charset="0"/>
              </a:rPr>
              <a:t> </a:t>
            </a:r>
            <a:r>
              <a:rPr sz="2000" spc="-50" dirty="0" err="1">
                <a:solidFill>
                  <a:srgbClr val="000000"/>
                </a:solidFill>
                <a:latin typeface="Times New Roman" pitchFamily="18" charset="0"/>
                <a:cs typeface="Times New Roman" pitchFamily="18" charset="0"/>
              </a:rPr>
              <a:t>quá</a:t>
            </a:r>
            <a:r>
              <a:rPr sz="2000" spc="-52" dirty="0">
                <a:solidFill>
                  <a:srgbClr val="000000"/>
                </a:solidFill>
                <a:latin typeface="Times New Roman" pitchFamily="18" charset="0"/>
                <a:cs typeface="Times New Roman" pitchFamily="18" charset="0"/>
              </a:rPr>
              <a:t> </a:t>
            </a:r>
            <a:r>
              <a:rPr sz="2000" spc="-48" dirty="0">
                <a:solidFill>
                  <a:srgbClr val="000000"/>
                </a:solidFill>
                <a:latin typeface="Times New Roman" pitchFamily="18" charset="0"/>
                <a:cs typeface="Times New Roman" pitchFamily="18" charset="0"/>
              </a:rPr>
              <a:t>trình</a:t>
            </a:r>
            <a:r>
              <a:rPr sz="2000" spc="-54"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vận</a:t>
            </a:r>
            <a:r>
              <a:rPr sz="2000" spc="-49"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hành</a:t>
            </a:r>
            <a:r>
              <a:rPr sz="2000" spc="-49" dirty="0">
                <a:solidFill>
                  <a:srgbClr val="000000"/>
                </a:solidFill>
                <a:latin typeface="Times New Roman" pitchFamily="18" charset="0"/>
                <a:cs typeface="Times New Roman" pitchFamily="18" charset="0"/>
              </a:rPr>
              <a:t> thử</a:t>
            </a:r>
            <a:r>
              <a:rPr sz="2000" spc="-57"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nghiệm</a:t>
            </a:r>
            <a:r>
              <a:rPr sz="2000" spc="-47"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lại của</a:t>
            </a:r>
            <a:r>
              <a:rPr sz="2000" spc="-52" dirty="0">
                <a:solidFill>
                  <a:srgbClr val="000000"/>
                </a:solidFill>
                <a:latin typeface="Times New Roman" pitchFamily="18" charset="0"/>
                <a:cs typeface="Times New Roman" pitchFamily="18" charset="0"/>
              </a:rPr>
              <a:t> </a:t>
            </a:r>
            <a:r>
              <a:rPr sz="2000" spc="-50" dirty="0">
                <a:solidFill>
                  <a:srgbClr val="000000"/>
                </a:solidFill>
                <a:latin typeface="Times New Roman" pitchFamily="18" charset="0"/>
                <a:cs typeface="Times New Roman" pitchFamily="18" charset="0"/>
              </a:rPr>
              <a:t>chủ dự</a:t>
            </a:r>
            <a:r>
              <a:rPr sz="2000" spc="-55"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án</a:t>
            </a:r>
            <a:r>
              <a:rPr sz="2000" spc="-49" dirty="0">
                <a:solidFill>
                  <a:srgbClr val="000000"/>
                </a:solidFill>
                <a:latin typeface="Times New Roman" pitchFamily="18" charset="0"/>
                <a:cs typeface="Times New Roman" pitchFamily="18" charset="0"/>
              </a:rPr>
              <a:t> </a:t>
            </a:r>
            <a:r>
              <a:rPr sz="2000" spc="-51" dirty="0">
                <a:solidFill>
                  <a:srgbClr val="000000"/>
                </a:solidFill>
                <a:latin typeface="Times New Roman" pitchFamily="18" charset="0"/>
                <a:cs typeface="Times New Roman" pitchFamily="18" charset="0"/>
              </a:rPr>
              <a:t>đầu</a:t>
            </a:r>
            <a:r>
              <a:rPr sz="2000" spc="-49" dirty="0">
                <a:solidFill>
                  <a:srgbClr val="000000"/>
                </a:solidFill>
                <a:latin typeface="Times New Roman" pitchFamily="18" charset="0"/>
                <a:cs typeface="Times New Roman" pitchFamily="18" charset="0"/>
              </a:rPr>
              <a:t> </a:t>
            </a:r>
            <a:r>
              <a:rPr sz="2000" spc="-52" dirty="0">
                <a:solidFill>
                  <a:srgbClr val="000000"/>
                </a:solidFill>
                <a:latin typeface="Times New Roman" pitchFamily="18" charset="0"/>
                <a:cs typeface="Times New Roman" pitchFamily="18" charset="0"/>
              </a:rPr>
              <a:t>tư.</a:t>
            </a:r>
          </a:p>
        </p:txBody>
      </p:sp>
      <p:sp>
        <p:nvSpPr>
          <p:cNvPr id="6" name="object 6"/>
          <p:cNvSpPr txBox="1"/>
          <p:nvPr/>
        </p:nvSpPr>
        <p:spPr>
          <a:xfrm>
            <a:off x="338541" y="5414422"/>
            <a:ext cx="8597329" cy="923330"/>
          </a:xfrm>
          <a:prstGeom prst="rect">
            <a:avLst/>
          </a:prstGeom>
        </p:spPr>
        <p:txBody>
          <a:bodyPr vert="horz" wrap="square" lIns="0" tIns="0" rIns="0" bIns="0" rtlCol="0">
            <a:spAutoFit/>
          </a:bodyPr>
          <a:lstStyle/>
          <a:p>
            <a:pPr algn="just">
              <a:lnSpc>
                <a:spcPts val="2436"/>
              </a:lnSpc>
            </a:pPr>
            <a:r>
              <a:rPr sz="2000" b="1" i="1" spc="-55" dirty="0">
                <a:solidFill>
                  <a:srgbClr val="0000FF"/>
                </a:solidFill>
                <a:latin typeface="Times New Roman" pitchFamily="18" charset="0"/>
                <a:cs typeface="Times New Roman" pitchFamily="18" charset="0"/>
              </a:rPr>
              <a:t>Cơ</a:t>
            </a:r>
            <a:r>
              <a:rPr sz="2000" b="1" i="1" spc="-44" dirty="0">
                <a:solidFill>
                  <a:srgbClr val="0000FF"/>
                </a:solidFill>
                <a:latin typeface="Times New Roman" pitchFamily="18" charset="0"/>
                <a:cs typeface="Times New Roman" pitchFamily="18" charset="0"/>
              </a:rPr>
              <a:t> </a:t>
            </a:r>
            <a:r>
              <a:rPr sz="2000" b="1" i="1" spc="-50" dirty="0">
                <a:solidFill>
                  <a:srgbClr val="0000FF"/>
                </a:solidFill>
                <a:latin typeface="Times New Roman" pitchFamily="18" charset="0"/>
                <a:cs typeface="Times New Roman" pitchFamily="18" charset="0"/>
              </a:rPr>
              <a:t>quan </a:t>
            </a:r>
            <a:r>
              <a:rPr sz="2000" b="1" i="1" spc="-51" dirty="0">
                <a:solidFill>
                  <a:srgbClr val="0000FF"/>
                </a:solidFill>
                <a:latin typeface="Times New Roman" pitchFamily="18" charset="0"/>
                <a:cs typeface="Times New Roman" pitchFamily="18" charset="0"/>
              </a:rPr>
              <a:t>chuyên môn</a:t>
            </a:r>
            <a:r>
              <a:rPr sz="2000" b="1" i="1" spc="-48" dirty="0">
                <a:solidFill>
                  <a:srgbClr val="0000FF"/>
                </a:solidFill>
                <a:latin typeface="Times New Roman" pitchFamily="18" charset="0"/>
                <a:cs typeface="Times New Roman" pitchFamily="18" charset="0"/>
              </a:rPr>
              <a:t> </a:t>
            </a:r>
            <a:r>
              <a:rPr sz="2000" b="1" i="1" spc="-51" dirty="0">
                <a:solidFill>
                  <a:srgbClr val="0000FF"/>
                </a:solidFill>
                <a:latin typeface="Times New Roman" pitchFamily="18" charset="0"/>
                <a:cs typeface="Times New Roman" pitchFamily="18" charset="0"/>
              </a:rPr>
              <a:t>về</a:t>
            </a:r>
            <a:r>
              <a:rPr sz="2000" b="1" i="1" spc="-50" dirty="0">
                <a:solidFill>
                  <a:srgbClr val="0000FF"/>
                </a:solidFill>
                <a:latin typeface="Times New Roman" pitchFamily="18" charset="0"/>
                <a:cs typeface="Times New Roman" pitchFamily="18" charset="0"/>
              </a:rPr>
              <a:t> bảo </a:t>
            </a:r>
            <a:r>
              <a:rPr sz="2000" b="1" i="1" spc="-51" dirty="0">
                <a:solidFill>
                  <a:srgbClr val="0000FF"/>
                </a:solidFill>
                <a:latin typeface="Times New Roman" pitchFamily="18" charset="0"/>
                <a:cs typeface="Times New Roman" pitchFamily="18" charset="0"/>
              </a:rPr>
              <a:t>vệ</a:t>
            </a:r>
            <a:r>
              <a:rPr sz="2000" b="1" i="1" spc="-50" dirty="0">
                <a:solidFill>
                  <a:srgbClr val="0000FF"/>
                </a:solidFill>
                <a:latin typeface="Times New Roman" pitchFamily="18" charset="0"/>
                <a:cs typeface="Times New Roman" pitchFamily="18" charset="0"/>
              </a:rPr>
              <a:t> </a:t>
            </a:r>
            <a:r>
              <a:rPr sz="2000" b="1" i="1" spc="-51" dirty="0">
                <a:solidFill>
                  <a:srgbClr val="0000FF"/>
                </a:solidFill>
                <a:latin typeface="Times New Roman" pitchFamily="18" charset="0"/>
                <a:cs typeface="Times New Roman" pitchFamily="18" charset="0"/>
              </a:rPr>
              <a:t>môi</a:t>
            </a:r>
            <a:r>
              <a:rPr sz="2000" b="1" i="1" spc="-47" dirty="0">
                <a:solidFill>
                  <a:srgbClr val="0000FF"/>
                </a:solidFill>
                <a:latin typeface="Times New Roman" pitchFamily="18" charset="0"/>
                <a:cs typeface="Times New Roman" pitchFamily="18" charset="0"/>
              </a:rPr>
              <a:t> </a:t>
            </a:r>
            <a:r>
              <a:rPr sz="2000" b="1" i="1" spc="-50" dirty="0">
                <a:solidFill>
                  <a:srgbClr val="0000FF"/>
                </a:solidFill>
                <a:latin typeface="Times New Roman" pitchFamily="18" charset="0"/>
                <a:cs typeface="Times New Roman" pitchFamily="18" charset="0"/>
              </a:rPr>
              <a:t>trường</a:t>
            </a:r>
            <a:r>
              <a:rPr sz="2000" b="1" i="1" spc="-51" dirty="0">
                <a:solidFill>
                  <a:srgbClr val="0000FF"/>
                </a:solidFill>
                <a:latin typeface="Times New Roman" pitchFamily="18" charset="0"/>
                <a:cs typeface="Times New Roman" pitchFamily="18" charset="0"/>
              </a:rPr>
              <a:t> </a:t>
            </a:r>
            <a:r>
              <a:rPr sz="2000" b="1" i="1" spc="-50" dirty="0">
                <a:solidFill>
                  <a:srgbClr val="0000FF"/>
                </a:solidFill>
                <a:latin typeface="Times New Roman" pitchFamily="18" charset="0"/>
                <a:cs typeface="Times New Roman" pitchFamily="18" charset="0"/>
              </a:rPr>
              <a:t>cấp </a:t>
            </a:r>
            <a:r>
              <a:rPr sz="2000" b="1" i="1" spc="-49" dirty="0">
                <a:solidFill>
                  <a:srgbClr val="0000FF"/>
                </a:solidFill>
                <a:latin typeface="Times New Roman" pitchFamily="18" charset="0"/>
                <a:cs typeface="Times New Roman" pitchFamily="18" charset="0"/>
              </a:rPr>
              <a:t>tỉnh,</a:t>
            </a:r>
            <a:r>
              <a:rPr sz="2000" b="1" i="1" spc="-51" dirty="0">
                <a:solidFill>
                  <a:srgbClr val="0000FF"/>
                </a:solidFill>
                <a:latin typeface="Times New Roman" pitchFamily="18" charset="0"/>
                <a:cs typeface="Times New Roman" pitchFamily="18" charset="0"/>
              </a:rPr>
              <a:t> </a:t>
            </a:r>
            <a:r>
              <a:rPr sz="2000" b="1" i="1" spc="-50" dirty="0">
                <a:solidFill>
                  <a:srgbClr val="0000FF"/>
                </a:solidFill>
                <a:latin typeface="Times New Roman" pitchFamily="18" charset="0"/>
                <a:cs typeface="Times New Roman" pitchFamily="18" charset="0"/>
              </a:rPr>
              <a:t>cấp </a:t>
            </a:r>
            <a:r>
              <a:rPr sz="2000" b="1" i="1" spc="-51" dirty="0">
                <a:solidFill>
                  <a:srgbClr val="0000FF"/>
                </a:solidFill>
                <a:latin typeface="Times New Roman" pitchFamily="18" charset="0"/>
                <a:cs typeface="Times New Roman" pitchFamily="18" charset="0"/>
              </a:rPr>
              <a:t>huyện</a:t>
            </a:r>
            <a:r>
              <a:rPr sz="2000" b="1" i="1" spc="-49" dirty="0">
                <a:solidFill>
                  <a:srgbClr val="0000FF"/>
                </a:solidFill>
                <a:latin typeface="Times New Roman" pitchFamily="18" charset="0"/>
                <a:cs typeface="Times New Roman" pitchFamily="18" charset="0"/>
              </a:rPr>
              <a:t> </a:t>
            </a:r>
            <a:r>
              <a:rPr sz="2000" b="1" i="1" spc="-51" dirty="0">
                <a:solidFill>
                  <a:srgbClr val="0000FF"/>
                </a:solidFill>
                <a:latin typeface="Times New Roman" pitchFamily="18" charset="0"/>
                <a:cs typeface="Times New Roman" pitchFamily="18" charset="0"/>
              </a:rPr>
              <a:t>có</a:t>
            </a:r>
            <a:r>
              <a:rPr sz="2000" b="1" i="1" spc="-49" dirty="0">
                <a:solidFill>
                  <a:srgbClr val="0000FF"/>
                </a:solidFill>
                <a:latin typeface="Times New Roman" pitchFamily="18" charset="0"/>
                <a:cs typeface="Times New Roman" pitchFamily="18" charset="0"/>
              </a:rPr>
              <a:t> </a:t>
            </a:r>
            <a:r>
              <a:rPr sz="2000" b="1" i="1" spc="-51" dirty="0">
                <a:solidFill>
                  <a:srgbClr val="0000FF"/>
                </a:solidFill>
                <a:latin typeface="Times New Roman" pitchFamily="18" charset="0"/>
                <a:cs typeface="Times New Roman" pitchFamily="18" charset="0"/>
              </a:rPr>
              <a:t>trách</a:t>
            </a:r>
            <a:r>
              <a:rPr sz="2000" b="1" i="1" spc="-50" dirty="0">
                <a:solidFill>
                  <a:srgbClr val="0000FF"/>
                </a:solidFill>
                <a:latin typeface="Times New Roman" pitchFamily="18" charset="0"/>
                <a:cs typeface="Times New Roman" pitchFamily="18" charset="0"/>
              </a:rPr>
              <a:t> </a:t>
            </a:r>
            <a:r>
              <a:rPr sz="2000" b="1" i="1" spc="-50" dirty="0" err="1">
                <a:solidFill>
                  <a:srgbClr val="0000FF"/>
                </a:solidFill>
                <a:latin typeface="Times New Roman" pitchFamily="18" charset="0"/>
                <a:cs typeface="Times New Roman" pitchFamily="18" charset="0"/>
              </a:rPr>
              <a:t>nhiệm</a:t>
            </a:r>
            <a:r>
              <a:rPr sz="2000" b="1" i="1" spc="-50" dirty="0">
                <a:solidFill>
                  <a:srgbClr val="0000FF"/>
                </a:solidFill>
                <a:latin typeface="Times New Roman" pitchFamily="18" charset="0"/>
                <a:cs typeface="Times New Roman" pitchFamily="18" charset="0"/>
              </a:rPr>
              <a:t>:</a:t>
            </a:r>
            <a:r>
              <a:rPr lang="vi-VN" sz="2000" b="1" i="1" spc="-50" dirty="0">
                <a:solidFill>
                  <a:srgbClr val="0000FF"/>
                </a:solidFill>
                <a:latin typeface="Times New Roman" pitchFamily="18" charset="0"/>
                <a:cs typeface="Times New Roman" pitchFamily="18" charset="0"/>
              </a:rPr>
              <a:t> </a:t>
            </a:r>
            <a:r>
              <a:rPr lang="vi-VN" sz="2000" spc="-50" dirty="0">
                <a:solidFill>
                  <a:srgbClr val="000000"/>
                </a:solidFill>
                <a:latin typeface="Times New Roman" pitchFamily="18" charset="0"/>
                <a:cs typeface="Times New Roman" pitchFamily="18" charset="0"/>
              </a:rPr>
              <a:t>Phối</a:t>
            </a:r>
            <a:r>
              <a:rPr lang="vi-VN" sz="2000" spc="169" dirty="0">
                <a:solidFill>
                  <a:srgbClr val="000000"/>
                </a:solidFill>
                <a:latin typeface="Times New Roman" pitchFamily="18" charset="0"/>
                <a:cs typeface="Times New Roman" pitchFamily="18" charset="0"/>
              </a:rPr>
              <a:t> </a:t>
            </a:r>
            <a:r>
              <a:rPr lang="vi-VN" sz="2000" spc="-51" dirty="0">
                <a:solidFill>
                  <a:srgbClr val="000000"/>
                </a:solidFill>
                <a:latin typeface="Times New Roman" pitchFamily="18" charset="0"/>
                <a:cs typeface="Times New Roman" pitchFamily="18" charset="0"/>
              </a:rPr>
              <a:t>hợp</a:t>
            </a:r>
            <a:r>
              <a:rPr lang="vi-VN" sz="2000" spc="170" dirty="0">
                <a:solidFill>
                  <a:srgbClr val="000000"/>
                </a:solidFill>
                <a:latin typeface="Times New Roman" pitchFamily="18" charset="0"/>
                <a:cs typeface="Times New Roman" pitchFamily="18" charset="0"/>
              </a:rPr>
              <a:t> </a:t>
            </a:r>
            <a:r>
              <a:rPr lang="vi-VN" sz="2000" spc="-50" dirty="0">
                <a:solidFill>
                  <a:srgbClr val="000000"/>
                </a:solidFill>
                <a:latin typeface="Times New Roman" pitchFamily="18" charset="0"/>
                <a:cs typeface="Times New Roman" pitchFamily="18" charset="0"/>
              </a:rPr>
              <a:t>kiểm</a:t>
            </a:r>
            <a:r>
              <a:rPr lang="vi-VN" sz="2000" spc="171" dirty="0">
                <a:solidFill>
                  <a:srgbClr val="000000"/>
                </a:solidFill>
                <a:latin typeface="Times New Roman" pitchFamily="18" charset="0"/>
                <a:cs typeface="Times New Roman" pitchFamily="18" charset="0"/>
              </a:rPr>
              <a:t> </a:t>
            </a:r>
            <a:r>
              <a:rPr lang="vi-VN" sz="2000" spc="-48" dirty="0">
                <a:solidFill>
                  <a:srgbClr val="000000"/>
                </a:solidFill>
                <a:latin typeface="Times New Roman" pitchFamily="18" charset="0"/>
                <a:cs typeface="Times New Roman" pitchFamily="18" charset="0"/>
              </a:rPr>
              <a:t>tra,</a:t>
            </a:r>
            <a:r>
              <a:rPr lang="vi-VN" sz="2000" spc="166" dirty="0">
                <a:solidFill>
                  <a:srgbClr val="000000"/>
                </a:solidFill>
                <a:latin typeface="Times New Roman" pitchFamily="18" charset="0"/>
                <a:cs typeface="Times New Roman" pitchFamily="18" charset="0"/>
              </a:rPr>
              <a:t> </a:t>
            </a:r>
            <a:r>
              <a:rPr lang="vi-VN" sz="2000" spc="-50" dirty="0">
                <a:solidFill>
                  <a:srgbClr val="000000"/>
                </a:solidFill>
                <a:latin typeface="Times New Roman" pitchFamily="18" charset="0"/>
                <a:cs typeface="Times New Roman" pitchFamily="18" charset="0"/>
              </a:rPr>
              <a:t>giám</a:t>
            </a:r>
            <a:r>
              <a:rPr lang="vi-VN" sz="2000" spc="171" dirty="0">
                <a:solidFill>
                  <a:srgbClr val="000000"/>
                </a:solidFill>
                <a:latin typeface="Times New Roman" pitchFamily="18" charset="0"/>
                <a:cs typeface="Times New Roman" pitchFamily="18" charset="0"/>
              </a:rPr>
              <a:t> </a:t>
            </a:r>
            <a:r>
              <a:rPr lang="vi-VN" sz="2000" spc="-54" dirty="0">
                <a:solidFill>
                  <a:srgbClr val="000000"/>
                </a:solidFill>
                <a:latin typeface="Times New Roman" pitchFamily="18" charset="0"/>
                <a:cs typeface="Times New Roman" pitchFamily="18" charset="0"/>
              </a:rPr>
              <a:t>sát</a:t>
            </a:r>
            <a:r>
              <a:rPr lang="vi-VN" sz="2000" spc="173" dirty="0">
                <a:solidFill>
                  <a:srgbClr val="000000"/>
                </a:solidFill>
                <a:latin typeface="Times New Roman" pitchFamily="18" charset="0"/>
                <a:cs typeface="Times New Roman" pitchFamily="18" charset="0"/>
              </a:rPr>
              <a:t> </a:t>
            </a:r>
            <a:r>
              <a:rPr lang="vi-VN" sz="2000" spc="-50" dirty="0">
                <a:solidFill>
                  <a:srgbClr val="000000"/>
                </a:solidFill>
                <a:latin typeface="Times New Roman" pitchFamily="18" charset="0"/>
                <a:cs typeface="Times New Roman" pitchFamily="18" charset="0"/>
              </a:rPr>
              <a:t>quá</a:t>
            </a:r>
            <a:r>
              <a:rPr lang="vi-VN" sz="2000" spc="166" dirty="0">
                <a:solidFill>
                  <a:srgbClr val="000000"/>
                </a:solidFill>
                <a:latin typeface="Times New Roman" pitchFamily="18" charset="0"/>
                <a:cs typeface="Times New Roman" pitchFamily="18" charset="0"/>
              </a:rPr>
              <a:t> </a:t>
            </a:r>
            <a:r>
              <a:rPr lang="vi-VN" sz="2000" spc="-48" dirty="0">
                <a:solidFill>
                  <a:srgbClr val="000000"/>
                </a:solidFill>
                <a:latin typeface="Times New Roman" pitchFamily="18" charset="0"/>
                <a:cs typeface="Times New Roman" pitchFamily="18" charset="0"/>
              </a:rPr>
              <a:t>trình</a:t>
            </a:r>
            <a:r>
              <a:rPr lang="vi-VN" sz="2000" spc="164" dirty="0">
                <a:solidFill>
                  <a:srgbClr val="000000"/>
                </a:solidFill>
                <a:latin typeface="Times New Roman" pitchFamily="18" charset="0"/>
                <a:cs typeface="Times New Roman" pitchFamily="18" charset="0"/>
              </a:rPr>
              <a:t> </a:t>
            </a:r>
            <a:r>
              <a:rPr lang="vi-VN" sz="2000" spc="-51" dirty="0">
                <a:solidFill>
                  <a:srgbClr val="000000"/>
                </a:solidFill>
                <a:latin typeface="Times New Roman" pitchFamily="18" charset="0"/>
                <a:cs typeface="Times New Roman" pitchFamily="18" charset="0"/>
              </a:rPr>
              <a:t>vận</a:t>
            </a:r>
            <a:r>
              <a:rPr lang="vi-VN" sz="2000" spc="169" dirty="0">
                <a:solidFill>
                  <a:srgbClr val="000000"/>
                </a:solidFill>
                <a:latin typeface="Times New Roman" pitchFamily="18" charset="0"/>
                <a:cs typeface="Times New Roman" pitchFamily="18" charset="0"/>
              </a:rPr>
              <a:t> </a:t>
            </a:r>
            <a:r>
              <a:rPr lang="vi-VN" sz="2000" spc="-51" dirty="0">
                <a:solidFill>
                  <a:srgbClr val="000000"/>
                </a:solidFill>
                <a:latin typeface="Times New Roman" pitchFamily="18" charset="0"/>
                <a:cs typeface="Times New Roman" pitchFamily="18" charset="0"/>
              </a:rPr>
              <a:t>hành</a:t>
            </a:r>
            <a:r>
              <a:rPr lang="vi-VN" sz="2000" spc="169" dirty="0">
                <a:solidFill>
                  <a:srgbClr val="000000"/>
                </a:solidFill>
                <a:latin typeface="Times New Roman" pitchFamily="18" charset="0"/>
                <a:cs typeface="Times New Roman" pitchFamily="18" charset="0"/>
              </a:rPr>
              <a:t> </a:t>
            </a:r>
            <a:r>
              <a:rPr lang="vi-VN" sz="2000" spc="-49" dirty="0">
                <a:solidFill>
                  <a:srgbClr val="000000"/>
                </a:solidFill>
                <a:latin typeface="Times New Roman" pitchFamily="18" charset="0"/>
                <a:cs typeface="Times New Roman" pitchFamily="18" charset="0"/>
              </a:rPr>
              <a:t>thử</a:t>
            </a:r>
            <a:r>
              <a:rPr lang="vi-VN" sz="2000" spc="161" dirty="0">
                <a:solidFill>
                  <a:srgbClr val="000000"/>
                </a:solidFill>
                <a:latin typeface="Times New Roman" pitchFamily="18" charset="0"/>
                <a:cs typeface="Times New Roman" pitchFamily="18" charset="0"/>
              </a:rPr>
              <a:t> </a:t>
            </a:r>
            <a:r>
              <a:rPr lang="vi-VN" sz="2000" spc="-50" dirty="0">
                <a:solidFill>
                  <a:srgbClr val="000000"/>
                </a:solidFill>
                <a:latin typeface="Times New Roman" pitchFamily="18" charset="0"/>
                <a:cs typeface="Times New Roman" pitchFamily="18" charset="0"/>
              </a:rPr>
              <a:t>nghiệm</a:t>
            </a:r>
            <a:r>
              <a:rPr lang="vi-VN" sz="2000" spc="171" dirty="0">
                <a:solidFill>
                  <a:srgbClr val="000000"/>
                </a:solidFill>
                <a:latin typeface="Times New Roman" pitchFamily="18" charset="0"/>
                <a:cs typeface="Times New Roman" pitchFamily="18" charset="0"/>
              </a:rPr>
              <a:t> </a:t>
            </a:r>
            <a:r>
              <a:rPr lang="vi-VN" sz="2000" spc="-50" dirty="0">
                <a:solidFill>
                  <a:srgbClr val="000000"/>
                </a:solidFill>
                <a:latin typeface="Times New Roman" pitchFamily="18" charset="0"/>
                <a:cs typeface="Times New Roman" pitchFamily="18" charset="0"/>
              </a:rPr>
              <a:t>công</a:t>
            </a:r>
            <a:r>
              <a:rPr lang="vi-VN" sz="2000" spc="167" dirty="0">
                <a:solidFill>
                  <a:srgbClr val="000000"/>
                </a:solidFill>
                <a:latin typeface="Times New Roman" pitchFamily="18" charset="0"/>
                <a:cs typeface="Times New Roman" pitchFamily="18" charset="0"/>
              </a:rPr>
              <a:t> </a:t>
            </a:r>
            <a:r>
              <a:rPr lang="vi-VN" sz="2000" spc="-48" dirty="0">
                <a:solidFill>
                  <a:srgbClr val="000000"/>
                </a:solidFill>
                <a:latin typeface="Times New Roman" pitchFamily="18" charset="0"/>
                <a:cs typeface="Times New Roman" pitchFamily="18" charset="0"/>
              </a:rPr>
              <a:t>trình</a:t>
            </a:r>
            <a:r>
              <a:rPr lang="vi-VN" sz="2000" spc="164" dirty="0">
                <a:solidFill>
                  <a:srgbClr val="000000"/>
                </a:solidFill>
                <a:latin typeface="Times New Roman" pitchFamily="18" charset="0"/>
                <a:cs typeface="Times New Roman" pitchFamily="18" charset="0"/>
              </a:rPr>
              <a:t> </a:t>
            </a:r>
            <a:r>
              <a:rPr lang="vi-VN" sz="2000" spc="-50" dirty="0">
                <a:solidFill>
                  <a:srgbClr val="000000"/>
                </a:solidFill>
                <a:latin typeface="Times New Roman" pitchFamily="18" charset="0"/>
                <a:cs typeface="Times New Roman" pitchFamily="18" charset="0"/>
              </a:rPr>
              <a:t>xử</a:t>
            </a:r>
            <a:r>
              <a:rPr lang="vi-VN" sz="2000" spc="163" dirty="0">
                <a:solidFill>
                  <a:srgbClr val="000000"/>
                </a:solidFill>
                <a:latin typeface="Times New Roman" pitchFamily="18" charset="0"/>
                <a:cs typeface="Times New Roman" pitchFamily="18" charset="0"/>
              </a:rPr>
              <a:t> </a:t>
            </a:r>
            <a:r>
              <a:rPr lang="vi-VN" sz="2000" spc="-49" dirty="0">
                <a:solidFill>
                  <a:srgbClr val="000000"/>
                </a:solidFill>
                <a:latin typeface="Times New Roman" pitchFamily="18" charset="0"/>
                <a:cs typeface="Times New Roman" pitchFamily="18" charset="0"/>
              </a:rPr>
              <a:t>lý</a:t>
            </a:r>
            <a:r>
              <a:rPr lang="vi-VN" sz="2000" spc="167" dirty="0">
                <a:solidFill>
                  <a:srgbClr val="000000"/>
                </a:solidFill>
                <a:latin typeface="Times New Roman" pitchFamily="18" charset="0"/>
                <a:cs typeface="Times New Roman" pitchFamily="18" charset="0"/>
              </a:rPr>
              <a:t> </a:t>
            </a:r>
            <a:r>
              <a:rPr lang="vi-VN" sz="2000" spc="-51" dirty="0">
                <a:solidFill>
                  <a:srgbClr val="000000"/>
                </a:solidFill>
                <a:latin typeface="Times New Roman" pitchFamily="18" charset="0"/>
                <a:cs typeface="Times New Roman" pitchFamily="18" charset="0"/>
              </a:rPr>
              <a:t>chất </a:t>
            </a:r>
            <a:r>
              <a:rPr lang="vi-VN" sz="2000" spc="-50" dirty="0">
                <a:solidFill>
                  <a:srgbClr val="000000"/>
                </a:solidFill>
                <a:latin typeface="Times New Roman" pitchFamily="18" charset="0"/>
                <a:cs typeface="Times New Roman" pitchFamily="18" charset="0"/>
              </a:rPr>
              <a:t>thải</a:t>
            </a:r>
            <a:r>
              <a:rPr lang="vi-VN" sz="2000" spc="78" dirty="0">
                <a:solidFill>
                  <a:srgbClr val="000000"/>
                </a:solidFill>
                <a:latin typeface="Times New Roman" pitchFamily="18" charset="0"/>
                <a:cs typeface="Times New Roman" pitchFamily="18" charset="0"/>
              </a:rPr>
              <a:t> </a:t>
            </a:r>
            <a:r>
              <a:rPr lang="vi-VN" sz="2000" spc="-50" dirty="0">
                <a:solidFill>
                  <a:srgbClr val="000000"/>
                </a:solidFill>
                <a:latin typeface="Times New Roman" pitchFamily="18" charset="0"/>
                <a:cs typeface="Times New Roman" pitchFamily="18" charset="0"/>
              </a:rPr>
              <a:t>đối</a:t>
            </a:r>
            <a:r>
              <a:rPr lang="vi-VN" sz="2000" spc="80" dirty="0">
                <a:solidFill>
                  <a:srgbClr val="000000"/>
                </a:solidFill>
                <a:latin typeface="Times New Roman" pitchFamily="18" charset="0"/>
                <a:cs typeface="Times New Roman" pitchFamily="18" charset="0"/>
              </a:rPr>
              <a:t> </a:t>
            </a:r>
            <a:r>
              <a:rPr lang="vi-VN" sz="2000" spc="-51" dirty="0">
                <a:solidFill>
                  <a:srgbClr val="000000"/>
                </a:solidFill>
                <a:latin typeface="Times New Roman" pitchFamily="18" charset="0"/>
                <a:cs typeface="Times New Roman" pitchFamily="18" charset="0"/>
              </a:rPr>
              <a:t>với</a:t>
            </a:r>
            <a:r>
              <a:rPr lang="vi-VN" sz="2000" spc="82" dirty="0">
                <a:solidFill>
                  <a:srgbClr val="000000"/>
                </a:solidFill>
                <a:latin typeface="Times New Roman" pitchFamily="18" charset="0"/>
                <a:cs typeface="Times New Roman" pitchFamily="18" charset="0"/>
              </a:rPr>
              <a:t> </a:t>
            </a:r>
            <a:r>
              <a:rPr lang="vi-VN" sz="2000" spc="-50" dirty="0">
                <a:solidFill>
                  <a:srgbClr val="000000"/>
                </a:solidFill>
                <a:latin typeface="Times New Roman" pitchFamily="18" charset="0"/>
                <a:cs typeface="Times New Roman" pitchFamily="18" charset="0"/>
              </a:rPr>
              <a:t>dự</a:t>
            </a:r>
            <a:r>
              <a:rPr lang="vi-VN" sz="2000" spc="74" dirty="0">
                <a:solidFill>
                  <a:srgbClr val="000000"/>
                </a:solidFill>
                <a:latin typeface="Times New Roman" pitchFamily="18" charset="0"/>
                <a:cs typeface="Times New Roman" pitchFamily="18" charset="0"/>
              </a:rPr>
              <a:t> </a:t>
            </a:r>
            <a:r>
              <a:rPr lang="vi-VN" sz="2000" spc="-51" dirty="0">
                <a:solidFill>
                  <a:srgbClr val="000000"/>
                </a:solidFill>
                <a:latin typeface="Times New Roman" pitchFamily="18" charset="0"/>
                <a:cs typeface="Times New Roman" pitchFamily="18" charset="0"/>
              </a:rPr>
              <a:t>án</a:t>
            </a:r>
            <a:r>
              <a:rPr lang="vi-VN" sz="2000" spc="80" dirty="0">
                <a:solidFill>
                  <a:srgbClr val="000000"/>
                </a:solidFill>
                <a:latin typeface="Times New Roman" pitchFamily="18" charset="0"/>
                <a:cs typeface="Times New Roman" pitchFamily="18" charset="0"/>
              </a:rPr>
              <a:t> </a:t>
            </a:r>
            <a:r>
              <a:rPr lang="vi-VN" sz="2000" spc="-51" dirty="0">
                <a:solidFill>
                  <a:srgbClr val="000000"/>
                </a:solidFill>
                <a:latin typeface="Times New Roman" pitchFamily="18" charset="0"/>
                <a:cs typeface="Times New Roman" pitchFamily="18" charset="0"/>
              </a:rPr>
              <a:t>đầu</a:t>
            </a:r>
            <a:r>
              <a:rPr lang="vi-VN" sz="2000" spc="80" dirty="0">
                <a:solidFill>
                  <a:srgbClr val="000000"/>
                </a:solidFill>
                <a:latin typeface="Times New Roman" pitchFamily="18" charset="0"/>
                <a:cs typeface="Times New Roman" pitchFamily="18" charset="0"/>
              </a:rPr>
              <a:t> </a:t>
            </a:r>
            <a:r>
              <a:rPr lang="vi-VN" sz="2000" spc="-49" dirty="0">
                <a:solidFill>
                  <a:srgbClr val="000000"/>
                </a:solidFill>
                <a:latin typeface="Times New Roman" pitchFamily="18" charset="0"/>
                <a:cs typeface="Times New Roman" pitchFamily="18" charset="0"/>
              </a:rPr>
              <a:t>tư</a:t>
            </a:r>
            <a:r>
              <a:rPr lang="vi-VN" sz="2000" spc="73" dirty="0">
                <a:solidFill>
                  <a:srgbClr val="000000"/>
                </a:solidFill>
                <a:latin typeface="Times New Roman" pitchFamily="18" charset="0"/>
                <a:cs typeface="Times New Roman" pitchFamily="18" charset="0"/>
              </a:rPr>
              <a:t> </a:t>
            </a:r>
            <a:r>
              <a:rPr lang="vi-VN" sz="2000" spc="-48" dirty="0">
                <a:solidFill>
                  <a:srgbClr val="000000"/>
                </a:solidFill>
                <a:latin typeface="Times New Roman" pitchFamily="18" charset="0"/>
                <a:cs typeface="Times New Roman" pitchFamily="18" charset="0"/>
              </a:rPr>
              <a:t>trên</a:t>
            </a:r>
            <a:r>
              <a:rPr lang="vi-VN" sz="2000" spc="76" dirty="0">
                <a:solidFill>
                  <a:srgbClr val="000000"/>
                </a:solidFill>
                <a:latin typeface="Times New Roman" pitchFamily="18" charset="0"/>
                <a:cs typeface="Times New Roman" pitchFamily="18" charset="0"/>
              </a:rPr>
              <a:t> </a:t>
            </a:r>
            <a:r>
              <a:rPr lang="vi-VN" sz="2000" spc="-50" dirty="0">
                <a:solidFill>
                  <a:srgbClr val="000000"/>
                </a:solidFill>
                <a:latin typeface="Times New Roman" pitchFamily="18" charset="0"/>
                <a:cs typeface="Times New Roman" pitchFamily="18" charset="0"/>
              </a:rPr>
              <a:t>địa</a:t>
            </a:r>
            <a:r>
              <a:rPr lang="vi-VN" sz="2000" spc="78" dirty="0">
                <a:solidFill>
                  <a:srgbClr val="000000"/>
                </a:solidFill>
                <a:latin typeface="Times New Roman" pitchFamily="18" charset="0"/>
                <a:cs typeface="Times New Roman" pitchFamily="18" charset="0"/>
              </a:rPr>
              <a:t> </a:t>
            </a:r>
            <a:r>
              <a:rPr lang="vi-VN" sz="2000" spc="-51" dirty="0">
                <a:solidFill>
                  <a:srgbClr val="000000"/>
                </a:solidFill>
                <a:latin typeface="Times New Roman" pitchFamily="18" charset="0"/>
                <a:cs typeface="Times New Roman" pitchFamily="18" charset="0"/>
              </a:rPr>
              <a:t>bàn</a:t>
            </a:r>
            <a:r>
              <a:rPr lang="vi-VN" sz="2000" spc="80" dirty="0">
                <a:solidFill>
                  <a:srgbClr val="000000"/>
                </a:solidFill>
                <a:latin typeface="Times New Roman" pitchFamily="18" charset="0"/>
                <a:cs typeface="Times New Roman" pitchFamily="18" charset="0"/>
              </a:rPr>
              <a:t> </a:t>
            </a:r>
            <a:r>
              <a:rPr lang="vi-VN" sz="2000" spc="-50" dirty="0">
                <a:solidFill>
                  <a:srgbClr val="000000"/>
                </a:solidFill>
                <a:latin typeface="Times New Roman" pitchFamily="18" charset="0"/>
                <a:cs typeface="Times New Roman" pitchFamily="18" charset="0"/>
              </a:rPr>
              <a:t>theo</a:t>
            </a:r>
            <a:r>
              <a:rPr lang="vi-VN" sz="2000" spc="77" dirty="0">
                <a:solidFill>
                  <a:srgbClr val="000000"/>
                </a:solidFill>
                <a:latin typeface="Times New Roman" pitchFamily="18" charset="0"/>
                <a:cs typeface="Times New Roman" pitchFamily="18" charset="0"/>
              </a:rPr>
              <a:t> </a:t>
            </a:r>
            <a:r>
              <a:rPr lang="vi-VN" sz="2000" spc="-50" dirty="0">
                <a:solidFill>
                  <a:srgbClr val="000000"/>
                </a:solidFill>
                <a:latin typeface="Times New Roman" pitchFamily="18" charset="0"/>
                <a:cs typeface="Times New Roman" pitchFamily="18" charset="0"/>
              </a:rPr>
              <a:t>đề</a:t>
            </a:r>
            <a:r>
              <a:rPr lang="vi-VN" sz="2000" spc="77" dirty="0">
                <a:solidFill>
                  <a:srgbClr val="000000"/>
                </a:solidFill>
                <a:latin typeface="Times New Roman" pitchFamily="18" charset="0"/>
                <a:cs typeface="Times New Roman" pitchFamily="18" charset="0"/>
              </a:rPr>
              <a:t> </a:t>
            </a:r>
            <a:r>
              <a:rPr lang="vi-VN" sz="2000" spc="-50" dirty="0">
                <a:solidFill>
                  <a:srgbClr val="000000"/>
                </a:solidFill>
                <a:latin typeface="Times New Roman" pitchFamily="18" charset="0"/>
                <a:cs typeface="Times New Roman" pitchFamily="18" charset="0"/>
              </a:rPr>
              <a:t>nghị</a:t>
            </a:r>
            <a:r>
              <a:rPr lang="vi-VN" sz="2000" spc="80" dirty="0">
                <a:solidFill>
                  <a:srgbClr val="000000"/>
                </a:solidFill>
                <a:latin typeface="Times New Roman" pitchFamily="18" charset="0"/>
                <a:cs typeface="Times New Roman" pitchFamily="18" charset="0"/>
              </a:rPr>
              <a:t> </a:t>
            </a:r>
            <a:r>
              <a:rPr lang="vi-VN" sz="2000" spc="-50" dirty="0">
                <a:solidFill>
                  <a:srgbClr val="000000"/>
                </a:solidFill>
                <a:latin typeface="Times New Roman" pitchFamily="18" charset="0"/>
                <a:cs typeface="Times New Roman" pitchFamily="18" charset="0"/>
              </a:rPr>
              <a:t>của</a:t>
            </a:r>
            <a:r>
              <a:rPr lang="vi-VN" sz="2000" spc="77" dirty="0">
                <a:solidFill>
                  <a:srgbClr val="000000"/>
                </a:solidFill>
                <a:latin typeface="Times New Roman" pitchFamily="18" charset="0"/>
                <a:cs typeface="Times New Roman" pitchFamily="18" charset="0"/>
              </a:rPr>
              <a:t> </a:t>
            </a:r>
            <a:r>
              <a:rPr lang="vi-VN" sz="2000" spc="-51" dirty="0">
                <a:solidFill>
                  <a:srgbClr val="000000"/>
                </a:solidFill>
                <a:latin typeface="Times New Roman" pitchFamily="18" charset="0"/>
                <a:cs typeface="Times New Roman" pitchFamily="18" charset="0"/>
              </a:rPr>
              <a:t>cơ</a:t>
            </a:r>
            <a:r>
              <a:rPr lang="vi-VN" sz="2000" spc="79" dirty="0">
                <a:solidFill>
                  <a:srgbClr val="000000"/>
                </a:solidFill>
                <a:latin typeface="Times New Roman" pitchFamily="18" charset="0"/>
                <a:cs typeface="Times New Roman" pitchFamily="18" charset="0"/>
              </a:rPr>
              <a:t> </a:t>
            </a:r>
            <a:r>
              <a:rPr lang="vi-VN" sz="2000" spc="-51" dirty="0">
                <a:solidFill>
                  <a:srgbClr val="000000"/>
                </a:solidFill>
                <a:latin typeface="Times New Roman" pitchFamily="18" charset="0"/>
                <a:cs typeface="Times New Roman" pitchFamily="18" charset="0"/>
              </a:rPr>
              <a:t>quan</a:t>
            </a:r>
            <a:r>
              <a:rPr lang="vi-VN" sz="2000" spc="80" dirty="0">
                <a:solidFill>
                  <a:srgbClr val="000000"/>
                </a:solidFill>
                <a:latin typeface="Times New Roman" pitchFamily="18" charset="0"/>
                <a:cs typeface="Times New Roman" pitchFamily="18" charset="0"/>
              </a:rPr>
              <a:t> </a:t>
            </a:r>
            <a:r>
              <a:rPr lang="vi-VN" sz="2000" spc="-51" dirty="0">
                <a:solidFill>
                  <a:srgbClr val="000000"/>
                </a:solidFill>
                <a:latin typeface="Times New Roman" pitchFamily="18" charset="0"/>
                <a:cs typeface="Times New Roman" pitchFamily="18" charset="0"/>
              </a:rPr>
              <a:t>cấp</a:t>
            </a:r>
            <a:r>
              <a:rPr lang="vi-VN" sz="2000" spc="80" dirty="0">
                <a:solidFill>
                  <a:srgbClr val="000000"/>
                </a:solidFill>
                <a:latin typeface="Times New Roman" pitchFamily="18" charset="0"/>
                <a:cs typeface="Times New Roman" pitchFamily="18" charset="0"/>
              </a:rPr>
              <a:t> </a:t>
            </a:r>
            <a:r>
              <a:rPr lang="vi-VN" sz="2000" spc="-50" dirty="0">
                <a:solidFill>
                  <a:srgbClr val="000000"/>
                </a:solidFill>
                <a:latin typeface="Times New Roman" pitchFamily="18" charset="0"/>
                <a:cs typeface="Times New Roman" pitchFamily="18" charset="0"/>
              </a:rPr>
              <a:t>giấy</a:t>
            </a:r>
            <a:r>
              <a:rPr lang="vi-VN" sz="2000" spc="81" dirty="0">
                <a:solidFill>
                  <a:srgbClr val="000000"/>
                </a:solidFill>
                <a:latin typeface="Times New Roman" pitchFamily="18" charset="0"/>
                <a:cs typeface="Times New Roman" pitchFamily="18" charset="0"/>
              </a:rPr>
              <a:t> </a:t>
            </a:r>
            <a:r>
              <a:rPr lang="vi-VN" sz="2000" spc="-51" dirty="0">
                <a:solidFill>
                  <a:srgbClr val="000000"/>
                </a:solidFill>
                <a:latin typeface="Times New Roman" pitchFamily="18" charset="0"/>
                <a:cs typeface="Times New Roman" pitchFamily="18" charset="0"/>
              </a:rPr>
              <a:t>phép</a:t>
            </a:r>
            <a:r>
              <a:rPr lang="vi-VN" sz="2000" spc="80" dirty="0">
                <a:solidFill>
                  <a:srgbClr val="000000"/>
                </a:solidFill>
                <a:latin typeface="Times New Roman" pitchFamily="18" charset="0"/>
                <a:cs typeface="Times New Roman" pitchFamily="18" charset="0"/>
              </a:rPr>
              <a:t> </a:t>
            </a:r>
            <a:r>
              <a:rPr lang="vi-VN" sz="2000" spc="-49" dirty="0">
                <a:solidFill>
                  <a:srgbClr val="000000"/>
                </a:solidFill>
                <a:latin typeface="Times New Roman" pitchFamily="18" charset="0"/>
                <a:cs typeface="Times New Roman" pitchFamily="18" charset="0"/>
              </a:rPr>
              <a:t>môi </a:t>
            </a:r>
            <a:r>
              <a:rPr lang="vi-VN" sz="2000" spc="-50" dirty="0">
                <a:solidFill>
                  <a:srgbClr val="000000"/>
                </a:solidFill>
                <a:latin typeface="Times New Roman" pitchFamily="18" charset="0"/>
                <a:cs typeface="Times New Roman" pitchFamily="18" charset="0"/>
              </a:rPr>
              <a:t>trường</a:t>
            </a:r>
            <a:endParaRPr sz="2200" spc="-50" dirty="0">
              <a:solidFill>
                <a:srgbClr val="000000"/>
              </a:solidFill>
              <a:latin typeface="TVVTAU+TimesNewRomanPS-ItalicMT"/>
              <a:cs typeface="TVVTAU+TimesNewRomanPS-ItalicMT"/>
            </a:endParaRPr>
          </a:p>
        </p:txBody>
      </p:sp>
      <p:sp>
        <p:nvSpPr>
          <p:cNvPr id="8" name="object 8"/>
          <p:cNvSpPr txBox="1"/>
          <p:nvPr/>
        </p:nvSpPr>
        <p:spPr>
          <a:xfrm>
            <a:off x="667034" y="6337752"/>
            <a:ext cx="896769" cy="307777"/>
          </a:xfrm>
          <a:prstGeom prst="rect">
            <a:avLst/>
          </a:prstGeom>
        </p:spPr>
        <p:txBody>
          <a:bodyPr vert="horz" wrap="square" lIns="0" tIns="0" rIns="0" bIns="0" rtlCol="0">
            <a:spAutoFit/>
          </a:bodyPr>
          <a:lstStyle/>
          <a:p>
            <a:pPr marL="0" marR="0">
              <a:lnSpc>
                <a:spcPts val="2436"/>
              </a:lnSpc>
              <a:spcBef>
                <a:spcPts val="0"/>
              </a:spcBef>
              <a:spcAft>
                <a:spcPts val="0"/>
              </a:spcAft>
            </a:pPr>
            <a:r>
              <a:rPr sz="2200" spc="-50">
                <a:solidFill>
                  <a:srgbClr val="000000"/>
                </a:solidFill>
                <a:latin typeface="SGTIRB+TimesNewRomanPSMT"/>
                <a:cs typeface="SGTIRB+TimesNewRomanPSMT"/>
              </a:rPr>
              <a:t>.</a:t>
            </a:r>
            <a:endParaRPr sz="2200" spc="-50" dirty="0">
              <a:solidFill>
                <a:srgbClr val="000000"/>
              </a:solidFill>
              <a:latin typeface="SGTIRB+TimesNewRomanPSMT"/>
              <a:cs typeface="SGTIRB+TimesNewRomanPSMT"/>
            </a:endParaRPr>
          </a:p>
        </p:txBody>
      </p:sp>
      <p:sp>
        <p:nvSpPr>
          <p:cNvPr id="9" name="object 9"/>
          <p:cNvSpPr txBox="1"/>
          <p:nvPr/>
        </p:nvSpPr>
        <p:spPr>
          <a:xfrm>
            <a:off x="8286164" y="6441622"/>
            <a:ext cx="283778" cy="192360"/>
          </a:xfrm>
          <a:prstGeom prst="rect">
            <a:avLst/>
          </a:prstGeom>
        </p:spPr>
        <p:txBody>
          <a:bodyPr vert="horz" wrap="square" lIns="0" tIns="0" rIns="0" bIns="0" rtlCol="0">
            <a:spAutoFit/>
          </a:bodyPr>
          <a:lstStyle/>
          <a:p>
            <a:pPr marL="0" marR="0">
              <a:lnSpc>
                <a:spcPts val="1464"/>
              </a:lnSpc>
              <a:spcBef>
                <a:spcPts val="0"/>
              </a:spcBef>
              <a:spcAft>
                <a:spcPts val="0"/>
              </a:spcAft>
            </a:pPr>
            <a:r>
              <a:rPr sz="1200" dirty="0">
                <a:solidFill>
                  <a:srgbClr val="888888"/>
                </a:solidFill>
                <a:latin typeface="FLPNNE+Calibri"/>
                <a:cs typeface="FLPNNE+Calibri"/>
              </a:rPr>
              <a:t>14</a:t>
            </a:r>
          </a:p>
        </p:txBody>
      </p:sp>
      <p:pic>
        <p:nvPicPr>
          <p:cNvPr id="10" name="Picture 8" descr="C:\Users\lqtrung\Desktop\tnm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1" name="Title 1"/>
          <p:cNvSpPr>
            <a:spLocks noGrp="1"/>
          </p:cNvSpPr>
          <p:nvPr>
            <p:ph type="title"/>
          </p:nvPr>
        </p:nvSpPr>
        <p:spPr>
          <a:xfrm>
            <a:off x="1182085" y="440668"/>
            <a:ext cx="7866170"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Tree>
    <p:extLst>
      <p:ext uri="{BB962C8B-B14F-4D97-AF65-F5344CB8AC3E}">
        <p14:creationId xmlns:p14="http://schemas.microsoft.com/office/powerpoint/2010/main" val="204577580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23528" y="1144947"/>
            <a:ext cx="8568952" cy="679673"/>
          </a:xfrm>
          <a:prstGeom prst="rect">
            <a:avLst/>
          </a:prstGeom>
        </p:spPr>
        <p:txBody>
          <a:bodyPr vert="horz" wrap="square" lIns="0" tIns="0" rIns="0" bIns="0" rtlCol="0">
            <a:spAutoFit/>
          </a:bodyPr>
          <a:lstStyle/>
          <a:p>
            <a:pPr marL="741362" marR="0" algn="ctr">
              <a:lnSpc>
                <a:spcPts val="2436"/>
              </a:lnSpc>
              <a:spcBef>
                <a:spcPts val="0"/>
              </a:spcBef>
              <a:spcAft>
                <a:spcPts val="0"/>
              </a:spcAft>
            </a:pPr>
            <a:r>
              <a:rPr sz="2200" b="1" dirty="0">
                <a:solidFill>
                  <a:srgbClr val="0000FF"/>
                </a:solidFill>
                <a:latin typeface="Times New Roman" pitchFamily="18" charset="0"/>
                <a:cs typeface="Times New Roman" pitchFamily="18" charset="0"/>
              </a:rPr>
              <a:t>II. ĐĂNG KÝ MÔI</a:t>
            </a:r>
            <a:r>
              <a:rPr sz="2200" b="1" spc="-43" dirty="0">
                <a:solidFill>
                  <a:srgbClr val="0000FF"/>
                </a:solidFill>
                <a:latin typeface="Times New Roman" pitchFamily="18" charset="0"/>
                <a:cs typeface="Times New Roman" pitchFamily="18" charset="0"/>
              </a:rPr>
              <a:t> </a:t>
            </a:r>
            <a:r>
              <a:rPr sz="2200" b="1" dirty="0">
                <a:solidFill>
                  <a:srgbClr val="0000FF"/>
                </a:solidFill>
                <a:latin typeface="Times New Roman" pitchFamily="18" charset="0"/>
                <a:cs typeface="Times New Roman" pitchFamily="18" charset="0"/>
              </a:rPr>
              <a:t>TRƯỜNG</a:t>
            </a:r>
          </a:p>
          <a:p>
            <a:pPr marL="296036" marR="0">
              <a:lnSpc>
                <a:spcPts val="2436"/>
              </a:lnSpc>
              <a:spcBef>
                <a:spcPts val="467"/>
              </a:spcBef>
              <a:spcAft>
                <a:spcPts val="0"/>
              </a:spcAft>
            </a:pPr>
            <a:r>
              <a:rPr sz="2200" b="1" dirty="0">
                <a:solidFill>
                  <a:srgbClr val="000000"/>
                </a:solidFill>
                <a:latin typeface="Times New Roman" pitchFamily="18" charset="0"/>
                <a:cs typeface="Times New Roman" pitchFamily="18" charset="0"/>
              </a:rPr>
              <a:t>1. Đối tượng phải đăng ký </a:t>
            </a:r>
            <a:r>
              <a:rPr sz="2200" b="1" dirty="0" err="1">
                <a:solidFill>
                  <a:srgbClr val="000000"/>
                </a:solidFill>
                <a:latin typeface="Times New Roman" pitchFamily="18" charset="0"/>
                <a:cs typeface="Times New Roman" pitchFamily="18" charset="0"/>
              </a:rPr>
              <a:t>môi</a:t>
            </a:r>
            <a:r>
              <a:rPr sz="2200" b="1" dirty="0">
                <a:solidFill>
                  <a:srgbClr val="000000"/>
                </a:solidFill>
                <a:latin typeface="Times New Roman" pitchFamily="18" charset="0"/>
                <a:cs typeface="Times New Roman" pitchFamily="18" charset="0"/>
              </a:rPr>
              <a:t> </a:t>
            </a:r>
            <a:r>
              <a:rPr sz="2200" b="1" dirty="0" err="1">
                <a:solidFill>
                  <a:srgbClr val="000000"/>
                </a:solidFill>
                <a:latin typeface="Times New Roman" pitchFamily="18" charset="0"/>
                <a:cs typeface="Times New Roman" pitchFamily="18" charset="0"/>
              </a:rPr>
              <a:t>trường</a:t>
            </a:r>
            <a:r>
              <a:rPr lang="vi-VN" sz="2200" b="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(Khoản 1 Điều 49 </a:t>
            </a:r>
            <a:r>
              <a:rPr sz="2200" dirty="0" err="1">
                <a:solidFill>
                  <a:srgbClr val="000000"/>
                </a:solidFill>
                <a:latin typeface="Times New Roman" pitchFamily="18" charset="0"/>
                <a:cs typeface="Times New Roman" pitchFamily="18" charset="0"/>
              </a:rPr>
              <a:t>Luật</a:t>
            </a:r>
            <a:r>
              <a:rPr sz="2200" dirty="0">
                <a:solidFill>
                  <a:srgbClr val="000000"/>
                </a:solidFill>
                <a:latin typeface="Times New Roman" pitchFamily="18" charset="0"/>
                <a:cs typeface="Times New Roman" pitchFamily="18" charset="0"/>
              </a:rPr>
              <a:t> </a:t>
            </a:r>
            <a:r>
              <a:rPr lang="vi-VN" sz="2200" dirty="0">
                <a:solidFill>
                  <a:srgbClr val="000000"/>
                </a:solidFill>
                <a:latin typeface="Times New Roman" pitchFamily="18" charset="0"/>
                <a:cs typeface="Times New Roman" pitchFamily="18" charset="0"/>
              </a:rPr>
              <a:t>BVMT </a:t>
            </a:r>
            <a:r>
              <a:rPr sz="2200" dirty="0">
                <a:solidFill>
                  <a:srgbClr val="000000"/>
                </a:solidFill>
                <a:latin typeface="Times New Roman" pitchFamily="18" charset="0"/>
                <a:cs typeface="Times New Roman" pitchFamily="18" charset="0"/>
              </a:rPr>
              <a:t>)</a:t>
            </a:r>
          </a:p>
        </p:txBody>
      </p:sp>
      <p:sp>
        <p:nvSpPr>
          <p:cNvPr id="4" name="object 4"/>
          <p:cNvSpPr txBox="1"/>
          <p:nvPr/>
        </p:nvSpPr>
        <p:spPr>
          <a:xfrm>
            <a:off x="4211960" y="2286461"/>
            <a:ext cx="4074204" cy="1846659"/>
          </a:xfrm>
          <a:prstGeom prst="rect">
            <a:avLst/>
          </a:prstGeom>
        </p:spPr>
        <p:txBody>
          <a:bodyPr vert="horz" wrap="square" lIns="0" tIns="0" rIns="0" bIns="0" rtlCol="0">
            <a:spAutoFit/>
          </a:bodyPr>
          <a:lstStyle/>
          <a:p>
            <a:pPr marL="542925" marR="0" algn="just">
              <a:lnSpc>
                <a:spcPts val="2436"/>
              </a:lnSpc>
              <a:spcBef>
                <a:spcPts val="0"/>
              </a:spcBef>
              <a:spcAft>
                <a:spcPts val="0"/>
              </a:spcAft>
            </a:pPr>
            <a:r>
              <a:rPr sz="2200" dirty="0">
                <a:solidFill>
                  <a:srgbClr val="008000"/>
                </a:solidFill>
                <a:latin typeface="Times New Roman" pitchFamily="18" charset="0"/>
                <a:cs typeface="Times New Roman" pitchFamily="18" charset="0"/>
              </a:rPr>
              <a:t>-</a:t>
            </a:r>
            <a:r>
              <a:rPr sz="2200" spc="252" dirty="0">
                <a:solidFill>
                  <a:srgbClr val="008000"/>
                </a:solidFill>
                <a:latin typeface="Times New Roman" pitchFamily="18" charset="0"/>
                <a:cs typeface="Times New Roman" pitchFamily="18" charset="0"/>
              </a:rPr>
              <a:t> </a:t>
            </a:r>
            <a:r>
              <a:rPr sz="2200" dirty="0">
                <a:solidFill>
                  <a:srgbClr val="008000"/>
                </a:solidFill>
                <a:latin typeface="Times New Roman" pitchFamily="18" charset="0"/>
                <a:cs typeface="Times New Roman" pitchFamily="18" charset="0"/>
              </a:rPr>
              <a:t>Dự</a:t>
            </a:r>
            <a:r>
              <a:rPr sz="2200" spc="243" dirty="0">
                <a:solidFill>
                  <a:srgbClr val="008000"/>
                </a:solidFill>
                <a:latin typeface="Times New Roman" pitchFamily="18" charset="0"/>
                <a:cs typeface="Times New Roman" pitchFamily="18" charset="0"/>
              </a:rPr>
              <a:t> </a:t>
            </a:r>
            <a:r>
              <a:rPr sz="2200" dirty="0">
                <a:solidFill>
                  <a:srgbClr val="008000"/>
                </a:solidFill>
                <a:latin typeface="Times New Roman" pitchFamily="18" charset="0"/>
                <a:cs typeface="Times New Roman" pitchFamily="18" charset="0"/>
              </a:rPr>
              <a:t>án</a:t>
            </a:r>
            <a:r>
              <a:rPr sz="2200" spc="248" dirty="0">
                <a:solidFill>
                  <a:srgbClr val="008000"/>
                </a:solidFill>
                <a:latin typeface="Times New Roman" pitchFamily="18" charset="0"/>
                <a:cs typeface="Times New Roman" pitchFamily="18" charset="0"/>
              </a:rPr>
              <a:t> </a:t>
            </a:r>
            <a:r>
              <a:rPr sz="2200" dirty="0">
                <a:solidFill>
                  <a:srgbClr val="008000"/>
                </a:solidFill>
                <a:latin typeface="Times New Roman" pitchFamily="18" charset="0"/>
                <a:cs typeface="Times New Roman" pitchFamily="18" charset="0"/>
              </a:rPr>
              <a:t>đầu</a:t>
            </a:r>
            <a:r>
              <a:rPr sz="2200" spc="245" dirty="0">
                <a:solidFill>
                  <a:srgbClr val="008000"/>
                </a:solidFill>
                <a:latin typeface="Times New Roman" pitchFamily="18" charset="0"/>
                <a:cs typeface="Times New Roman" pitchFamily="18" charset="0"/>
              </a:rPr>
              <a:t> </a:t>
            </a:r>
            <a:r>
              <a:rPr sz="2200" dirty="0">
                <a:solidFill>
                  <a:srgbClr val="008000"/>
                </a:solidFill>
                <a:latin typeface="Times New Roman" pitchFamily="18" charset="0"/>
                <a:cs typeface="Times New Roman" pitchFamily="18" charset="0"/>
              </a:rPr>
              <a:t>tư</a:t>
            </a:r>
            <a:r>
              <a:rPr sz="2200" spc="241" dirty="0">
                <a:solidFill>
                  <a:srgbClr val="008000"/>
                </a:solidFill>
                <a:latin typeface="Times New Roman" pitchFamily="18" charset="0"/>
                <a:cs typeface="Times New Roman" pitchFamily="18" charset="0"/>
              </a:rPr>
              <a:t> </a:t>
            </a:r>
            <a:r>
              <a:rPr sz="2200" dirty="0">
                <a:solidFill>
                  <a:srgbClr val="008000"/>
                </a:solidFill>
                <a:latin typeface="Times New Roman" pitchFamily="18" charset="0"/>
                <a:cs typeface="Times New Roman" pitchFamily="18" charset="0"/>
              </a:rPr>
              <a:t>có</a:t>
            </a:r>
            <a:r>
              <a:rPr sz="2200" spc="248" dirty="0">
                <a:solidFill>
                  <a:srgbClr val="008000"/>
                </a:solidFill>
                <a:latin typeface="Times New Roman" pitchFamily="18" charset="0"/>
                <a:cs typeface="Times New Roman" pitchFamily="18" charset="0"/>
              </a:rPr>
              <a:t> </a:t>
            </a:r>
            <a:r>
              <a:rPr sz="2200" dirty="0">
                <a:solidFill>
                  <a:srgbClr val="008000"/>
                </a:solidFill>
                <a:latin typeface="Times New Roman" pitchFamily="18" charset="0"/>
                <a:cs typeface="Times New Roman" pitchFamily="18" charset="0"/>
              </a:rPr>
              <a:t>phát</a:t>
            </a:r>
            <a:r>
              <a:rPr sz="2200" spc="246" dirty="0">
                <a:solidFill>
                  <a:srgbClr val="008000"/>
                </a:solidFill>
                <a:latin typeface="Times New Roman" pitchFamily="18" charset="0"/>
                <a:cs typeface="Times New Roman" pitchFamily="18" charset="0"/>
              </a:rPr>
              <a:t> </a:t>
            </a:r>
            <a:r>
              <a:rPr sz="2200" dirty="0">
                <a:solidFill>
                  <a:srgbClr val="008000"/>
                </a:solidFill>
                <a:latin typeface="Times New Roman" pitchFamily="18" charset="0"/>
                <a:cs typeface="Times New Roman" pitchFamily="18" charset="0"/>
              </a:rPr>
              <a:t>sinh</a:t>
            </a:r>
            <a:r>
              <a:rPr sz="2200" spc="248" dirty="0">
                <a:solidFill>
                  <a:srgbClr val="008000"/>
                </a:solidFill>
                <a:latin typeface="Times New Roman" pitchFamily="18" charset="0"/>
                <a:cs typeface="Times New Roman" pitchFamily="18" charset="0"/>
              </a:rPr>
              <a:t> </a:t>
            </a:r>
            <a:r>
              <a:rPr sz="2200" dirty="0">
                <a:solidFill>
                  <a:srgbClr val="008000"/>
                </a:solidFill>
                <a:latin typeface="Times New Roman" pitchFamily="18" charset="0"/>
                <a:cs typeface="Times New Roman" pitchFamily="18" charset="0"/>
              </a:rPr>
              <a:t>chất</a:t>
            </a:r>
            <a:r>
              <a:rPr sz="2200" spc="244" dirty="0">
                <a:solidFill>
                  <a:srgbClr val="008000"/>
                </a:solidFill>
                <a:latin typeface="Times New Roman" pitchFamily="18" charset="0"/>
                <a:cs typeface="Times New Roman" pitchFamily="18" charset="0"/>
              </a:rPr>
              <a:t> </a:t>
            </a:r>
            <a:r>
              <a:rPr sz="2200" dirty="0">
                <a:solidFill>
                  <a:srgbClr val="008000"/>
                </a:solidFill>
                <a:latin typeface="Times New Roman" pitchFamily="18" charset="0"/>
                <a:cs typeface="Times New Roman" pitchFamily="18" charset="0"/>
              </a:rPr>
              <a:t>thải</a:t>
            </a:r>
            <a:r>
              <a:rPr sz="2200" spc="247" dirty="0">
                <a:solidFill>
                  <a:srgbClr val="008000"/>
                </a:solidFill>
                <a:latin typeface="Times New Roman" pitchFamily="18" charset="0"/>
                <a:cs typeface="Times New Roman" pitchFamily="18" charset="0"/>
              </a:rPr>
              <a:t> </a:t>
            </a:r>
            <a:r>
              <a:rPr sz="2200" dirty="0">
                <a:solidFill>
                  <a:srgbClr val="008000"/>
                </a:solidFill>
                <a:latin typeface="Times New Roman" pitchFamily="18" charset="0"/>
                <a:cs typeface="Times New Roman" pitchFamily="18" charset="0"/>
              </a:rPr>
              <a:t>không</a:t>
            </a:r>
            <a:r>
              <a:rPr sz="2200" spc="248" dirty="0">
                <a:solidFill>
                  <a:srgbClr val="008000"/>
                </a:solidFill>
                <a:latin typeface="Times New Roman" pitchFamily="18" charset="0"/>
                <a:cs typeface="Times New Roman" pitchFamily="18" charset="0"/>
              </a:rPr>
              <a:t> </a:t>
            </a:r>
            <a:r>
              <a:rPr sz="2200" dirty="0">
                <a:solidFill>
                  <a:srgbClr val="008000"/>
                </a:solidFill>
                <a:latin typeface="Times New Roman" pitchFamily="18" charset="0"/>
                <a:cs typeface="Times New Roman" pitchFamily="18" charset="0"/>
              </a:rPr>
              <a:t>thuộc</a:t>
            </a:r>
            <a:r>
              <a:rPr sz="2200" spc="247" dirty="0">
                <a:solidFill>
                  <a:srgbClr val="008000"/>
                </a:solidFill>
                <a:latin typeface="Times New Roman" pitchFamily="18" charset="0"/>
                <a:cs typeface="Times New Roman" pitchFamily="18" charset="0"/>
              </a:rPr>
              <a:t> </a:t>
            </a:r>
            <a:r>
              <a:rPr sz="2200" dirty="0" err="1">
                <a:solidFill>
                  <a:srgbClr val="008000"/>
                </a:solidFill>
                <a:latin typeface="Times New Roman" pitchFamily="18" charset="0"/>
                <a:cs typeface="Times New Roman" pitchFamily="18" charset="0"/>
              </a:rPr>
              <a:t>đối</a:t>
            </a:r>
            <a:r>
              <a:rPr sz="2200" spc="249" dirty="0">
                <a:solidFill>
                  <a:srgbClr val="008000"/>
                </a:solidFill>
                <a:latin typeface="Times New Roman" pitchFamily="18" charset="0"/>
                <a:cs typeface="Times New Roman" pitchFamily="18" charset="0"/>
              </a:rPr>
              <a:t> </a:t>
            </a:r>
            <a:r>
              <a:rPr sz="2200" dirty="0" err="1">
                <a:solidFill>
                  <a:srgbClr val="008000"/>
                </a:solidFill>
                <a:latin typeface="Times New Roman" pitchFamily="18" charset="0"/>
                <a:cs typeface="Times New Roman" pitchFamily="18" charset="0"/>
              </a:rPr>
              <a:t>tượng</a:t>
            </a:r>
            <a:r>
              <a:rPr lang="vi-VN" sz="2200" dirty="0">
                <a:solidFill>
                  <a:srgbClr val="008000"/>
                </a:solidFill>
                <a:latin typeface="Times New Roman" pitchFamily="18" charset="0"/>
                <a:cs typeface="Times New Roman" pitchFamily="18" charset="0"/>
              </a:rPr>
              <a:t> </a:t>
            </a:r>
            <a:r>
              <a:rPr sz="2200" dirty="0" err="1">
                <a:solidFill>
                  <a:srgbClr val="008000"/>
                </a:solidFill>
                <a:latin typeface="Times New Roman" pitchFamily="18" charset="0"/>
                <a:cs typeface="Times New Roman" pitchFamily="18" charset="0"/>
              </a:rPr>
              <a:t>phải</a:t>
            </a:r>
            <a:r>
              <a:rPr sz="2200" spc="74" dirty="0">
                <a:solidFill>
                  <a:srgbClr val="008000"/>
                </a:solidFill>
                <a:latin typeface="Times New Roman" pitchFamily="18" charset="0"/>
                <a:cs typeface="Times New Roman" pitchFamily="18" charset="0"/>
              </a:rPr>
              <a:t> </a:t>
            </a:r>
            <a:r>
              <a:rPr sz="2200" dirty="0">
                <a:solidFill>
                  <a:srgbClr val="008000"/>
                </a:solidFill>
                <a:latin typeface="Times New Roman" pitchFamily="18" charset="0"/>
                <a:cs typeface="Times New Roman" pitchFamily="18" charset="0"/>
              </a:rPr>
              <a:t>có</a:t>
            </a:r>
            <a:r>
              <a:rPr sz="2200" spc="76" dirty="0">
                <a:solidFill>
                  <a:srgbClr val="008000"/>
                </a:solidFill>
                <a:latin typeface="Times New Roman" pitchFamily="18" charset="0"/>
                <a:cs typeface="Times New Roman" pitchFamily="18" charset="0"/>
              </a:rPr>
              <a:t> </a:t>
            </a:r>
            <a:r>
              <a:rPr sz="2200" dirty="0">
                <a:solidFill>
                  <a:srgbClr val="008000"/>
                </a:solidFill>
                <a:latin typeface="Times New Roman" pitchFamily="18" charset="0"/>
                <a:cs typeface="Times New Roman" pitchFamily="18" charset="0"/>
              </a:rPr>
              <a:t>giấy</a:t>
            </a:r>
            <a:r>
              <a:rPr sz="2200" spc="74" dirty="0">
                <a:solidFill>
                  <a:srgbClr val="008000"/>
                </a:solidFill>
                <a:latin typeface="Times New Roman" pitchFamily="18" charset="0"/>
                <a:cs typeface="Times New Roman" pitchFamily="18" charset="0"/>
              </a:rPr>
              <a:t> </a:t>
            </a:r>
            <a:r>
              <a:rPr sz="2200" dirty="0">
                <a:solidFill>
                  <a:srgbClr val="008000"/>
                </a:solidFill>
                <a:latin typeface="Times New Roman" pitchFamily="18" charset="0"/>
                <a:cs typeface="Times New Roman" pitchFamily="18" charset="0"/>
              </a:rPr>
              <a:t>phép</a:t>
            </a:r>
            <a:r>
              <a:rPr sz="2200" spc="73" dirty="0">
                <a:solidFill>
                  <a:srgbClr val="008000"/>
                </a:solidFill>
                <a:latin typeface="Times New Roman" pitchFamily="18" charset="0"/>
                <a:cs typeface="Times New Roman" pitchFamily="18" charset="0"/>
              </a:rPr>
              <a:t> </a:t>
            </a:r>
            <a:r>
              <a:rPr sz="2200" dirty="0">
                <a:solidFill>
                  <a:srgbClr val="008000"/>
                </a:solidFill>
                <a:latin typeface="Times New Roman" pitchFamily="18" charset="0"/>
                <a:cs typeface="Times New Roman" pitchFamily="18" charset="0"/>
              </a:rPr>
              <a:t>môi</a:t>
            </a:r>
            <a:r>
              <a:rPr sz="2200" spc="77" dirty="0">
                <a:solidFill>
                  <a:srgbClr val="008000"/>
                </a:solidFill>
                <a:latin typeface="Times New Roman" pitchFamily="18" charset="0"/>
                <a:cs typeface="Times New Roman" pitchFamily="18" charset="0"/>
              </a:rPr>
              <a:t> </a:t>
            </a:r>
            <a:r>
              <a:rPr sz="2200" dirty="0">
                <a:solidFill>
                  <a:srgbClr val="008000"/>
                </a:solidFill>
                <a:latin typeface="Times New Roman" pitchFamily="18" charset="0"/>
                <a:cs typeface="Times New Roman" pitchFamily="18" charset="0"/>
              </a:rPr>
              <a:t>trường</a:t>
            </a:r>
            <a:r>
              <a:rPr sz="2200" spc="74" dirty="0">
                <a:solidFill>
                  <a:srgbClr val="008000"/>
                </a:solidFill>
                <a:latin typeface="Times New Roman" pitchFamily="18" charset="0"/>
                <a:cs typeface="Times New Roman" pitchFamily="18" charset="0"/>
              </a:rPr>
              <a:t> </a:t>
            </a:r>
            <a:r>
              <a:rPr sz="2200" dirty="0">
                <a:solidFill>
                  <a:srgbClr val="008000"/>
                </a:solidFill>
                <a:latin typeface="Times New Roman" pitchFamily="18" charset="0"/>
                <a:cs typeface="Times New Roman" pitchFamily="18" charset="0"/>
              </a:rPr>
              <a:t>(bao</a:t>
            </a:r>
            <a:r>
              <a:rPr sz="2200" spc="71" dirty="0">
                <a:solidFill>
                  <a:srgbClr val="008000"/>
                </a:solidFill>
                <a:latin typeface="Times New Roman" pitchFamily="18" charset="0"/>
                <a:cs typeface="Times New Roman" pitchFamily="18" charset="0"/>
              </a:rPr>
              <a:t> </a:t>
            </a:r>
            <a:r>
              <a:rPr sz="2200" dirty="0">
                <a:solidFill>
                  <a:srgbClr val="008000"/>
                </a:solidFill>
                <a:latin typeface="Times New Roman" pitchFamily="18" charset="0"/>
                <a:cs typeface="Times New Roman" pitchFamily="18" charset="0"/>
              </a:rPr>
              <a:t>gồm</a:t>
            </a:r>
            <a:r>
              <a:rPr sz="2200" spc="76" dirty="0">
                <a:solidFill>
                  <a:srgbClr val="008000"/>
                </a:solidFill>
                <a:latin typeface="Times New Roman" pitchFamily="18" charset="0"/>
                <a:cs typeface="Times New Roman" pitchFamily="18" charset="0"/>
              </a:rPr>
              <a:t> </a:t>
            </a:r>
            <a:r>
              <a:rPr sz="2200" dirty="0">
                <a:solidFill>
                  <a:srgbClr val="008000"/>
                </a:solidFill>
                <a:latin typeface="Times New Roman" pitchFamily="18" charset="0"/>
                <a:cs typeface="Times New Roman" pitchFamily="18" charset="0"/>
              </a:rPr>
              <a:t>cả</a:t>
            </a:r>
            <a:r>
              <a:rPr sz="2200" spc="75" dirty="0">
                <a:solidFill>
                  <a:srgbClr val="008000"/>
                </a:solidFill>
                <a:latin typeface="Times New Roman" pitchFamily="18" charset="0"/>
                <a:cs typeface="Times New Roman" pitchFamily="18" charset="0"/>
              </a:rPr>
              <a:t> </a:t>
            </a:r>
            <a:r>
              <a:rPr sz="2200" dirty="0">
                <a:solidFill>
                  <a:srgbClr val="008000"/>
                </a:solidFill>
                <a:latin typeface="Times New Roman" pitchFamily="18" charset="0"/>
                <a:cs typeface="Times New Roman" pitchFamily="18" charset="0"/>
              </a:rPr>
              <a:t>dự</a:t>
            </a:r>
            <a:r>
              <a:rPr sz="2200" spc="70" dirty="0">
                <a:solidFill>
                  <a:srgbClr val="008000"/>
                </a:solidFill>
                <a:latin typeface="Times New Roman" pitchFamily="18" charset="0"/>
                <a:cs typeface="Times New Roman" pitchFamily="18" charset="0"/>
              </a:rPr>
              <a:t> </a:t>
            </a:r>
            <a:r>
              <a:rPr sz="2200" dirty="0">
                <a:solidFill>
                  <a:srgbClr val="008000"/>
                </a:solidFill>
                <a:latin typeface="Times New Roman" pitchFamily="18" charset="0"/>
                <a:cs typeface="Times New Roman" pitchFamily="18" charset="0"/>
              </a:rPr>
              <a:t>án</a:t>
            </a:r>
            <a:r>
              <a:rPr sz="2200" spc="76" dirty="0">
                <a:solidFill>
                  <a:srgbClr val="008000"/>
                </a:solidFill>
                <a:latin typeface="Times New Roman" pitchFamily="18" charset="0"/>
                <a:cs typeface="Times New Roman" pitchFamily="18" charset="0"/>
              </a:rPr>
              <a:t> </a:t>
            </a:r>
            <a:r>
              <a:rPr sz="2200" dirty="0">
                <a:solidFill>
                  <a:srgbClr val="008000"/>
                </a:solidFill>
                <a:latin typeface="Times New Roman" pitchFamily="18" charset="0"/>
                <a:cs typeface="Times New Roman" pitchFamily="18" charset="0"/>
              </a:rPr>
              <a:t>thuộc</a:t>
            </a:r>
            <a:r>
              <a:rPr sz="2200" spc="74" dirty="0">
                <a:solidFill>
                  <a:srgbClr val="008000"/>
                </a:solidFill>
                <a:latin typeface="Times New Roman" pitchFamily="18" charset="0"/>
                <a:cs typeface="Times New Roman" pitchFamily="18" charset="0"/>
              </a:rPr>
              <a:t> </a:t>
            </a:r>
            <a:r>
              <a:rPr sz="2200" dirty="0" err="1">
                <a:solidFill>
                  <a:srgbClr val="008000"/>
                </a:solidFill>
                <a:latin typeface="Times New Roman" pitchFamily="18" charset="0"/>
                <a:cs typeface="Times New Roman" pitchFamily="18" charset="0"/>
              </a:rPr>
              <a:t>hoặc</a:t>
            </a:r>
            <a:r>
              <a:rPr sz="2200" spc="72" dirty="0">
                <a:solidFill>
                  <a:srgbClr val="008000"/>
                </a:solidFill>
                <a:latin typeface="Times New Roman" pitchFamily="18" charset="0"/>
                <a:cs typeface="Times New Roman" pitchFamily="18" charset="0"/>
              </a:rPr>
              <a:t> </a:t>
            </a:r>
            <a:r>
              <a:rPr sz="2200" dirty="0" err="1">
                <a:solidFill>
                  <a:srgbClr val="008000"/>
                </a:solidFill>
                <a:latin typeface="Times New Roman" pitchFamily="18" charset="0"/>
                <a:cs typeface="Times New Roman" pitchFamily="18" charset="0"/>
              </a:rPr>
              <a:t>không</a:t>
            </a:r>
            <a:r>
              <a:rPr lang="vi-VN" sz="2200" dirty="0">
                <a:solidFill>
                  <a:srgbClr val="008000"/>
                </a:solidFill>
                <a:latin typeface="Times New Roman" pitchFamily="18" charset="0"/>
                <a:cs typeface="Times New Roman" pitchFamily="18" charset="0"/>
              </a:rPr>
              <a:t> </a:t>
            </a:r>
            <a:r>
              <a:rPr sz="2200" dirty="0" err="1">
                <a:solidFill>
                  <a:srgbClr val="008000"/>
                </a:solidFill>
                <a:latin typeface="Times New Roman" pitchFamily="18" charset="0"/>
                <a:cs typeface="Times New Roman" pitchFamily="18" charset="0"/>
              </a:rPr>
              <a:t>thuộc</a:t>
            </a:r>
            <a:r>
              <a:rPr sz="2200" dirty="0">
                <a:solidFill>
                  <a:srgbClr val="008000"/>
                </a:solidFill>
                <a:latin typeface="Times New Roman" pitchFamily="18" charset="0"/>
                <a:cs typeface="Times New Roman" pitchFamily="18" charset="0"/>
              </a:rPr>
              <a:t> đối tượng phải thực hiện ĐTM)</a:t>
            </a:r>
          </a:p>
        </p:txBody>
      </p:sp>
      <p:sp>
        <p:nvSpPr>
          <p:cNvPr id="5" name="object 5"/>
          <p:cNvSpPr txBox="1"/>
          <p:nvPr/>
        </p:nvSpPr>
        <p:spPr>
          <a:xfrm>
            <a:off x="4312479" y="4256067"/>
            <a:ext cx="3957163" cy="2154436"/>
          </a:xfrm>
          <a:prstGeom prst="rect">
            <a:avLst/>
          </a:prstGeom>
        </p:spPr>
        <p:txBody>
          <a:bodyPr vert="horz" wrap="square" lIns="0" tIns="0" rIns="0" bIns="0" rtlCol="0">
            <a:spAutoFit/>
          </a:bodyPr>
          <a:lstStyle/>
          <a:p>
            <a:pPr marL="542925" marR="0" algn="just">
              <a:lnSpc>
                <a:spcPts val="2436"/>
              </a:lnSpc>
              <a:spcBef>
                <a:spcPts val="0"/>
              </a:spcBef>
              <a:spcAft>
                <a:spcPts val="0"/>
              </a:spcAft>
            </a:pPr>
            <a:r>
              <a:rPr sz="2200" dirty="0">
                <a:solidFill>
                  <a:srgbClr val="000000"/>
                </a:solidFill>
                <a:latin typeface="Times New Roman" pitchFamily="18" charset="0"/>
                <a:cs typeface="Times New Roman" pitchFamily="18" charset="0"/>
              </a:rPr>
              <a:t>-</a:t>
            </a:r>
            <a:r>
              <a:rPr sz="2200" spc="30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Cơ</a:t>
            </a:r>
            <a:r>
              <a:rPr sz="2200" spc="30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sở</a:t>
            </a:r>
            <a:r>
              <a:rPr sz="2200" spc="30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sản</a:t>
            </a:r>
            <a:r>
              <a:rPr sz="2200" spc="30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xuất,</a:t>
            </a:r>
            <a:r>
              <a:rPr sz="2200" spc="29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kinh</a:t>
            </a:r>
            <a:r>
              <a:rPr sz="2200" spc="29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doanh,</a:t>
            </a:r>
            <a:r>
              <a:rPr sz="2200" spc="298"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dịch</a:t>
            </a:r>
            <a:r>
              <a:rPr sz="2200" spc="29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vụ</a:t>
            </a:r>
            <a:r>
              <a:rPr sz="2200" spc="298" dirty="0">
                <a:solidFill>
                  <a:srgbClr val="00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hoạt</a:t>
            </a:r>
            <a:r>
              <a:rPr sz="2200" b="1" spc="297"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động</a:t>
            </a:r>
            <a:r>
              <a:rPr sz="2200" spc="298"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trước</a:t>
            </a:r>
            <a:r>
              <a:rPr sz="2200" spc="297"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ngày</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Luật</a:t>
            </a:r>
            <a:r>
              <a:rPr sz="2200" spc="3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BVMT</a:t>
            </a:r>
            <a:r>
              <a:rPr sz="2200" spc="-1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có</a:t>
            </a:r>
            <a:r>
              <a:rPr sz="2200" spc="3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hiệu</a:t>
            </a:r>
            <a:r>
              <a:rPr sz="2200" spc="3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lực</a:t>
            </a:r>
            <a:r>
              <a:rPr sz="2200" spc="3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thi</a:t>
            </a:r>
            <a:r>
              <a:rPr sz="2200" spc="3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hành</a:t>
            </a:r>
            <a:r>
              <a:rPr sz="2200" spc="3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có</a:t>
            </a:r>
            <a:r>
              <a:rPr sz="2200" spc="3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phát</a:t>
            </a:r>
            <a:r>
              <a:rPr sz="2200" spc="3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sinh</a:t>
            </a:r>
            <a:r>
              <a:rPr sz="2200" spc="3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chất</a:t>
            </a:r>
            <a:r>
              <a:rPr sz="2200" spc="3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thải</a:t>
            </a:r>
            <a:r>
              <a:rPr sz="2200" spc="34" dirty="0">
                <a:solidFill>
                  <a:srgbClr val="000000"/>
                </a:solidFill>
                <a:latin typeface="Times New Roman" pitchFamily="18" charset="0"/>
                <a:cs typeface="Times New Roman" pitchFamily="18" charset="0"/>
              </a:rPr>
              <a:t> </a:t>
            </a:r>
            <a:r>
              <a:rPr sz="2200" b="1" dirty="0" err="1">
                <a:solidFill>
                  <a:srgbClr val="FF0000"/>
                </a:solidFill>
                <a:latin typeface="Times New Roman" pitchFamily="18" charset="0"/>
                <a:cs typeface="Times New Roman" pitchFamily="18" charset="0"/>
              </a:rPr>
              <a:t>không</a:t>
            </a:r>
            <a:r>
              <a:rPr sz="2200" b="1" spc="34" dirty="0">
                <a:solidFill>
                  <a:srgbClr val="FF0000"/>
                </a:solidFill>
                <a:latin typeface="Times New Roman" pitchFamily="18" charset="0"/>
                <a:cs typeface="Times New Roman" pitchFamily="18" charset="0"/>
              </a:rPr>
              <a:t> </a:t>
            </a:r>
            <a:r>
              <a:rPr sz="2200" b="1" dirty="0" err="1">
                <a:solidFill>
                  <a:srgbClr val="FF0000"/>
                </a:solidFill>
                <a:latin typeface="Times New Roman" pitchFamily="18" charset="0"/>
                <a:cs typeface="Times New Roman" pitchFamily="18" charset="0"/>
              </a:rPr>
              <a:t>thuộc</a:t>
            </a:r>
            <a:r>
              <a:rPr lang="vi-VN" sz="2200" b="1" dirty="0">
                <a:solidFill>
                  <a:srgbClr val="FF0000"/>
                </a:solidFill>
                <a:latin typeface="Times New Roman" pitchFamily="18" charset="0"/>
                <a:cs typeface="Times New Roman" pitchFamily="18" charset="0"/>
              </a:rPr>
              <a:t> </a:t>
            </a:r>
            <a:r>
              <a:rPr sz="2200" b="1" dirty="0" err="1">
                <a:solidFill>
                  <a:srgbClr val="FF0000"/>
                </a:solidFill>
                <a:latin typeface="Times New Roman" pitchFamily="18" charset="0"/>
                <a:cs typeface="Times New Roman" pitchFamily="18" charset="0"/>
              </a:rPr>
              <a:t>đối</a:t>
            </a:r>
            <a:r>
              <a:rPr sz="2200" b="1" dirty="0">
                <a:solidFill>
                  <a:srgbClr val="FF0000"/>
                </a:solidFill>
                <a:latin typeface="Times New Roman" pitchFamily="18" charset="0"/>
                <a:cs typeface="Times New Roman" pitchFamily="18" charset="0"/>
              </a:rPr>
              <a:t> tượng phải có giấy phép môi trường.</a:t>
            </a:r>
          </a:p>
        </p:txBody>
      </p:sp>
      <p:sp>
        <p:nvSpPr>
          <p:cNvPr id="6" name="object 6"/>
          <p:cNvSpPr txBox="1"/>
          <p:nvPr/>
        </p:nvSpPr>
        <p:spPr>
          <a:xfrm>
            <a:off x="8286164" y="6441622"/>
            <a:ext cx="283778" cy="192360"/>
          </a:xfrm>
          <a:prstGeom prst="rect">
            <a:avLst/>
          </a:prstGeom>
        </p:spPr>
        <p:txBody>
          <a:bodyPr vert="horz" wrap="square" lIns="0" tIns="0" rIns="0" bIns="0" rtlCol="0">
            <a:spAutoFit/>
          </a:bodyPr>
          <a:lstStyle/>
          <a:p>
            <a:pPr marL="0" marR="0">
              <a:lnSpc>
                <a:spcPts val="1464"/>
              </a:lnSpc>
              <a:spcBef>
                <a:spcPts val="0"/>
              </a:spcBef>
              <a:spcAft>
                <a:spcPts val="0"/>
              </a:spcAft>
            </a:pPr>
            <a:r>
              <a:rPr sz="1200" dirty="0">
                <a:solidFill>
                  <a:srgbClr val="888888"/>
                </a:solidFill>
                <a:latin typeface="FLPNNE+Calibri"/>
                <a:cs typeface="FLPNNE+Calibri"/>
              </a:rPr>
              <a:t>15</a:t>
            </a:r>
          </a:p>
        </p:txBody>
      </p:sp>
      <p:pic>
        <p:nvPicPr>
          <p:cNvPr id="7" name="Picture 8" descr="C:\Users\lqtrung\Desktop\tnm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Title 1"/>
          <p:cNvSpPr>
            <a:spLocks noGrp="1"/>
          </p:cNvSpPr>
          <p:nvPr>
            <p:ph type="title"/>
          </p:nvPr>
        </p:nvSpPr>
        <p:spPr>
          <a:xfrm>
            <a:off x="1182084" y="440668"/>
            <a:ext cx="7854411"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pic>
        <p:nvPicPr>
          <p:cNvPr id="2" name="Picture 1"/>
          <p:cNvPicPr>
            <a:picLocks noChangeAspect="1"/>
          </p:cNvPicPr>
          <p:nvPr/>
        </p:nvPicPr>
        <p:blipFill>
          <a:blip r:embed="rId3"/>
          <a:stretch>
            <a:fillRect/>
          </a:stretch>
        </p:blipFill>
        <p:spPr>
          <a:xfrm>
            <a:off x="465791" y="2636912"/>
            <a:ext cx="3846688" cy="3263379"/>
          </a:xfrm>
          <a:prstGeom prst="rect">
            <a:avLst/>
          </a:prstGeom>
        </p:spPr>
      </p:pic>
    </p:spTree>
    <p:extLst>
      <p:ext uri="{BB962C8B-B14F-4D97-AF65-F5344CB8AC3E}">
        <p14:creationId xmlns:p14="http://schemas.microsoft.com/office/powerpoint/2010/main" val="195535150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17100" y="1180535"/>
            <a:ext cx="8526900" cy="1064394"/>
          </a:xfrm>
          <a:prstGeom prst="rect">
            <a:avLst/>
          </a:prstGeom>
        </p:spPr>
        <p:txBody>
          <a:bodyPr vert="horz" wrap="square" lIns="0" tIns="0" rIns="0" bIns="0" rtlCol="0">
            <a:spAutoFit/>
          </a:bodyPr>
          <a:lstStyle/>
          <a:p>
            <a:pPr marL="1501013" marR="0">
              <a:lnSpc>
                <a:spcPts val="2436"/>
              </a:lnSpc>
              <a:spcBef>
                <a:spcPts val="0"/>
              </a:spcBef>
              <a:spcAft>
                <a:spcPts val="0"/>
              </a:spcAft>
            </a:pPr>
            <a:r>
              <a:rPr sz="2200" b="1" dirty="0">
                <a:solidFill>
                  <a:srgbClr val="0000FF"/>
                </a:solidFill>
                <a:latin typeface="Times New Roman" pitchFamily="18" charset="0"/>
                <a:cs typeface="Times New Roman" pitchFamily="18" charset="0"/>
              </a:rPr>
              <a:t>II. ĐĂNG KÝ MÔI</a:t>
            </a:r>
            <a:r>
              <a:rPr sz="2200" b="1" spc="-43" dirty="0">
                <a:solidFill>
                  <a:srgbClr val="0000FF"/>
                </a:solidFill>
                <a:latin typeface="Times New Roman" pitchFamily="18" charset="0"/>
                <a:cs typeface="Times New Roman" pitchFamily="18" charset="0"/>
              </a:rPr>
              <a:t> </a:t>
            </a:r>
            <a:r>
              <a:rPr sz="2200" b="1" dirty="0">
                <a:solidFill>
                  <a:srgbClr val="0000FF"/>
                </a:solidFill>
                <a:latin typeface="Times New Roman" pitchFamily="18" charset="0"/>
                <a:cs typeface="Times New Roman" pitchFamily="18" charset="0"/>
              </a:rPr>
              <a:t>TRƯỜNG</a:t>
            </a:r>
          </a:p>
          <a:p>
            <a:pPr marL="0" marR="0">
              <a:lnSpc>
                <a:spcPts val="2436"/>
              </a:lnSpc>
              <a:spcBef>
                <a:spcPts val="467"/>
              </a:spcBef>
              <a:spcAft>
                <a:spcPts val="0"/>
              </a:spcAft>
            </a:pPr>
            <a:r>
              <a:rPr sz="2200" dirty="0">
                <a:solidFill>
                  <a:srgbClr val="000000"/>
                </a:solidFill>
                <a:latin typeface="Times New Roman" pitchFamily="18" charset="0"/>
                <a:cs typeface="Times New Roman" pitchFamily="18" charset="0"/>
              </a:rPr>
              <a:t>2</a:t>
            </a:r>
            <a:r>
              <a:rPr sz="2200" b="1" dirty="0">
                <a:solidFill>
                  <a:srgbClr val="FF0000"/>
                </a:solidFill>
                <a:latin typeface="Times New Roman" pitchFamily="18" charset="0"/>
                <a:cs typeface="Times New Roman" pitchFamily="18" charset="0"/>
              </a:rPr>
              <a:t>. Đối tượng được miễn đăng ký môi trường (Tiếp theo)</a:t>
            </a:r>
          </a:p>
          <a:p>
            <a:pPr marL="50038" marR="0">
              <a:lnSpc>
                <a:spcPts val="2436"/>
              </a:lnSpc>
              <a:spcBef>
                <a:spcPts val="563"/>
              </a:spcBef>
              <a:spcAft>
                <a:spcPts val="0"/>
              </a:spcAft>
            </a:pPr>
            <a:r>
              <a:rPr sz="2200" b="1" u="sng" dirty="0">
                <a:solidFill>
                  <a:srgbClr val="3333CC"/>
                </a:solidFill>
                <a:latin typeface="Times New Roman" pitchFamily="18" charset="0"/>
                <a:cs typeface="Times New Roman" pitchFamily="18" charset="0"/>
              </a:rPr>
              <a:t>* Điều 32 Nghị định số 08/2022/NĐ-CP:</a:t>
            </a:r>
          </a:p>
        </p:txBody>
      </p:sp>
      <p:sp>
        <p:nvSpPr>
          <p:cNvPr id="4" name="object 4"/>
          <p:cNvSpPr txBox="1"/>
          <p:nvPr/>
        </p:nvSpPr>
        <p:spPr>
          <a:xfrm>
            <a:off x="668082" y="2404671"/>
            <a:ext cx="8424936" cy="307777"/>
          </a:xfrm>
          <a:prstGeom prst="rect">
            <a:avLst/>
          </a:prstGeom>
        </p:spPr>
        <p:txBody>
          <a:bodyPr vert="horz" wrap="square" lIns="0" tIns="0" rIns="0" bIns="0" rtlCol="0">
            <a:spAutoFit/>
          </a:bodyPr>
          <a:lstStyle/>
          <a:p>
            <a:pPr marL="0" marR="0">
              <a:lnSpc>
                <a:spcPts val="2436"/>
              </a:lnSpc>
              <a:spcBef>
                <a:spcPts val="0"/>
              </a:spcBef>
              <a:spcAft>
                <a:spcPts val="0"/>
              </a:spcAft>
            </a:pPr>
            <a:r>
              <a:rPr sz="2200" dirty="0">
                <a:solidFill>
                  <a:srgbClr val="000000"/>
                </a:solidFill>
                <a:latin typeface="Times New Roman" pitchFamily="18" charset="0"/>
                <a:cs typeface="Times New Roman" pitchFamily="18" charset="0"/>
              </a:rPr>
              <a:t>1. Dự án, cơ sở thuộc bí mật nhà nước về quốc phòng, an ninh.</a:t>
            </a:r>
          </a:p>
        </p:txBody>
      </p:sp>
      <p:sp>
        <p:nvSpPr>
          <p:cNvPr id="5" name="object 5"/>
          <p:cNvSpPr txBox="1"/>
          <p:nvPr/>
        </p:nvSpPr>
        <p:spPr>
          <a:xfrm>
            <a:off x="179512" y="2924944"/>
            <a:ext cx="8640960" cy="1846659"/>
          </a:xfrm>
          <a:prstGeom prst="rect">
            <a:avLst/>
          </a:prstGeom>
        </p:spPr>
        <p:txBody>
          <a:bodyPr vert="horz" wrap="square" lIns="0" tIns="0" rIns="0" bIns="0" rtlCol="0">
            <a:spAutoFit/>
          </a:bodyPr>
          <a:lstStyle/>
          <a:p>
            <a:pPr marL="542925" marR="0" algn="just">
              <a:lnSpc>
                <a:spcPts val="2436"/>
              </a:lnSpc>
              <a:spcBef>
                <a:spcPts val="0"/>
              </a:spcBef>
              <a:spcAft>
                <a:spcPts val="0"/>
              </a:spcAft>
            </a:pPr>
            <a:r>
              <a:rPr sz="2200" dirty="0">
                <a:solidFill>
                  <a:srgbClr val="000000"/>
                </a:solidFill>
                <a:latin typeface="Times New Roman" pitchFamily="18" charset="0"/>
                <a:cs typeface="Times New Roman" pitchFamily="18" charset="0"/>
              </a:rPr>
              <a:t>2.</a:t>
            </a:r>
            <a:r>
              <a:rPr sz="2200" spc="23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Dự</a:t>
            </a:r>
            <a:r>
              <a:rPr sz="2200" spc="22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án</a:t>
            </a:r>
            <a:r>
              <a:rPr sz="2200" spc="23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đầu</a:t>
            </a:r>
            <a:r>
              <a:rPr sz="2200" spc="23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tư</a:t>
            </a:r>
            <a:r>
              <a:rPr sz="2200" spc="22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khi</a:t>
            </a:r>
            <a:r>
              <a:rPr sz="2200" spc="23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đi</a:t>
            </a:r>
            <a:r>
              <a:rPr sz="2200" spc="23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vào</a:t>
            </a:r>
            <a:r>
              <a:rPr sz="2200" spc="23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vận</a:t>
            </a:r>
            <a:r>
              <a:rPr sz="2200" spc="23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hành</a:t>
            </a:r>
            <a:r>
              <a:rPr sz="2200" spc="23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và</a:t>
            </a:r>
            <a:r>
              <a:rPr sz="2200" spc="23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cơ</a:t>
            </a:r>
            <a:r>
              <a:rPr sz="2200" spc="23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sở</a:t>
            </a:r>
            <a:r>
              <a:rPr sz="2200" spc="23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sản</a:t>
            </a:r>
            <a:r>
              <a:rPr sz="2200" spc="23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xuất,</a:t>
            </a:r>
            <a:r>
              <a:rPr sz="2200" spc="233"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kinh</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doanh</a:t>
            </a:r>
            <a:r>
              <a:rPr sz="2200" dirty="0">
                <a:solidFill>
                  <a:srgbClr val="000000"/>
                </a:solidFill>
                <a:latin typeface="Times New Roman" pitchFamily="18" charset="0"/>
                <a:cs typeface="Times New Roman" pitchFamily="18" charset="0"/>
              </a:rPr>
              <a:t>,</a:t>
            </a:r>
            <a:r>
              <a:rPr sz="2200" spc="30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dịch</a:t>
            </a:r>
            <a:r>
              <a:rPr sz="2200" spc="30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vụ</a:t>
            </a:r>
            <a:r>
              <a:rPr sz="2200" spc="305" dirty="0">
                <a:solidFill>
                  <a:srgbClr val="000000"/>
                </a:solidFill>
                <a:latin typeface="Times New Roman" pitchFamily="18" charset="0"/>
                <a:cs typeface="Times New Roman" pitchFamily="18" charset="0"/>
              </a:rPr>
              <a:t> </a:t>
            </a:r>
            <a:r>
              <a:rPr sz="2200" b="1" u="sng" dirty="0">
                <a:solidFill>
                  <a:srgbClr val="3333CC"/>
                </a:solidFill>
                <a:latin typeface="Times New Roman" pitchFamily="18" charset="0"/>
                <a:cs typeface="Times New Roman" pitchFamily="18" charset="0"/>
              </a:rPr>
              <a:t>không</a:t>
            </a:r>
            <a:r>
              <a:rPr sz="2200" b="1" u="sng" spc="305" dirty="0">
                <a:solidFill>
                  <a:srgbClr val="3333CC"/>
                </a:solidFill>
                <a:latin typeface="Times New Roman" pitchFamily="18" charset="0"/>
                <a:cs typeface="Times New Roman" pitchFamily="18" charset="0"/>
              </a:rPr>
              <a:t> </a:t>
            </a:r>
            <a:r>
              <a:rPr sz="2200" b="1" u="sng" dirty="0">
                <a:solidFill>
                  <a:srgbClr val="3333CC"/>
                </a:solidFill>
                <a:latin typeface="Times New Roman" pitchFamily="18" charset="0"/>
                <a:cs typeface="Times New Roman" pitchFamily="18" charset="0"/>
              </a:rPr>
              <a:t>phát</a:t>
            </a:r>
            <a:r>
              <a:rPr sz="2200" b="1" u="sng" spc="304" dirty="0">
                <a:solidFill>
                  <a:srgbClr val="3333CC"/>
                </a:solidFill>
                <a:latin typeface="Times New Roman" pitchFamily="18" charset="0"/>
                <a:cs typeface="Times New Roman" pitchFamily="18" charset="0"/>
              </a:rPr>
              <a:t> </a:t>
            </a:r>
            <a:r>
              <a:rPr sz="2200" b="1" u="sng" dirty="0">
                <a:solidFill>
                  <a:srgbClr val="3333CC"/>
                </a:solidFill>
                <a:latin typeface="Times New Roman" pitchFamily="18" charset="0"/>
                <a:cs typeface="Times New Roman" pitchFamily="18" charset="0"/>
              </a:rPr>
              <a:t>sinh</a:t>
            </a:r>
            <a:r>
              <a:rPr sz="2200" b="1" u="sng" spc="306" dirty="0">
                <a:solidFill>
                  <a:srgbClr val="3333CC"/>
                </a:solidFill>
                <a:latin typeface="Times New Roman" pitchFamily="18" charset="0"/>
                <a:cs typeface="Times New Roman" pitchFamily="18" charset="0"/>
              </a:rPr>
              <a:t> </a:t>
            </a:r>
            <a:r>
              <a:rPr sz="2200" b="1" u="sng" dirty="0">
                <a:solidFill>
                  <a:srgbClr val="3333CC"/>
                </a:solidFill>
                <a:latin typeface="Times New Roman" pitchFamily="18" charset="0"/>
                <a:cs typeface="Times New Roman" pitchFamily="18" charset="0"/>
              </a:rPr>
              <a:t>chất</a:t>
            </a:r>
            <a:r>
              <a:rPr sz="2200" b="1" u="sng" spc="302" dirty="0">
                <a:solidFill>
                  <a:srgbClr val="3333CC"/>
                </a:solidFill>
                <a:latin typeface="Times New Roman" pitchFamily="18" charset="0"/>
                <a:cs typeface="Times New Roman" pitchFamily="18" charset="0"/>
              </a:rPr>
              <a:t> </a:t>
            </a:r>
            <a:r>
              <a:rPr sz="2200" b="1" u="sng" dirty="0">
                <a:solidFill>
                  <a:srgbClr val="3333CC"/>
                </a:solidFill>
                <a:latin typeface="Times New Roman" pitchFamily="18" charset="0"/>
                <a:cs typeface="Times New Roman" pitchFamily="18" charset="0"/>
              </a:rPr>
              <a:t>thải</a:t>
            </a:r>
            <a:r>
              <a:rPr sz="2200" b="1" u="sng" spc="306" dirty="0">
                <a:solidFill>
                  <a:srgbClr val="3333CC"/>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hoặc</a:t>
            </a:r>
            <a:r>
              <a:rPr sz="2200" spc="30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chỉ</a:t>
            </a:r>
            <a:r>
              <a:rPr sz="2200" spc="30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phát</a:t>
            </a:r>
            <a:r>
              <a:rPr sz="2200" spc="305"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sinh</a:t>
            </a:r>
            <a:r>
              <a:rPr sz="2200" spc="304"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chất</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thải</a:t>
            </a:r>
            <a:r>
              <a:rPr sz="2200" spc="3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rắn</a:t>
            </a:r>
            <a:r>
              <a:rPr sz="2200" spc="3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sinh</a:t>
            </a:r>
            <a:r>
              <a:rPr sz="2200" spc="3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hoạt</a:t>
            </a:r>
            <a:r>
              <a:rPr sz="2200" spc="32" dirty="0">
                <a:solidFill>
                  <a:srgbClr val="000000"/>
                </a:solidFill>
                <a:latin typeface="Times New Roman" pitchFamily="18" charset="0"/>
                <a:cs typeface="Times New Roman" pitchFamily="18" charset="0"/>
              </a:rPr>
              <a:t> </a:t>
            </a:r>
            <a:r>
              <a:rPr sz="2200" b="1" u="sng" dirty="0">
                <a:solidFill>
                  <a:srgbClr val="3333CC"/>
                </a:solidFill>
                <a:latin typeface="Times New Roman" pitchFamily="18" charset="0"/>
                <a:cs typeface="Times New Roman" pitchFamily="18" charset="0"/>
              </a:rPr>
              <a:t>dưới</a:t>
            </a:r>
            <a:r>
              <a:rPr sz="2200" b="1" u="sng" spc="33" dirty="0">
                <a:solidFill>
                  <a:srgbClr val="3333CC"/>
                </a:solidFill>
                <a:latin typeface="Times New Roman" pitchFamily="18" charset="0"/>
                <a:cs typeface="Times New Roman" pitchFamily="18" charset="0"/>
              </a:rPr>
              <a:t> </a:t>
            </a:r>
            <a:r>
              <a:rPr sz="2200" b="1" u="sng" dirty="0">
                <a:solidFill>
                  <a:srgbClr val="3333CC"/>
                </a:solidFill>
                <a:latin typeface="Times New Roman" pitchFamily="18" charset="0"/>
                <a:cs typeface="Times New Roman" pitchFamily="18" charset="0"/>
              </a:rPr>
              <a:t>300</a:t>
            </a:r>
            <a:r>
              <a:rPr sz="2200" b="1" u="sng" spc="32" dirty="0">
                <a:solidFill>
                  <a:srgbClr val="3333CC"/>
                </a:solidFill>
                <a:latin typeface="Times New Roman" pitchFamily="18" charset="0"/>
                <a:cs typeface="Times New Roman" pitchFamily="18" charset="0"/>
              </a:rPr>
              <a:t> </a:t>
            </a:r>
            <a:r>
              <a:rPr sz="2200" b="1" u="sng" dirty="0">
                <a:solidFill>
                  <a:srgbClr val="3333CC"/>
                </a:solidFill>
                <a:latin typeface="Times New Roman" pitchFamily="18" charset="0"/>
                <a:cs typeface="Times New Roman" pitchFamily="18" charset="0"/>
              </a:rPr>
              <a:t>kg/ngày</a:t>
            </a:r>
            <a:r>
              <a:rPr sz="2200" spc="3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được</a:t>
            </a:r>
            <a:r>
              <a:rPr sz="2200" spc="3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quản</a:t>
            </a:r>
            <a:r>
              <a:rPr sz="2200" spc="3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lý</a:t>
            </a:r>
            <a:r>
              <a:rPr sz="2200" spc="3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theo</a:t>
            </a:r>
            <a:r>
              <a:rPr sz="2200" spc="3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quy</a:t>
            </a:r>
            <a:r>
              <a:rPr sz="2200" spc="33"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định</a:t>
            </a:r>
            <a:r>
              <a:rPr sz="2200" spc="34"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của</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chính</a:t>
            </a:r>
            <a:r>
              <a:rPr sz="2200" spc="86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quyền</a:t>
            </a:r>
            <a:r>
              <a:rPr sz="2200" spc="86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địa</a:t>
            </a:r>
            <a:r>
              <a:rPr sz="2200" spc="86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phương;</a:t>
            </a:r>
            <a:r>
              <a:rPr sz="2200" spc="86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hoặc</a:t>
            </a:r>
            <a:r>
              <a:rPr sz="2200" spc="86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phát</a:t>
            </a:r>
            <a:r>
              <a:rPr sz="2200" spc="86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sinh</a:t>
            </a:r>
            <a:r>
              <a:rPr sz="2200" spc="86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nước</a:t>
            </a:r>
            <a:r>
              <a:rPr sz="2200" spc="86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thải</a:t>
            </a:r>
            <a:r>
              <a:rPr sz="2200" spc="864" dirty="0">
                <a:solidFill>
                  <a:srgbClr val="000000"/>
                </a:solidFill>
                <a:latin typeface="Times New Roman" pitchFamily="18" charset="0"/>
                <a:cs typeface="Times New Roman" pitchFamily="18" charset="0"/>
              </a:rPr>
              <a:t> </a:t>
            </a:r>
            <a:r>
              <a:rPr sz="2200" b="1" u="sng" dirty="0" err="1">
                <a:solidFill>
                  <a:srgbClr val="3333CC"/>
                </a:solidFill>
                <a:latin typeface="Times New Roman" pitchFamily="18" charset="0"/>
                <a:cs typeface="Times New Roman" pitchFamily="18" charset="0"/>
              </a:rPr>
              <a:t>dưới</a:t>
            </a:r>
            <a:r>
              <a:rPr sz="2200" b="1" u="sng" spc="866" dirty="0">
                <a:solidFill>
                  <a:srgbClr val="3333CC"/>
                </a:solidFill>
                <a:latin typeface="Times New Roman" pitchFamily="18" charset="0"/>
                <a:cs typeface="Times New Roman" pitchFamily="18" charset="0"/>
              </a:rPr>
              <a:t> </a:t>
            </a:r>
            <a:r>
              <a:rPr sz="2200" b="1" u="sng" dirty="0">
                <a:solidFill>
                  <a:srgbClr val="3333CC"/>
                </a:solidFill>
                <a:latin typeface="Times New Roman" pitchFamily="18" charset="0"/>
                <a:cs typeface="Times New Roman" pitchFamily="18" charset="0"/>
              </a:rPr>
              <a:t>05</a:t>
            </a:r>
            <a:r>
              <a:rPr lang="vi-VN" sz="2200" b="1" u="sng" dirty="0">
                <a:solidFill>
                  <a:srgbClr val="3333CC"/>
                </a:solidFill>
                <a:latin typeface="Times New Roman" pitchFamily="18" charset="0"/>
                <a:cs typeface="Times New Roman" pitchFamily="18" charset="0"/>
              </a:rPr>
              <a:t> </a:t>
            </a:r>
            <a:r>
              <a:rPr sz="2200" b="1" u="sng" spc="-19" dirty="0">
                <a:solidFill>
                  <a:srgbClr val="3333CC"/>
                </a:solidFill>
                <a:latin typeface="Times New Roman" pitchFamily="18" charset="0"/>
                <a:cs typeface="Times New Roman" pitchFamily="18" charset="0"/>
              </a:rPr>
              <a:t>m3/</a:t>
            </a:r>
            <a:r>
              <a:rPr sz="2200" b="1" u="sng" spc="-19" dirty="0" err="1">
                <a:solidFill>
                  <a:srgbClr val="3333CC"/>
                </a:solidFill>
                <a:latin typeface="Times New Roman" pitchFamily="18" charset="0"/>
                <a:cs typeface="Times New Roman" pitchFamily="18" charset="0"/>
              </a:rPr>
              <a:t>ngày</a:t>
            </a:r>
            <a:r>
              <a:rPr sz="2200" spc="-19" dirty="0">
                <a:solidFill>
                  <a:srgbClr val="000000"/>
                </a:solidFill>
                <a:latin typeface="Times New Roman" pitchFamily="18" charset="0"/>
                <a:cs typeface="Times New Roman" pitchFamily="18" charset="0"/>
              </a:rPr>
              <a:t>,</a:t>
            </a:r>
            <a:r>
              <a:rPr sz="2200" spc="15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khí</a:t>
            </a:r>
            <a:r>
              <a:rPr sz="2200" spc="13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thải</a:t>
            </a:r>
            <a:r>
              <a:rPr sz="2200" spc="134" dirty="0">
                <a:solidFill>
                  <a:srgbClr val="000000"/>
                </a:solidFill>
                <a:latin typeface="Times New Roman" pitchFamily="18" charset="0"/>
                <a:cs typeface="Times New Roman" pitchFamily="18" charset="0"/>
              </a:rPr>
              <a:t> </a:t>
            </a:r>
            <a:r>
              <a:rPr sz="2200" b="1" u="sng" dirty="0">
                <a:solidFill>
                  <a:srgbClr val="3333CC"/>
                </a:solidFill>
                <a:latin typeface="Times New Roman" pitchFamily="18" charset="0"/>
                <a:cs typeface="Times New Roman" pitchFamily="18" charset="0"/>
              </a:rPr>
              <a:t>dưới</a:t>
            </a:r>
            <a:r>
              <a:rPr sz="2200" b="1" u="sng" spc="135" dirty="0">
                <a:solidFill>
                  <a:srgbClr val="3333CC"/>
                </a:solidFill>
                <a:latin typeface="Times New Roman" pitchFamily="18" charset="0"/>
                <a:cs typeface="Times New Roman" pitchFamily="18" charset="0"/>
              </a:rPr>
              <a:t> </a:t>
            </a:r>
            <a:r>
              <a:rPr sz="2200" b="1" u="sng" dirty="0">
                <a:solidFill>
                  <a:srgbClr val="3333CC"/>
                </a:solidFill>
                <a:latin typeface="Times New Roman" pitchFamily="18" charset="0"/>
                <a:cs typeface="Times New Roman" pitchFamily="18" charset="0"/>
              </a:rPr>
              <a:t>50</a:t>
            </a:r>
            <a:r>
              <a:rPr sz="2200" b="1" u="sng" spc="135" dirty="0">
                <a:solidFill>
                  <a:srgbClr val="3333CC"/>
                </a:solidFill>
                <a:latin typeface="Times New Roman" pitchFamily="18" charset="0"/>
                <a:cs typeface="Times New Roman" pitchFamily="18" charset="0"/>
              </a:rPr>
              <a:t> </a:t>
            </a:r>
            <a:r>
              <a:rPr sz="2200" b="1" u="sng" dirty="0">
                <a:solidFill>
                  <a:srgbClr val="3333CC"/>
                </a:solidFill>
                <a:latin typeface="Times New Roman" pitchFamily="18" charset="0"/>
                <a:cs typeface="Times New Roman" pitchFamily="18" charset="0"/>
              </a:rPr>
              <a:t>m3/giờ</a:t>
            </a:r>
            <a:r>
              <a:rPr sz="2200" b="1" u="sng" spc="134" dirty="0">
                <a:solidFill>
                  <a:srgbClr val="3333CC"/>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được</a:t>
            </a:r>
            <a:r>
              <a:rPr sz="2200" spc="13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xử</a:t>
            </a:r>
            <a:r>
              <a:rPr sz="2200" spc="13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lý</a:t>
            </a:r>
            <a:r>
              <a:rPr sz="2200" spc="13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bằng</a:t>
            </a:r>
            <a:r>
              <a:rPr sz="2200" spc="13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công</a:t>
            </a:r>
            <a:r>
              <a:rPr sz="2200" spc="133"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trình</a:t>
            </a:r>
            <a:r>
              <a:rPr sz="2200" spc="136"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thiết</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bị</a:t>
            </a:r>
            <a:r>
              <a:rPr sz="2200" spc="17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xử</a:t>
            </a:r>
            <a:r>
              <a:rPr sz="2200" spc="16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lý</a:t>
            </a:r>
            <a:r>
              <a:rPr sz="2200" spc="16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tại</a:t>
            </a:r>
            <a:r>
              <a:rPr sz="2200" spc="17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chỗ</a:t>
            </a:r>
            <a:r>
              <a:rPr sz="2200" spc="16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hoặc</a:t>
            </a:r>
            <a:r>
              <a:rPr sz="2200" spc="16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được</a:t>
            </a:r>
            <a:r>
              <a:rPr sz="2200" spc="16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quản</a:t>
            </a:r>
            <a:r>
              <a:rPr sz="2200" spc="16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lý</a:t>
            </a:r>
            <a:r>
              <a:rPr sz="2200" spc="16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theo</a:t>
            </a:r>
            <a:r>
              <a:rPr sz="2200" spc="169"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quy</a:t>
            </a:r>
            <a:r>
              <a:rPr sz="2200" spc="17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định</a:t>
            </a:r>
            <a:r>
              <a:rPr sz="2200" spc="171"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của</a:t>
            </a:r>
            <a:r>
              <a:rPr sz="2200" spc="167"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chính</a:t>
            </a:r>
            <a:r>
              <a:rPr sz="2200" spc="17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quyền</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địa</a:t>
            </a:r>
            <a:r>
              <a:rPr sz="2200" dirty="0">
                <a:solidFill>
                  <a:srgbClr val="000000"/>
                </a:solidFill>
                <a:latin typeface="Times New Roman" pitchFamily="18" charset="0"/>
                <a:cs typeface="Times New Roman" pitchFamily="18" charset="0"/>
              </a:rPr>
              <a:t> phương.</a:t>
            </a:r>
          </a:p>
        </p:txBody>
      </p:sp>
      <p:sp>
        <p:nvSpPr>
          <p:cNvPr id="6" name="object 6"/>
          <p:cNvSpPr txBox="1"/>
          <p:nvPr/>
        </p:nvSpPr>
        <p:spPr>
          <a:xfrm>
            <a:off x="179512" y="4941168"/>
            <a:ext cx="8496944" cy="923330"/>
          </a:xfrm>
          <a:prstGeom prst="rect">
            <a:avLst/>
          </a:prstGeom>
        </p:spPr>
        <p:txBody>
          <a:bodyPr vert="horz" wrap="square" lIns="0" tIns="0" rIns="0" bIns="0" rtlCol="0">
            <a:spAutoFit/>
          </a:bodyPr>
          <a:lstStyle/>
          <a:p>
            <a:pPr marL="542925" marR="0" algn="just">
              <a:lnSpc>
                <a:spcPts val="2436"/>
              </a:lnSpc>
              <a:spcBef>
                <a:spcPts val="0"/>
              </a:spcBef>
              <a:spcAft>
                <a:spcPts val="0"/>
              </a:spcAft>
            </a:pPr>
            <a:r>
              <a:rPr sz="2200" dirty="0">
                <a:solidFill>
                  <a:srgbClr val="000000"/>
                </a:solidFill>
                <a:latin typeface="Times New Roman" pitchFamily="18" charset="0"/>
                <a:cs typeface="Times New Roman" pitchFamily="18" charset="0"/>
              </a:rPr>
              <a:t>3.</a:t>
            </a:r>
            <a:r>
              <a:rPr sz="2200" spc="43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Danh</a:t>
            </a:r>
            <a:r>
              <a:rPr sz="2200" spc="432"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mục</a:t>
            </a:r>
            <a:r>
              <a:rPr sz="2200" spc="43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dự</a:t>
            </a:r>
            <a:r>
              <a:rPr sz="2200" spc="430"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án</a:t>
            </a:r>
            <a:r>
              <a:rPr sz="2200" spc="43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đầu</a:t>
            </a:r>
            <a:r>
              <a:rPr sz="2200" spc="43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tư,</a:t>
            </a:r>
            <a:r>
              <a:rPr sz="2200" spc="436"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cơ</a:t>
            </a:r>
            <a:r>
              <a:rPr sz="2200" spc="435"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sở</a:t>
            </a:r>
            <a:r>
              <a:rPr sz="2200" spc="427"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được</a:t>
            </a:r>
            <a:r>
              <a:rPr sz="2200" spc="433"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miễn</a:t>
            </a:r>
            <a:r>
              <a:rPr sz="2200" spc="434" dirty="0">
                <a:solidFill>
                  <a:srgbClr val="000000"/>
                </a:solidFill>
                <a:latin typeface="Times New Roman" pitchFamily="18" charset="0"/>
                <a:cs typeface="Times New Roman" pitchFamily="18" charset="0"/>
              </a:rPr>
              <a:t> </a:t>
            </a:r>
            <a:r>
              <a:rPr sz="2200" dirty="0">
                <a:solidFill>
                  <a:srgbClr val="000000"/>
                </a:solidFill>
                <a:latin typeface="Times New Roman" pitchFamily="18" charset="0"/>
                <a:cs typeface="Times New Roman" pitchFamily="18" charset="0"/>
              </a:rPr>
              <a:t>đăng</a:t>
            </a:r>
            <a:r>
              <a:rPr sz="2200" spc="433"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ký</a:t>
            </a:r>
            <a:r>
              <a:rPr sz="2200" spc="435"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môi</a:t>
            </a:r>
            <a:r>
              <a:rPr lang="vi-VN" sz="2200" dirty="0">
                <a:solidFill>
                  <a:srgbClr val="000000"/>
                </a:solidFill>
                <a:latin typeface="Times New Roman" pitchFamily="18" charset="0"/>
                <a:cs typeface="Times New Roman" pitchFamily="18" charset="0"/>
              </a:rPr>
              <a:t> </a:t>
            </a:r>
            <a:r>
              <a:rPr sz="2200" dirty="0" err="1">
                <a:solidFill>
                  <a:srgbClr val="000000"/>
                </a:solidFill>
                <a:latin typeface="Times New Roman" pitchFamily="18" charset="0"/>
                <a:cs typeface="Times New Roman" pitchFamily="18" charset="0"/>
              </a:rPr>
              <a:t>trường</a:t>
            </a:r>
            <a:r>
              <a:rPr sz="2200" dirty="0">
                <a:solidFill>
                  <a:srgbClr val="000000"/>
                </a:solidFill>
                <a:latin typeface="Times New Roman" pitchFamily="18" charset="0"/>
                <a:cs typeface="Times New Roman" pitchFamily="18" charset="0"/>
              </a:rPr>
              <a:t> quy định tại </a:t>
            </a:r>
            <a:r>
              <a:rPr sz="2200" b="1" dirty="0">
                <a:solidFill>
                  <a:srgbClr val="FF0000"/>
                </a:solidFill>
                <a:latin typeface="Times New Roman" pitchFamily="18" charset="0"/>
                <a:cs typeface="Times New Roman" pitchFamily="18" charset="0"/>
              </a:rPr>
              <a:t>Phụ lục XVI </a:t>
            </a:r>
            <a:r>
              <a:rPr sz="2200" dirty="0">
                <a:solidFill>
                  <a:srgbClr val="000000"/>
                </a:solidFill>
                <a:latin typeface="Times New Roman" pitchFamily="18" charset="0"/>
                <a:cs typeface="Times New Roman" pitchFamily="18" charset="0"/>
              </a:rPr>
              <a:t>ban hành kèm theo Nghị </a:t>
            </a:r>
            <a:r>
              <a:rPr sz="2200" dirty="0" err="1">
                <a:solidFill>
                  <a:srgbClr val="000000"/>
                </a:solidFill>
                <a:latin typeface="Times New Roman" pitchFamily="18" charset="0"/>
                <a:cs typeface="Times New Roman" pitchFamily="18" charset="0"/>
              </a:rPr>
              <a:t>định</a:t>
            </a:r>
            <a:r>
              <a:rPr sz="2200" dirty="0">
                <a:solidFill>
                  <a:srgbClr val="000000"/>
                </a:solidFill>
                <a:latin typeface="Times New Roman" pitchFamily="18" charset="0"/>
                <a:cs typeface="Times New Roman" pitchFamily="18" charset="0"/>
              </a:rPr>
              <a:t> </a:t>
            </a:r>
            <a:r>
              <a:rPr lang="en-GB" sz="2200" b="1" u="sng" dirty="0" err="1">
                <a:solidFill>
                  <a:srgbClr val="3333CC"/>
                </a:solidFill>
                <a:latin typeface="Times New Roman" pitchFamily="18" charset="0"/>
                <a:cs typeface="Times New Roman" pitchFamily="18" charset="0"/>
              </a:rPr>
              <a:t>số</a:t>
            </a:r>
            <a:r>
              <a:rPr lang="en-GB" sz="2200" b="1" u="sng" dirty="0">
                <a:solidFill>
                  <a:srgbClr val="3333CC"/>
                </a:solidFill>
                <a:latin typeface="Times New Roman" pitchFamily="18" charset="0"/>
                <a:cs typeface="Times New Roman" pitchFamily="18" charset="0"/>
              </a:rPr>
              <a:t> 08/2022/NĐ-CP</a:t>
            </a:r>
            <a:r>
              <a:rPr sz="2200" spc="-35" dirty="0">
                <a:solidFill>
                  <a:srgbClr val="000000"/>
                </a:solidFill>
                <a:latin typeface="Times New Roman" pitchFamily="18" charset="0"/>
                <a:cs typeface="Times New Roman" pitchFamily="18" charset="0"/>
              </a:rPr>
              <a:t>.</a:t>
            </a:r>
          </a:p>
        </p:txBody>
      </p:sp>
      <p:sp>
        <p:nvSpPr>
          <p:cNvPr id="7" name="object 7"/>
          <p:cNvSpPr txBox="1"/>
          <p:nvPr/>
        </p:nvSpPr>
        <p:spPr>
          <a:xfrm>
            <a:off x="8286164" y="6441622"/>
            <a:ext cx="283778" cy="192360"/>
          </a:xfrm>
          <a:prstGeom prst="rect">
            <a:avLst/>
          </a:prstGeom>
        </p:spPr>
        <p:txBody>
          <a:bodyPr vert="horz" wrap="square" lIns="0" tIns="0" rIns="0" bIns="0" rtlCol="0">
            <a:spAutoFit/>
          </a:bodyPr>
          <a:lstStyle/>
          <a:p>
            <a:pPr marL="0" marR="0">
              <a:lnSpc>
                <a:spcPts val="1464"/>
              </a:lnSpc>
              <a:spcBef>
                <a:spcPts val="0"/>
              </a:spcBef>
              <a:spcAft>
                <a:spcPts val="0"/>
              </a:spcAft>
            </a:pPr>
            <a:r>
              <a:rPr sz="1200" dirty="0">
                <a:solidFill>
                  <a:srgbClr val="888888"/>
                </a:solidFill>
                <a:latin typeface="FLPNNE+Calibri"/>
                <a:cs typeface="FLPNNE+Calibri"/>
              </a:rPr>
              <a:t>16</a:t>
            </a:r>
          </a:p>
        </p:txBody>
      </p:sp>
      <p:pic>
        <p:nvPicPr>
          <p:cNvPr id="8" name="Picture 8" descr="C:\Users\lqtrung\Desktop\tnm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9" name="Title 1"/>
          <p:cNvSpPr>
            <a:spLocks noGrp="1"/>
          </p:cNvSpPr>
          <p:nvPr>
            <p:ph type="title"/>
          </p:nvPr>
        </p:nvSpPr>
        <p:spPr>
          <a:xfrm>
            <a:off x="1182084" y="440668"/>
            <a:ext cx="7961915"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Tree>
    <p:extLst>
      <p:ext uri="{BB962C8B-B14F-4D97-AF65-F5344CB8AC3E}">
        <p14:creationId xmlns:p14="http://schemas.microsoft.com/office/powerpoint/2010/main" val="296309091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857552"/>
            <a:ext cx="6797992" cy="276999"/>
          </a:xfrm>
        </p:spPr>
        <p:txBody>
          <a:bodyPr/>
          <a:lstStyle/>
          <a:p>
            <a:pPr algn="ctr"/>
            <a:r>
              <a:rPr lang="en-GB" b="1" dirty="0" err="1">
                <a:solidFill>
                  <a:srgbClr val="FF0000"/>
                </a:solidFill>
                <a:latin typeface="Times New Roman" pitchFamily="18" charset="0"/>
                <a:cs typeface="Times New Roman" pitchFamily="18" charset="0"/>
              </a:rPr>
              <a:t>Phụ</a:t>
            </a:r>
            <a:r>
              <a:rPr lang="en-GB" b="1" dirty="0">
                <a:solidFill>
                  <a:srgbClr val="FF0000"/>
                </a:solidFill>
                <a:latin typeface="Times New Roman" pitchFamily="18" charset="0"/>
                <a:cs typeface="Times New Roman" pitchFamily="18" charset="0"/>
              </a:rPr>
              <a:t> </a:t>
            </a:r>
            <a:r>
              <a:rPr lang="en-GB" b="1" dirty="0" err="1">
                <a:solidFill>
                  <a:srgbClr val="FF0000"/>
                </a:solidFill>
                <a:latin typeface="Times New Roman" pitchFamily="18" charset="0"/>
                <a:cs typeface="Times New Roman" pitchFamily="18" charset="0"/>
              </a:rPr>
              <a:t>lục</a:t>
            </a:r>
            <a:r>
              <a:rPr lang="en-GB" b="1" dirty="0">
                <a:solidFill>
                  <a:srgbClr val="FF0000"/>
                </a:solidFill>
                <a:latin typeface="Times New Roman" pitchFamily="18" charset="0"/>
                <a:cs typeface="Times New Roman" pitchFamily="18" charset="0"/>
              </a:rPr>
              <a:t> XVI </a:t>
            </a:r>
            <a:r>
              <a:rPr lang="en-GB" b="1" dirty="0">
                <a:solidFill>
                  <a:srgbClr val="000000"/>
                </a:solidFill>
                <a:latin typeface="Times New Roman" pitchFamily="18" charset="0"/>
                <a:cs typeface="Times New Roman" pitchFamily="18" charset="0"/>
              </a:rPr>
              <a:t>ban </a:t>
            </a:r>
            <a:r>
              <a:rPr lang="en-GB" b="1" dirty="0" err="1">
                <a:solidFill>
                  <a:srgbClr val="000000"/>
                </a:solidFill>
                <a:latin typeface="Times New Roman" pitchFamily="18" charset="0"/>
                <a:cs typeface="Times New Roman" pitchFamily="18" charset="0"/>
              </a:rPr>
              <a:t>hành</a:t>
            </a:r>
            <a:r>
              <a:rPr lang="en-GB" b="1" dirty="0">
                <a:solidFill>
                  <a:srgbClr val="000000"/>
                </a:solidFill>
                <a:latin typeface="Times New Roman" pitchFamily="18" charset="0"/>
                <a:cs typeface="Times New Roman" pitchFamily="18" charset="0"/>
              </a:rPr>
              <a:t> </a:t>
            </a:r>
            <a:r>
              <a:rPr lang="en-GB" b="1" dirty="0" err="1">
                <a:solidFill>
                  <a:srgbClr val="000000"/>
                </a:solidFill>
                <a:latin typeface="Times New Roman" pitchFamily="18" charset="0"/>
                <a:cs typeface="Times New Roman" pitchFamily="18" charset="0"/>
              </a:rPr>
              <a:t>kèm</a:t>
            </a:r>
            <a:r>
              <a:rPr lang="en-GB" b="1" dirty="0">
                <a:solidFill>
                  <a:srgbClr val="000000"/>
                </a:solidFill>
                <a:latin typeface="Times New Roman" pitchFamily="18" charset="0"/>
                <a:cs typeface="Times New Roman" pitchFamily="18" charset="0"/>
              </a:rPr>
              <a:t> </a:t>
            </a:r>
            <a:r>
              <a:rPr lang="en-GB" b="1" dirty="0" err="1">
                <a:solidFill>
                  <a:srgbClr val="000000"/>
                </a:solidFill>
                <a:latin typeface="Times New Roman" pitchFamily="18" charset="0"/>
                <a:cs typeface="Times New Roman" pitchFamily="18" charset="0"/>
              </a:rPr>
              <a:t>theo</a:t>
            </a:r>
            <a:r>
              <a:rPr lang="en-GB" b="1" dirty="0">
                <a:solidFill>
                  <a:srgbClr val="000000"/>
                </a:solidFill>
                <a:latin typeface="Times New Roman" pitchFamily="18" charset="0"/>
                <a:cs typeface="Times New Roman" pitchFamily="18" charset="0"/>
              </a:rPr>
              <a:t> </a:t>
            </a:r>
            <a:r>
              <a:rPr lang="en-GB" b="1" dirty="0" err="1">
                <a:solidFill>
                  <a:srgbClr val="000000"/>
                </a:solidFill>
                <a:latin typeface="Times New Roman" pitchFamily="18" charset="0"/>
                <a:cs typeface="Times New Roman" pitchFamily="18" charset="0"/>
              </a:rPr>
              <a:t>Nghị</a:t>
            </a:r>
            <a:r>
              <a:rPr lang="en-GB" b="1" dirty="0">
                <a:solidFill>
                  <a:srgbClr val="000000"/>
                </a:solidFill>
                <a:latin typeface="Times New Roman" pitchFamily="18" charset="0"/>
                <a:cs typeface="Times New Roman" pitchFamily="18" charset="0"/>
              </a:rPr>
              <a:t> </a:t>
            </a:r>
            <a:r>
              <a:rPr lang="en-GB" b="1" dirty="0" err="1">
                <a:solidFill>
                  <a:srgbClr val="000000"/>
                </a:solidFill>
                <a:latin typeface="Times New Roman" pitchFamily="18" charset="0"/>
                <a:cs typeface="Times New Roman" pitchFamily="18" charset="0"/>
              </a:rPr>
              <a:t>định</a:t>
            </a:r>
            <a:r>
              <a:rPr lang="en-GB" b="1" dirty="0">
                <a:solidFill>
                  <a:srgbClr val="000000"/>
                </a:solidFill>
                <a:latin typeface="Times New Roman" pitchFamily="18" charset="0"/>
                <a:cs typeface="Times New Roman" pitchFamily="18" charset="0"/>
              </a:rPr>
              <a:t> </a:t>
            </a:r>
            <a:r>
              <a:rPr lang="en-GB" b="1" u="sng" dirty="0" err="1">
                <a:solidFill>
                  <a:srgbClr val="3333CC"/>
                </a:solidFill>
                <a:latin typeface="Times New Roman" pitchFamily="18" charset="0"/>
                <a:cs typeface="Times New Roman" pitchFamily="18" charset="0"/>
              </a:rPr>
              <a:t>số</a:t>
            </a:r>
            <a:r>
              <a:rPr lang="en-GB" b="1" u="sng" dirty="0">
                <a:solidFill>
                  <a:srgbClr val="3333CC"/>
                </a:solidFill>
                <a:latin typeface="Times New Roman" pitchFamily="18" charset="0"/>
                <a:cs typeface="Times New Roman" pitchFamily="18" charset="0"/>
              </a:rPr>
              <a:t> 08/2022/NĐ-CP</a:t>
            </a:r>
            <a:r>
              <a:rPr lang="en-GB" spc="-35" dirty="0">
                <a:solidFill>
                  <a:srgbClr val="000000"/>
                </a:solidFill>
                <a:latin typeface="Times New Roman" pitchFamily="18" charset="0"/>
                <a:cs typeface="Times New Roman" pitchFamily="18" charset="0"/>
              </a:rPr>
              <a:t>.</a:t>
            </a:r>
            <a:endParaRPr lang="en-GB" dirty="0"/>
          </a:p>
        </p:txBody>
      </p:sp>
      <p:pic>
        <p:nvPicPr>
          <p:cNvPr id="4" name="Picture 3"/>
          <p:cNvPicPr>
            <a:picLocks noChangeAspect="1"/>
          </p:cNvPicPr>
          <p:nvPr/>
        </p:nvPicPr>
        <p:blipFill>
          <a:blip r:embed="rId2"/>
          <a:stretch>
            <a:fillRect/>
          </a:stretch>
        </p:blipFill>
        <p:spPr>
          <a:xfrm>
            <a:off x="-22847" y="7987"/>
            <a:ext cx="1127858" cy="1225402"/>
          </a:xfrm>
          <a:prstGeom prst="rect">
            <a:avLst/>
          </a:prstGeom>
        </p:spPr>
      </p:pic>
      <p:pic>
        <p:nvPicPr>
          <p:cNvPr id="5" name="Picture 4"/>
          <p:cNvPicPr>
            <a:picLocks noChangeAspect="1"/>
          </p:cNvPicPr>
          <p:nvPr/>
        </p:nvPicPr>
        <p:blipFill>
          <a:blip r:embed="rId3"/>
          <a:stretch>
            <a:fillRect/>
          </a:stretch>
        </p:blipFill>
        <p:spPr>
          <a:xfrm>
            <a:off x="907590" y="146533"/>
            <a:ext cx="8236410" cy="670618"/>
          </a:xfrm>
          <a:prstGeom prst="rect">
            <a:avLst/>
          </a:prstGeom>
        </p:spPr>
      </p:pic>
      <p:sp>
        <p:nvSpPr>
          <p:cNvPr id="10" name="Content Placeholder 9"/>
          <p:cNvSpPr>
            <a:spLocks noGrp="1"/>
          </p:cNvSpPr>
          <p:nvPr>
            <p:ph idx="1"/>
          </p:nvPr>
        </p:nvSpPr>
        <p:spPr>
          <a:xfrm>
            <a:off x="522167" y="1336447"/>
            <a:ext cx="8416938" cy="5447645"/>
          </a:xfrm>
        </p:spPr>
        <p:txBody>
          <a:bodyPr/>
          <a:lstStyle/>
          <a:p>
            <a:pPr lvl="0" algn="l" rtl="0"/>
            <a:r>
              <a:rPr lang="en-US" sz="1600" kern="1200" dirty="0">
                <a:solidFill>
                  <a:prstClr val="black"/>
                </a:solidFill>
                <a:latin typeface="Times New Roman" pitchFamily="18" charset="0"/>
                <a:cs typeface="Times New Roman" pitchFamily="18" charset="0"/>
              </a:rPr>
              <a:t>1. </a:t>
            </a:r>
            <a:r>
              <a:rPr lang="en-US" sz="1600" kern="1200" dirty="0" err="1">
                <a:solidFill>
                  <a:prstClr val="black"/>
                </a:solidFill>
                <a:latin typeface="Times New Roman" pitchFamily="18" charset="0"/>
                <a:cs typeface="Times New Roman" pitchFamily="18" charset="0"/>
              </a:rPr>
              <a:t>Hoạt</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động</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đào</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tạo</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nguồn</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nhân</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lực</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các</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hoạt</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động</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tư</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vấn</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chuyển</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giao</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công</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nghệ</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dạy</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nghề</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đào</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tạo</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kỹ</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thuật</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kỹ</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năng</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quản</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lý</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cung</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cấp</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thông</a:t>
            </a:r>
            <a:r>
              <a:rPr lang="en-US" sz="1600" kern="1200" dirty="0">
                <a:solidFill>
                  <a:prstClr val="black"/>
                </a:solidFill>
                <a:latin typeface="Times New Roman" pitchFamily="18" charset="0"/>
                <a:cs typeface="Times New Roman" pitchFamily="18" charset="0"/>
              </a:rPr>
              <a:t> tin, </a:t>
            </a:r>
            <a:r>
              <a:rPr lang="en-US" sz="1600" kern="1200" dirty="0" err="1">
                <a:solidFill>
                  <a:prstClr val="black"/>
                </a:solidFill>
                <a:latin typeface="Times New Roman" pitchFamily="18" charset="0"/>
                <a:cs typeface="Times New Roman" pitchFamily="18" charset="0"/>
              </a:rPr>
              <a:t>tiếp</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thị</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xúc</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tiến</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đầu</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tư</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và</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thương</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mại</a:t>
            </a:r>
            <a:r>
              <a:rPr lang="en-US" sz="1600" kern="1200" dirty="0">
                <a:solidFill>
                  <a:prstClr val="black"/>
                </a:solidFill>
                <a:latin typeface="Times New Roman" pitchFamily="18" charset="0"/>
                <a:cs typeface="Times New Roman" pitchFamily="18" charset="0"/>
              </a:rPr>
              <a:t>.</a:t>
            </a:r>
          </a:p>
          <a:p>
            <a:pPr lvl="0" algn="l" rtl="0"/>
            <a:r>
              <a:rPr lang="en-US" sz="1600" kern="1200" dirty="0">
                <a:solidFill>
                  <a:srgbClr val="F79646">
                    <a:lumMod val="75000"/>
                  </a:srgbClr>
                </a:solidFill>
                <a:latin typeface="Times New Roman" pitchFamily="18" charset="0"/>
                <a:cs typeface="Times New Roman" pitchFamily="18" charset="0"/>
              </a:rPr>
              <a:t>2. </a:t>
            </a:r>
            <a:r>
              <a:rPr lang="en-US" sz="1600" kern="1200" dirty="0" err="1">
                <a:solidFill>
                  <a:srgbClr val="F79646">
                    <a:lumMod val="75000"/>
                  </a:srgbClr>
                </a:solidFill>
                <a:latin typeface="Times New Roman" pitchFamily="18" charset="0"/>
                <a:cs typeface="Times New Roman" pitchFamily="18" charset="0"/>
              </a:rPr>
              <a:t>Sản</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xuất</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trình</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chiếu</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và</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phát</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hành</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chương</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trình</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truyền</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hình</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sản</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xuất</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phim</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điện</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ảnh</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phim</a:t>
            </a:r>
            <a:r>
              <a:rPr lang="en-US" sz="1600" kern="1200" dirty="0">
                <a:solidFill>
                  <a:srgbClr val="F79646">
                    <a:lumMod val="75000"/>
                  </a:srgbClr>
                </a:solidFill>
                <a:latin typeface="Times New Roman" pitchFamily="18" charset="0"/>
                <a:cs typeface="Times New Roman" pitchFamily="18" charset="0"/>
              </a:rPr>
              <a:t> video; </a:t>
            </a:r>
            <a:r>
              <a:rPr lang="en-US" sz="1600" kern="1200" dirty="0" err="1">
                <a:solidFill>
                  <a:srgbClr val="F79646">
                    <a:lumMod val="75000"/>
                  </a:srgbClr>
                </a:solidFill>
                <a:latin typeface="Times New Roman" pitchFamily="18" charset="0"/>
                <a:cs typeface="Times New Roman" pitchFamily="18" charset="0"/>
              </a:rPr>
              <a:t>hoạt</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động</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truyền</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hình</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hoạt</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động</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ghi</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âm</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và</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xuất</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bản</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âm</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nhạc</a:t>
            </a:r>
            <a:r>
              <a:rPr lang="en-US" sz="1600" kern="1200" dirty="0">
                <a:solidFill>
                  <a:srgbClr val="F79646">
                    <a:lumMod val="75000"/>
                  </a:srgbClr>
                </a:solidFill>
                <a:latin typeface="Times New Roman" pitchFamily="18" charset="0"/>
                <a:cs typeface="Times New Roman" pitchFamily="18" charset="0"/>
              </a:rPr>
              <a:t>.</a:t>
            </a:r>
          </a:p>
          <a:p>
            <a:pPr lvl="0" algn="l" rtl="0"/>
            <a:r>
              <a:rPr lang="en-US" sz="1600" kern="1200" dirty="0">
                <a:solidFill>
                  <a:prstClr val="black"/>
                </a:solidFill>
                <a:latin typeface="Times New Roman" pitchFamily="18" charset="0"/>
                <a:cs typeface="Times New Roman" pitchFamily="18" charset="0"/>
              </a:rPr>
              <a:t>3. </a:t>
            </a:r>
            <a:r>
              <a:rPr lang="en-US" sz="1600" kern="1200" dirty="0" err="1">
                <a:solidFill>
                  <a:prstClr val="black"/>
                </a:solidFill>
                <a:latin typeface="Times New Roman" pitchFamily="18" charset="0"/>
                <a:cs typeface="Times New Roman" pitchFamily="18" charset="0"/>
              </a:rPr>
              <a:t>Dịch</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vụ</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thương</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mại</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buôn</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bán</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lưu</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động</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không</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có</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địa</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điểm</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cố</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định</a:t>
            </a:r>
            <a:r>
              <a:rPr lang="en-US" sz="1600" kern="1200" dirty="0">
                <a:solidFill>
                  <a:prstClr val="black"/>
                </a:solidFill>
                <a:latin typeface="Times New Roman" pitchFamily="18" charset="0"/>
                <a:cs typeface="Times New Roman" pitchFamily="18" charset="0"/>
              </a:rPr>
              <a:t>.</a:t>
            </a:r>
          </a:p>
          <a:p>
            <a:pPr lvl="0" algn="l" rtl="0"/>
            <a:r>
              <a:rPr lang="en-US" sz="1600" kern="1200" dirty="0">
                <a:solidFill>
                  <a:srgbClr val="F79646">
                    <a:lumMod val="75000"/>
                  </a:srgbClr>
                </a:solidFill>
                <a:latin typeface="Times New Roman" pitchFamily="18" charset="0"/>
                <a:cs typeface="Times New Roman" pitchFamily="18" charset="0"/>
              </a:rPr>
              <a:t>4. </a:t>
            </a:r>
            <a:r>
              <a:rPr lang="en-US" sz="1600" kern="1200" dirty="0" err="1">
                <a:solidFill>
                  <a:srgbClr val="F79646">
                    <a:lumMod val="75000"/>
                  </a:srgbClr>
                </a:solidFill>
                <a:latin typeface="Times New Roman" pitchFamily="18" charset="0"/>
                <a:cs typeface="Times New Roman" pitchFamily="18" charset="0"/>
              </a:rPr>
              <a:t>Dịch</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vụ</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thương</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mại</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buôn</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bán</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các</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sản</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phẩm</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hàng</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hóa</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tiêu</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dùng</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đồ</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gia</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dụng</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có</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diện</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tích</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xây</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dựng</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dưới</a:t>
            </a:r>
            <a:r>
              <a:rPr lang="en-US" sz="1600" kern="1200" dirty="0">
                <a:solidFill>
                  <a:srgbClr val="F79646">
                    <a:lumMod val="75000"/>
                  </a:srgbClr>
                </a:solidFill>
                <a:latin typeface="Times New Roman" pitchFamily="18" charset="0"/>
                <a:cs typeface="Times New Roman" pitchFamily="18" charset="0"/>
              </a:rPr>
              <a:t> 200 m</a:t>
            </a:r>
            <a:r>
              <a:rPr lang="en-US" sz="1600" kern="1200" baseline="30000" dirty="0">
                <a:solidFill>
                  <a:srgbClr val="F79646">
                    <a:lumMod val="75000"/>
                  </a:srgbClr>
                </a:solidFill>
                <a:latin typeface="Times New Roman" pitchFamily="18" charset="0"/>
                <a:cs typeface="Times New Roman" pitchFamily="18" charset="0"/>
              </a:rPr>
              <a:t>2</a:t>
            </a:r>
            <a:r>
              <a:rPr lang="en-US" sz="1600" kern="1200" dirty="0">
                <a:solidFill>
                  <a:srgbClr val="F79646">
                    <a:lumMod val="75000"/>
                  </a:srgbClr>
                </a:solidFill>
                <a:latin typeface="Times New Roman" pitchFamily="18" charset="0"/>
                <a:cs typeface="Times New Roman" pitchFamily="18" charset="0"/>
              </a:rPr>
              <a:t>.</a:t>
            </a:r>
          </a:p>
          <a:p>
            <a:pPr lvl="0" algn="l" rtl="0"/>
            <a:r>
              <a:rPr lang="en-US" sz="1600" kern="1200" dirty="0">
                <a:solidFill>
                  <a:prstClr val="black"/>
                </a:solidFill>
                <a:latin typeface="Times New Roman" pitchFamily="18" charset="0"/>
                <a:cs typeface="Times New Roman" pitchFamily="18" charset="0"/>
              </a:rPr>
              <a:t>5. </a:t>
            </a:r>
            <a:r>
              <a:rPr lang="en-US" sz="1600" kern="1200" dirty="0" err="1">
                <a:solidFill>
                  <a:prstClr val="black"/>
                </a:solidFill>
                <a:latin typeface="Times New Roman" pitchFamily="18" charset="0"/>
                <a:cs typeface="Times New Roman" pitchFamily="18" charset="0"/>
              </a:rPr>
              <a:t>Dịch</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vụ</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ăn</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uống</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có</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diện</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tích</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nhà</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hàng</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dưới</a:t>
            </a:r>
            <a:r>
              <a:rPr lang="en-US" sz="1600" kern="1200" dirty="0">
                <a:solidFill>
                  <a:prstClr val="black"/>
                </a:solidFill>
                <a:latin typeface="Times New Roman" pitchFamily="18" charset="0"/>
                <a:cs typeface="Times New Roman" pitchFamily="18" charset="0"/>
              </a:rPr>
              <a:t> 200 m</a:t>
            </a:r>
            <a:r>
              <a:rPr lang="en-US" sz="1600" kern="1200" baseline="30000" dirty="0">
                <a:solidFill>
                  <a:prstClr val="black"/>
                </a:solidFill>
                <a:latin typeface="Times New Roman" pitchFamily="18" charset="0"/>
                <a:cs typeface="Times New Roman" pitchFamily="18" charset="0"/>
              </a:rPr>
              <a:t>2</a:t>
            </a:r>
            <a:r>
              <a:rPr lang="en-US" sz="1600" kern="1200" dirty="0">
                <a:solidFill>
                  <a:prstClr val="black"/>
                </a:solidFill>
                <a:latin typeface="Times New Roman" pitchFamily="18" charset="0"/>
                <a:cs typeface="Times New Roman" pitchFamily="18" charset="0"/>
              </a:rPr>
              <a:t>.</a:t>
            </a:r>
          </a:p>
          <a:p>
            <a:pPr lvl="0" algn="l" rtl="0"/>
            <a:r>
              <a:rPr lang="en-US" sz="1600" kern="1200" dirty="0">
                <a:solidFill>
                  <a:srgbClr val="F79646">
                    <a:lumMod val="75000"/>
                  </a:srgbClr>
                </a:solidFill>
                <a:latin typeface="Times New Roman" pitchFamily="18" charset="0"/>
                <a:cs typeface="Times New Roman" pitchFamily="18" charset="0"/>
              </a:rPr>
              <a:t>6. </a:t>
            </a:r>
            <a:r>
              <a:rPr lang="en-US" sz="1600" kern="1200" dirty="0" err="1">
                <a:solidFill>
                  <a:srgbClr val="F79646">
                    <a:lumMod val="75000"/>
                  </a:srgbClr>
                </a:solidFill>
                <a:latin typeface="Times New Roman" pitchFamily="18" charset="0"/>
                <a:cs typeface="Times New Roman" pitchFamily="18" charset="0"/>
              </a:rPr>
              <a:t>Dịch</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vụ</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sửa</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chữa</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bảo</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dưỡng</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đồ</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gia</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dụng</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quy</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mô</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cá</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nhân</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hộ</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gia</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đình</a:t>
            </a:r>
            <a:r>
              <a:rPr lang="en-US" sz="1600" kern="1200" dirty="0">
                <a:solidFill>
                  <a:srgbClr val="F79646">
                    <a:lumMod val="75000"/>
                  </a:srgbClr>
                </a:solidFill>
                <a:latin typeface="Times New Roman" pitchFamily="18" charset="0"/>
                <a:cs typeface="Times New Roman" pitchFamily="18" charset="0"/>
              </a:rPr>
              <a:t>.</a:t>
            </a:r>
          </a:p>
          <a:p>
            <a:pPr lvl="0" algn="l" rtl="0"/>
            <a:r>
              <a:rPr lang="en-US" sz="1600" kern="1200" dirty="0">
                <a:solidFill>
                  <a:prstClr val="black"/>
                </a:solidFill>
                <a:latin typeface="Times New Roman" pitchFamily="18" charset="0"/>
                <a:cs typeface="Times New Roman" pitchFamily="18" charset="0"/>
              </a:rPr>
              <a:t>7. </a:t>
            </a:r>
            <a:r>
              <a:rPr lang="en-US" sz="1600" kern="1200" dirty="0" err="1">
                <a:solidFill>
                  <a:prstClr val="black"/>
                </a:solidFill>
                <a:latin typeface="Times New Roman" pitchFamily="18" charset="0"/>
                <a:cs typeface="Times New Roman" pitchFamily="18" charset="0"/>
              </a:rPr>
              <a:t>Dịch</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vụ</a:t>
            </a:r>
            <a:r>
              <a:rPr lang="en-US" sz="1600" kern="1200" dirty="0">
                <a:solidFill>
                  <a:prstClr val="black"/>
                </a:solidFill>
                <a:latin typeface="Times New Roman" pitchFamily="18" charset="0"/>
                <a:cs typeface="Times New Roman" pitchFamily="18" charset="0"/>
              </a:rPr>
              <a:t> photocopy, </a:t>
            </a:r>
            <a:r>
              <a:rPr lang="en-US" sz="1600" kern="1200" dirty="0" err="1">
                <a:solidFill>
                  <a:prstClr val="black"/>
                </a:solidFill>
                <a:latin typeface="Times New Roman" pitchFamily="18" charset="0"/>
                <a:cs typeface="Times New Roman" pitchFamily="18" charset="0"/>
              </a:rPr>
              <a:t>truy</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cập</a:t>
            </a:r>
            <a:r>
              <a:rPr lang="en-US" sz="1600" kern="1200" dirty="0">
                <a:solidFill>
                  <a:prstClr val="black"/>
                </a:solidFill>
                <a:latin typeface="Times New Roman" pitchFamily="18" charset="0"/>
                <a:cs typeface="Times New Roman" pitchFamily="18" charset="0"/>
              </a:rPr>
              <a:t> internet, </a:t>
            </a:r>
            <a:r>
              <a:rPr lang="en-US" sz="1600" kern="1200" dirty="0" err="1">
                <a:solidFill>
                  <a:prstClr val="black"/>
                </a:solidFill>
                <a:latin typeface="Times New Roman" pitchFamily="18" charset="0"/>
                <a:cs typeface="Times New Roman" pitchFamily="18" charset="0"/>
              </a:rPr>
              <a:t>trò</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chơi</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điện</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tử</a:t>
            </a:r>
            <a:r>
              <a:rPr lang="en-US" sz="1600" kern="1200" dirty="0">
                <a:solidFill>
                  <a:prstClr val="black"/>
                </a:solidFill>
                <a:latin typeface="Times New Roman" pitchFamily="18" charset="0"/>
                <a:cs typeface="Times New Roman" pitchFamily="18" charset="0"/>
              </a:rPr>
              <a:t>.</a:t>
            </a:r>
          </a:p>
          <a:p>
            <a:pPr lvl="0" algn="l" rtl="0"/>
            <a:r>
              <a:rPr lang="en-US" sz="1600" kern="1200" dirty="0">
                <a:solidFill>
                  <a:srgbClr val="F79646">
                    <a:lumMod val="75000"/>
                  </a:srgbClr>
                </a:solidFill>
                <a:latin typeface="Times New Roman" pitchFamily="18" charset="0"/>
                <a:cs typeface="Times New Roman" pitchFamily="18" charset="0"/>
              </a:rPr>
              <a:t>8. </a:t>
            </a:r>
            <a:r>
              <a:rPr lang="en-US" sz="1600" kern="1200" dirty="0" err="1">
                <a:solidFill>
                  <a:srgbClr val="F79646">
                    <a:lumMod val="75000"/>
                  </a:srgbClr>
                </a:solidFill>
                <a:latin typeface="Times New Roman" pitchFamily="18" charset="0"/>
                <a:cs typeface="Times New Roman" pitchFamily="18" charset="0"/>
              </a:rPr>
              <a:t>Canh</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tác</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trên</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đất</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nông</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nghiệp</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lâm</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nghiệp</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nuôi</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trồng</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thuỷ</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sản</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chăn</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nuôi</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quy</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mô</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cá</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nhân</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hộ</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gia</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đình</a:t>
            </a:r>
            <a:r>
              <a:rPr lang="en-US" sz="1600" kern="1200" dirty="0">
                <a:solidFill>
                  <a:srgbClr val="F79646">
                    <a:lumMod val="75000"/>
                  </a:srgbClr>
                </a:solidFill>
                <a:latin typeface="Times New Roman" pitchFamily="18" charset="0"/>
                <a:cs typeface="Times New Roman" pitchFamily="18" charset="0"/>
              </a:rPr>
              <a:t>.</a:t>
            </a:r>
          </a:p>
          <a:p>
            <a:pPr lvl="0" algn="l" rtl="0"/>
            <a:r>
              <a:rPr lang="en-US" sz="1600" kern="1200" dirty="0">
                <a:solidFill>
                  <a:prstClr val="black"/>
                </a:solidFill>
                <a:latin typeface="Times New Roman" pitchFamily="18" charset="0"/>
                <a:cs typeface="Times New Roman" pitchFamily="18" charset="0"/>
              </a:rPr>
              <a:t>9. </a:t>
            </a:r>
            <a:r>
              <a:rPr lang="en-US" sz="1600" kern="1200" dirty="0" err="1">
                <a:solidFill>
                  <a:prstClr val="black"/>
                </a:solidFill>
                <a:latin typeface="Times New Roman" pitchFamily="18" charset="0"/>
                <a:cs typeface="Times New Roman" pitchFamily="18" charset="0"/>
              </a:rPr>
              <a:t>Trồng</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khảo</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nghiệm</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các</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loài</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thực</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vật</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quy</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mô</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dưới</a:t>
            </a:r>
            <a:r>
              <a:rPr lang="en-US" sz="1600" kern="1200" dirty="0">
                <a:solidFill>
                  <a:prstClr val="black"/>
                </a:solidFill>
                <a:latin typeface="Times New Roman" pitchFamily="18" charset="0"/>
                <a:cs typeface="Times New Roman" pitchFamily="18" charset="0"/>
              </a:rPr>
              <a:t> 01 ha.</a:t>
            </a:r>
          </a:p>
          <a:p>
            <a:pPr lvl="0" algn="l" rtl="0"/>
            <a:r>
              <a:rPr lang="en-US" sz="1600" kern="1200" dirty="0">
                <a:solidFill>
                  <a:srgbClr val="F79646">
                    <a:lumMod val="75000"/>
                  </a:srgbClr>
                </a:solidFill>
                <a:latin typeface="Times New Roman" pitchFamily="18" charset="0"/>
                <a:cs typeface="Times New Roman" pitchFamily="18" charset="0"/>
              </a:rPr>
              <a:t>10. </a:t>
            </a:r>
            <a:r>
              <a:rPr lang="en-US" sz="1600" kern="1200" dirty="0" err="1">
                <a:solidFill>
                  <a:srgbClr val="F79646">
                    <a:lumMod val="75000"/>
                  </a:srgbClr>
                </a:solidFill>
                <a:latin typeface="Times New Roman" pitchFamily="18" charset="0"/>
                <a:cs typeface="Times New Roman" pitchFamily="18" charset="0"/>
              </a:rPr>
              <a:t>Xây</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dựng</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nhà</a:t>
            </a:r>
            <a:r>
              <a:rPr lang="en-US" sz="1600" kern="1200" dirty="0">
                <a:solidFill>
                  <a:srgbClr val="F79646">
                    <a:lumMod val="75000"/>
                  </a:srgbClr>
                </a:solidFill>
                <a:latin typeface="Times New Roman" pitchFamily="18" charset="0"/>
                <a:cs typeface="Times New Roman" pitchFamily="18" charset="0"/>
              </a:rPr>
              <a:t> ở </a:t>
            </a:r>
            <a:r>
              <a:rPr lang="en-US" sz="1600" kern="1200" dirty="0" err="1">
                <a:solidFill>
                  <a:srgbClr val="F79646">
                    <a:lumMod val="75000"/>
                  </a:srgbClr>
                </a:solidFill>
                <a:latin typeface="Times New Roman" pitchFamily="18" charset="0"/>
                <a:cs typeface="Times New Roman" pitchFamily="18" charset="0"/>
              </a:rPr>
              <a:t>cá</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nhân</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hộ</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gia</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đình</a:t>
            </a:r>
            <a:r>
              <a:rPr lang="en-US" sz="1600" kern="1200" dirty="0">
                <a:solidFill>
                  <a:srgbClr val="F79646">
                    <a:lumMod val="75000"/>
                  </a:srgbClr>
                </a:solidFill>
                <a:latin typeface="Times New Roman" pitchFamily="18" charset="0"/>
                <a:cs typeface="Times New Roman" pitchFamily="18" charset="0"/>
              </a:rPr>
              <a:t>.</a:t>
            </a:r>
          </a:p>
          <a:p>
            <a:pPr lvl="0" algn="l" rtl="0"/>
            <a:r>
              <a:rPr lang="en-US" sz="1600" kern="1200" dirty="0">
                <a:solidFill>
                  <a:prstClr val="black"/>
                </a:solidFill>
                <a:latin typeface="Times New Roman" pitchFamily="18" charset="0"/>
                <a:cs typeface="Times New Roman" pitchFamily="18" charset="0"/>
              </a:rPr>
              <a:t>11. </a:t>
            </a:r>
            <a:r>
              <a:rPr lang="en-US" sz="1600" kern="1200" dirty="0" err="1">
                <a:solidFill>
                  <a:prstClr val="black"/>
                </a:solidFill>
                <a:latin typeface="Times New Roman" pitchFamily="18" charset="0"/>
                <a:cs typeface="Times New Roman" pitchFamily="18" charset="0"/>
              </a:rPr>
              <a:t>Dự</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án</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cơ</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sở</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nuôi</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trồng</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thủy</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sản</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trên</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biển</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sông</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suối</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hồ</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chứa</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có</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lưu</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lượng</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nước</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thải</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dưới</a:t>
            </a:r>
            <a:r>
              <a:rPr lang="en-US" sz="1600" kern="1200" dirty="0">
                <a:solidFill>
                  <a:prstClr val="black"/>
                </a:solidFill>
                <a:latin typeface="Times New Roman" pitchFamily="18" charset="0"/>
                <a:cs typeface="Times New Roman" pitchFamily="18" charset="0"/>
              </a:rPr>
              <a:t> 10.000 m</a:t>
            </a:r>
            <a:r>
              <a:rPr lang="en-US" sz="1600" kern="1200" baseline="30000" dirty="0">
                <a:solidFill>
                  <a:prstClr val="black"/>
                </a:solidFill>
                <a:latin typeface="Times New Roman" pitchFamily="18" charset="0"/>
                <a:cs typeface="Times New Roman" pitchFamily="18" charset="0"/>
              </a:rPr>
              <a:t>3</a:t>
            </a:r>
            <a:r>
              <a:rPr lang="en-US" sz="1600" kern="1200" dirty="0">
                <a:solidFill>
                  <a:prstClr val="black"/>
                </a:solidFill>
                <a:latin typeface="Times New Roman" pitchFamily="18" charset="0"/>
                <a:cs typeface="Times New Roman" pitchFamily="18" charset="0"/>
              </a:rPr>
              <a:t>/</a:t>
            </a:r>
            <a:r>
              <a:rPr lang="en-US" sz="1600" kern="1200" dirty="0" err="1">
                <a:solidFill>
                  <a:prstClr val="black"/>
                </a:solidFill>
                <a:latin typeface="Times New Roman" pitchFamily="18" charset="0"/>
                <a:cs typeface="Times New Roman" pitchFamily="18" charset="0"/>
              </a:rPr>
              <a:t>ngày</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đêm</a:t>
            </a:r>
            <a:r>
              <a:rPr lang="en-US" sz="1600" kern="1200" dirty="0">
                <a:solidFill>
                  <a:prstClr val="black"/>
                </a:solidFill>
                <a:latin typeface="Times New Roman" pitchFamily="18" charset="0"/>
                <a:cs typeface="Times New Roman" pitchFamily="18" charset="0"/>
              </a:rPr>
              <a:t>.</a:t>
            </a:r>
          </a:p>
          <a:p>
            <a:pPr lvl="0" algn="l" rtl="0"/>
            <a:r>
              <a:rPr lang="en-US" sz="1600" kern="1200" dirty="0">
                <a:solidFill>
                  <a:srgbClr val="F79646">
                    <a:lumMod val="75000"/>
                  </a:srgbClr>
                </a:solidFill>
                <a:latin typeface="Times New Roman" pitchFamily="18" charset="0"/>
                <a:cs typeface="Times New Roman" pitchFamily="18" charset="0"/>
              </a:rPr>
              <a:t>12. </a:t>
            </a:r>
            <a:r>
              <a:rPr lang="en-US" sz="1600" kern="1200" dirty="0" err="1">
                <a:solidFill>
                  <a:srgbClr val="F79646">
                    <a:lumMod val="75000"/>
                  </a:srgbClr>
                </a:solidFill>
                <a:latin typeface="Times New Roman" pitchFamily="18" charset="0"/>
                <a:cs typeface="Times New Roman" pitchFamily="18" charset="0"/>
              </a:rPr>
              <a:t>Dự</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án</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đầu</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tư</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cơ</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sở</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đáp</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ứng</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đầy</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đủ</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các</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tiêu</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chí</a:t>
            </a:r>
            <a:r>
              <a:rPr lang="en-US" sz="1600" kern="1200" dirty="0">
                <a:solidFill>
                  <a:srgbClr val="F79646">
                    <a:lumMod val="75000"/>
                  </a:srgbClr>
                </a:solidFill>
                <a:latin typeface="Times New Roman" pitchFamily="18" charset="0"/>
                <a:cs typeface="Times New Roman" pitchFamily="18" charset="0"/>
              </a:rPr>
              <a:t> </a:t>
            </a:r>
            <a:r>
              <a:rPr lang="en-US" sz="1600" kern="1200" dirty="0" err="1">
                <a:solidFill>
                  <a:srgbClr val="F79646">
                    <a:lumMod val="75000"/>
                  </a:srgbClr>
                </a:solidFill>
                <a:latin typeface="Times New Roman" pitchFamily="18" charset="0"/>
                <a:cs typeface="Times New Roman" pitchFamily="18" charset="0"/>
              </a:rPr>
              <a:t>sau</a:t>
            </a:r>
            <a:r>
              <a:rPr lang="en-US" sz="1600" kern="1200" dirty="0">
                <a:solidFill>
                  <a:srgbClr val="F79646">
                    <a:lumMod val="75000"/>
                  </a:srgbClr>
                </a:solidFill>
                <a:latin typeface="Times New Roman" pitchFamily="18" charset="0"/>
                <a:cs typeface="Times New Roman" pitchFamily="18" charset="0"/>
              </a:rPr>
              <a:t>:</a:t>
            </a:r>
          </a:p>
          <a:p>
            <a:pPr lvl="0" algn="l" rtl="0"/>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Không</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phát</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sinh</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khí</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thải</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phải</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xử</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lý</a:t>
            </a:r>
            <a:r>
              <a:rPr lang="en-US" sz="1600" kern="1200" dirty="0">
                <a:solidFill>
                  <a:prstClr val="black"/>
                </a:solidFill>
                <a:latin typeface="Times New Roman" pitchFamily="18" charset="0"/>
                <a:cs typeface="Times New Roman" pitchFamily="18" charset="0"/>
              </a:rPr>
              <a:t>;</a:t>
            </a:r>
          </a:p>
          <a:p>
            <a:pPr lvl="0" algn="l" rtl="0"/>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Không</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phát</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sinh</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nước</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thải</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hoặc</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có</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phát</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sinh</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nước</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thải</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nhưng</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đấu</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nối</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vào</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hệ</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thống</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xử</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lý</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nước</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thải</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tập</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trung</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mà</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hệ</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thống</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đó</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được</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cơ</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quan</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nhà</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nước</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có</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thẩm</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quyền</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cấp</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giấy</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phép</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môi</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trường</a:t>
            </a:r>
            <a:r>
              <a:rPr lang="en-US" sz="1600" kern="1200" dirty="0">
                <a:solidFill>
                  <a:prstClr val="black"/>
                </a:solidFill>
                <a:latin typeface="Times New Roman" pitchFamily="18" charset="0"/>
                <a:cs typeface="Times New Roman" pitchFamily="18" charset="0"/>
              </a:rPr>
              <a:t>;</a:t>
            </a:r>
          </a:p>
          <a:p>
            <a:pPr lvl="0" algn="l" rtl="0"/>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Không</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phát</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sinh</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chất</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thải</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nguy</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hại</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trong</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quá</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trình</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hoạt</a:t>
            </a:r>
            <a:r>
              <a:rPr lang="en-US" sz="1600" kern="1200" dirty="0">
                <a:solidFill>
                  <a:prstClr val="black"/>
                </a:solidFill>
                <a:latin typeface="Times New Roman" pitchFamily="18" charset="0"/>
                <a:cs typeface="Times New Roman" pitchFamily="18" charset="0"/>
              </a:rPr>
              <a:t> </a:t>
            </a:r>
            <a:r>
              <a:rPr lang="en-US" sz="1600" kern="1200" dirty="0" err="1">
                <a:solidFill>
                  <a:prstClr val="black"/>
                </a:solidFill>
                <a:latin typeface="Times New Roman" pitchFamily="18" charset="0"/>
                <a:cs typeface="Times New Roman" pitchFamily="18" charset="0"/>
              </a:rPr>
              <a:t>động</a:t>
            </a:r>
            <a:r>
              <a:rPr lang="en-US" sz="1600" kern="1200" dirty="0">
                <a:solidFill>
                  <a:prstClr val="black"/>
                </a:solidFill>
                <a:latin typeface="Times New Roman" pitchFamily="18" charset="0"/>
                <a:cs typeface="Times New Roman" pitchFamily="18" charset="0"/>
              </a:rPr>
              <a:t>.</a:t>
            </a:r>
          </a:p>
          <a:p>
            <a:endParaRPr lang="en-GB" dirty="0"/>
          </a:p>
        </p:txBody>
      </p:sp>
    </p:spTree>
    <p:extLst>
      <p:ext uri="{BB962C8B-B14F-4D97-AF65-F5344CB8AC3E}">
        <p14:creationId xmlns:p14="http://schemas.microsoft.com/office/powerpoint/2010/main" val="395634301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153687" y="1103321"/>
            <a:ext cx="7868966" cy="679673"/>
          </a:xfrm>
          <a:prstGeom prst="rect">
            <a:avLst/>
          </a:prstGeom>
        </p:spPr>
        <p:txBody>
          <a:bodyPr vert="horz" wrap="square" lIns="0" tIns="0" rIns="0" bIns="0" rtlCol="0">
            <a:spAutoFit/>
          </a:bodyPr>
          <a:lstStyle/>
          <a:p>
            <a:pPr marL="160337" marR="0" algn="ctr">
              <a:lnSpc>
                <a:spcPts val="2436"/>
              </a:lnSpc>
              <a:spcBef>
                <a:spcPts val="0"/>
              </a:spcBef>
              <a:spcAft>
                <a:spcPts val="0"/>
              </a:spcAft>
            </a:pPr>
            <a:r>
              <a:rPr sz="2200" b="1" dirty="0">
                <a:solidFill>
                  <a:srgbClr val="0000FF"/>
                </a:solidFill>
                <a:latin typeface="Times New Roman" pitchFamily="18" charset="0"/>
                <a:cs typeface="Times New Roman" pitchFamily="18" charset="0"/>
              </a:rPr>
              <a:t>II. ĐĂNG KÝ MÔI</a:t>
            </a:r>
            <a:r>
              <a:rPr sz="2200" b="1" spc="-43" dirty="0">
                <a:solidFill>
                  <a:srgbClr val="0000FF"/>
                </a:solidFill>
                <a:latin typeface="Times New Roman" pitchFamily="18" charset="0"/>
                <a:cs typeface="Times New Roman" pitchFamily="18" charset="0"/>
              </a:rPr>
              <a:t> </a:t>
            </a:r>
            <a:r>
              <a:rPr sz="2200" b="1" dirty="0">
                <a:solidFill>
                  <a:srgbClr val="0000FF"/>
                </a:solidFill>
                <a:latin typeface="Times New Roman" pitchFamily="18" charset="0"/>
                <a:cs typeface="Times New Roman" pitchFamily="18" charset="0"/>
              </a:rPr>
              <a:t>TRƯỜNG</a:t>
            </a:r>
          </a:p>
          <a:p>
            <a:pPr marL="0" marR="0">
              <a:lnSpc>
                <a:spcPts val="2436"/>
              </a:lnSpc>
              <a:spcBef>
                <a:spcPts val="467"/>
              </a:spcBef>
              <a:spcAft>
                <a:spcPts val="0"/>
              </a:spcAft>
            </a:pPr>
            <a:r>
              <a:rPr sz="2200" b="1" dirty="0">
                <a:solidFill>
                  <a:srgbClr val="FF0000"/>
                </a:solidFill>
                <a:latin typeface="Times New Roman" pitchFamily="18" charset="0"/>
                <a:cs typeface="Times New Roman" pitchFamily="18" charset="0"/>
              </a:rPr>
              <a:t>3.</a:t>
            </a:r>
            <a:r>
              <a:rPr sz="2200" b="1" spc="-37" dirty="0">
                <a:solidFill>
                  <a:srgbClr val="FF0000"/>
                </a:solidFill>
                <a:latin typeface="Times New Roman" pitchFamily="18" charset="0"/>
                <a:cs typeface="Times New Roman" pitchFamily="18" charset="0"/>
              </a:rPr>
              <a:t> </a:t>
            </a:r>
            <a:r>
              <a:rPr sz="2200" b="1" dirty="0">
                <a:solidFill>
                  <a:srgbClr val="FF0000"/>
                </a:solidFill>
                <a:latin typeface="Times New Roman" pitchFamily="18" charset="0"/>
                <a:cs typeface="Times New Roman" pitchFamily="18" charset="0"/>
              </a:rPr>
              <a:t>Thời điểm đăng ký </a:t>
            </a:r>
            <a:r>
              <a:rPr sz="2200" b="1" dirty="0" err="1">
                <a:solidFill>
                  <a:srgbClr val="FF0000"/>
                </a:solidFill>
                <a:latin typeface="Times New Roman" pitchFamily="18" charset="0"/>
                <a:cs typeface="Times New Roman" pitchFamily="18" charset="0"/>
              </a:rPr>
              <a:t>môi</a:t>
            </a:r>
            <a:r>
              <a:rPr sz="2200" b="1" dirty="0">
                <a:solidFill>
                  <a:srgbClr val="FF0000"/>
                </a:solidFill>
                <a:latin typeface="Times New Roman" pitchFamily="18" charset="0"/>
                <a:cs typeface="Times New Roman" pitchFamily="18" charset="0"/>
              </a:rPr>
              <a:t> </a:t>
            </a:r>
            <a:r>
              <a:rPr sz="2200" b="1" dirty="0" err="1">
                <a:solidFill>
                  <a:srgbClr val="FF0000"/>
                </a:solidFill>
                <a:latin typeface="Times New Roman" pitchFamily="18" charset="0"/>
                <a:cs typeface="Times New Roman" pitchFamily="18" charset="0"/>
              </a:rPr>
              <a:t>trường</a:t>
            </a:r>
            <a:r>
              <a:rPr lang="en-GB" sz="2200" b="1" dirty="0">
                <a:solidFill>
                  <a:srgbClr val="FF0000"/>
                </a:solidFill>
                <a:latin typeface="Times New Roman" pitchFamily="18" charset="0"/>
                <a:cs typeface="Times New Roman" pitchFamily="18" charset="0"/>
              </a:rPr>
              <a:t> </a:t>
            </a:r>
            <a:endParaRPr sz="2200" b="1" dirty="0">
              <a:solidFill>
                <a:srgbClr val="FF0000"/>
              </a:solidFill>
              <a:latin typeface="Times New Roman" pitchFamily="18" charset="0"/>
              <a:cs typeface="Times New Roman" pitchFamily="18" charset="0"/>
            </a:endParaRPr>
          </a:p>
        </p:txBody>
      </p:sp>
      <p:sp>
        <p:nvSpPr>
          <p:cNvPr id="4" name="object 4"/>
          <p:cNvSpPr txBox="1"/>
          <p:nvPr/>
        </p:nvSpPr>
        <p:spPr>
          <a:xfrm>
            <a:off x="5171731" y="1461039"/>
            <a:ext cx="6176343" cy="307777"/>
          </a:xfrm>
          <a:prstGeom prst="rect">
            <a:avLst/>
          </a:prstGeom>
        </p:spPr>
        <p:txBody>
          <a:bodyPr vert="horz" wrap="square" lIns="0" tIns="0" rIns="0" bIns="0" rtlCol="0">
            <a:spAutoFit/>
          </a:bodyPr>
          <a:lstStyle/>
          <a:p>
            <a:pPr marL="0" marR="0">
              <a:lnSpc>
                <a:spcPts val="2436"/>
              </a:lnSpc>
              <a:spcBef>
                <a:spcPts val="0"/>
              </a:spcBef>
              <a:spcAft>
                <a:spcPts val="0"/>
              </a:spcAft>
            </a:pPr>
            <a:r>
              <a:rPr sz="2200" dirty="0">
                <a:solidFill>
                  <a:srgbClr val="3333CC"/>
                </a:solidFill>
                <a:latin typeface="Times New Roman" pitchFamily="18" charset="0"/>
                <a:cs typeface="Times New Roman" pitchFamily="18" charset="0"/>
              </a:rPr>
              <a:t>(Khoản 6 Điều 49 </a:t>
            </a:r>
            <a:r>
              <a:rPr sz="2200" dirty="0" err="1">
                <a:solidFill>
                  <a:srgbClr val="3333CC"/>
                </a:solidFill>
                <a:latin typeface="Times New Roman" pitchFamily="18" charset="0"/>
                <a:cs typeface="Times New Roman" pitchFamily="18" charset="0"/>
              </a:rPr>
              <a:t>Luật</a:t>
            </a:r>
            <a:r>
              <a:rPr sz="2200" dirty="0">
                <a:solidFill>
                  <a:srgbClr val="000000"/>
                </a:solidFill>
                <a:latin typeface="Times New Roman" pitchFamily="18" charset="0"/>
                <a:cs typeface="Times New Roman" pitchFamily="18" charset="0"/>
              </a:rPr>
              <a:t>)</a:t>
            </a:r>
          </a:p>
        </p:txBody>
      </p:sp>
      <p:sp>
        <p:nvSpPr>
          <p:cNvPr id="5" name="object 5"/>
          <p:cNvSpPr txBox="1"/>
          <p:nvPr/>
        </p:nvSpPr>
        <p:spPr>
          <a:xfrm>
            <a:off x="283302" y="1989928"/>
            <a:ext cx="8445031" cy="615553"/>
          </a:xfrm>
          <a:prstGeom prst="rect">
            <a:avLst/>
          </a:prstGeom>
        </p:spPr>
        <p:txBody>
          <a:bodyPr vert="horz" wrap="square" lIns="0" tIns="0" rIns="0" bIns="0" rtlCol="0">
            <a:spAutoFit/>
          </a:bodyPr>
          <a:lstStyle/>
          <a:p>
            <a:pPr marL="542925" marR="0" algn="just">
              <a:lnSpc>
                <a:spcPts val="2436"/>
              </a:lnSpc>
              <a:spcBef>
                <a:spcPts val="0"/>
              </a:spcBef>
              <a:spcAft>
                <a:spcPts val="0"/>
              </a:spcAft>
            </a:pPr>
            <a:r>
              <a:rPr sz="2200" dirty="0">
                <a:solidFill>
                  <a:srgbClr val="000000"/>
                </a:solidFill>
                <a:latin typeface="Times New Roman" pitchFamily="18" charset="0"/>
                <a:cs typeface="Times New Roman" pitchFamily="18" charset="0"/>
              </a:rPr>
              <a:t>-</a:t>
            </a:r>
            <a:r>
              <a:rPr sz="2200" spc="130"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Dự</a:t>
            </a:r>
            <a:r>
              <a:rPr sz="2200" spc="171"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án</a:t>
            </a:r>
            <a:r>
              <a:rPr sz="2200" spc="176"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đầu</a:t>
            </a:r>
            <a:r>
              <a:rPr sz="2200" spc="176"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tư</a:t>
            </a:r>
            <a:r>
              <a:rPr sz="2200" spc="169"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có</a:t>
            </a:r>
            <a:r>
              <a:rPr sz="2200" spc="176"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phát</a:t>
            </a:r>
            <a:r>
              <a:rPr sz="2200" spc="177"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sinh</a:t>
            </a:r>
            <a:r>
              <a:rPr sz="2200" spc="176"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chất</a:t>
            </a:r>
            <a:r>
              <a:rPr sz="2200" spc="176"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thải,</a:t>
            </a:r>
            <a:r>
              <a:rPr sz="2200" spc="175"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thuộc</a:t>
            </a:r>
            <a:r>
              <a:rPr sz="2200" spc="170"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đối</a:t>
            </a:r>
            <a:r>
              <a:rPr sz="2200" spc="176"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tượng</a:t>
            </a:r>
            <a:r>
              <a:rPr sz="2200" spc="176" dirty="0">
                <a:solidFill>
                  <a:srgbClr val="000000"/>
                </a:solidFill>
                <a:latin typeface="Times New Roman" pitchFamily="18" charset="0"/>
                <a:cs typeface="Times New Roman" pitchFamily="18" charset="0"/>
              </a:rPr>
              <a:t> </a:t>
            </a:r>
            <a:r>
              <a:rPr sz="2200" spc="-51" dirty="0" err="1">
                <a:solidFill>
                  <a:srgbClr val="000000"/>
                </a:solidFill>
                <a:latin typeface="Times New Roman" pitchFamily="18" charset="0"/>
                <a:cs typeface="Times New Roman" pitchFamily="18" charset="0"/>
              </a:rPr>
              <a:t>phải</a:t>
            </a:r>
            <a:r>
              <a:rPr sz="2200" spc="177" dirty="0">
                <a:solidFill>
                  <a:srgbClr val="000000"/>
                </a:solidFill>
                <a:latin typeface="Times New Roman" pitchFamily="18" charset="0"/>
                <a:cs typeface="Times New Roman" pitchFamily="18" charset="0"/>
              </a:rPr>
              <a:t> </a:t>
            </a:r>
            <a:r>
              <a:rPr sz="2200" spc="-51" dirty="0" err="1">
                <a:solidFill>
                  <a:srgbClr val="000000"/>
                </a:solidFill>
                <a:latin typeface="Times New Roman" pitchFamily="18" charset="0"/>
                <a:cs typeface="Times New Roman" pitchFamily="18" charset="0"/>
              </a:rPr>
              <a:t>thực</a:t>
            </a:r>
            <a:r>
              <a:rPr lang="vi-VN" sz="2200" spc="-51" dirty="0">
                <a:solidFill>
                  <a:srgbClr val="000000"/>
                </a:solidFill>
                <a:latin typeface="Times New Roman" pitchFamily="18" charset="0"/>
                <a:cs typeface="Times New Roman" pitchFamily="18" charset="0"/>
              </a:rPr>
              <a:t> </a:t>
            </a:r>
            <a:r>
              <a:rPr sz="2200" spc="-50" dirty="0" err="1">
                <a:solidFill>
                  <a:srgbClr val="000000"/>
                </a:solidFill>
                <a:latin typeface="Times New Roman" pitchFamily="18" charset="0"/>
                <a:cs typeface="Times New Roman" pitchFamily="18" charset="0"/>
              </a:rPr>
              <a:t>hiện</a:t>
            </a:r>
            <a:r>
              <a:rPr sz="2200" spc="-48" dirty="0">
                <a:solidFill>
                  <a:srgbClr val="000000"/>
                </a:solidFill>
                <a:latin typeface="Times New Roman" pitchFamily="18" charset="0"/>
                <a:cs typeface="Times New Roman" pitchFamily="18" charset="0"/>
              </a:rPr>
              <a:t> ĐTM</a:t>
            </a:r>
            <a:r>
              <a:rPr sz="2200" spc="-58"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phải</a:t>
            </a:r>
            <a:r>
              <a:rPr sz="2200" spc="-48"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đăng</a:t>
            </a:r>
            <a:r>
              <a:rPr sz="2200" spc="-49"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ký </a:t>
            </a:r>
            <a:r>
              <a:rPr sz="2200" spc="-49" dirty="0">
                <a:solidFill>
                  <a:srgbClr val="000000"/>
                </a:solidFill>
                <a:latin typeface="Times New Roman" pitchFamily="18" charset="0"/>
                <a:cs typeface="Times New Roman" pitchFamily="18" charset="0"/>
              </a:rPr>
              <a:t>môi</a:t>
            </a:r>
            <a:r>
              <a:rPr sz="2200" spc="-51"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trường</a:t>
            </a:r>
            <a:r>
              <a:rPr sz="2200" spc="-51" dirty="0">
                <a:solidFill>
                  <a:srgbClr val="000000"/>
                </a:solidFill>
                <a:latin typeface="Times New Roman" pitchFamily="18" charset="0"/>
                <a:cs typeface="Times New Roman" pitchFamily="18" charset="0"/>
              </a:rPr>
              <a:t> </a:t>
            </a:r>
            <a:r>
              <a:rPr sz="2200" b="1" spc="-50" dirty="0">
                <a:solidFill>
                  <a:srgbClr val="FF0000"/>
                </a:solidFill>
                <a:latin typeface="Times New Roman" pitchFamily="18" charset="0"/>
                <a:cs typeface="Times New Roman" pitchFamily="18" charset="0"/>
              </a:rPr>
              <a:t>trước</a:t>
            </a:r>
            <a:r>
              <a:rPr sz="2200" b="1" spc="-51" dirty="0">
                <a:solidFill>
                  <a:srgbClr val="FF0000"/>
                </a:solidFill>
                <a:latin typeface="Times New Roman" pitchFamily="18" charset="0"/>
                <a:cs typeface="Times New Roman" pitchFamily="18" charset="0"/>
              </a:rPr>
              <a:t> </a:t>
            </a:r>
            <a:r>
              <a:rPr sz="2200" b="1" spc="-50" dirty="0">
                <a:solidFill>
                  <a:srgbClr val="FF0000"/>
                </a:solidFill>
                <a:latin typeface="Times New Roman" pitchFamily="18" charset="0"/>
                <a:cs typeface="Times New Roman" pitchFamily="18" charset="0"/>
              </a:rPr>
              <a:t>khi</a:t>
            </a:r>
            <a:r>
              <a:rPr sz="2200" b="1" spc="-49" dirty="0">
                <a:solidFill>
                  <a:srgbClr val="FF0000"/>
                </a:solidFill>
                <a:latin typeface="Times New Roman" pitchFamily="18" charset="0"/>
                <a:cs typeface="Times New Roman" pitchFamily="18" charset="0"/>
              </a:rPr>
              <a:t> </a:t>
            </a:r>
            <a:r>
              <a:rPr sz="2200" b="1" spc="-51" dirty="0">
                <a:solidFill>
                  <a:srgbClr val="FF0000"/>
                </a:solidFill>
                <a:latin typeface="Times New Roman" pitchFamily="18" charset="0"/>
                <a:cs typeface="Times New Roman" pitchFamily="18" charset="0"/>
              </a:rPr>
              <a:t>vận</a:t>
            </a:r>
            <a:r>
              <a:rPr sz="2200" b="1" spc="-49" dirty="0">
                <a:solidFill>
                  <a:srgbClr val="FF0000"/>
                </a:solidFill>
                <a:latin typeface="Times New Roman" pitchFamily="18" charset="0"/>
                <a:cs typeface="Times New Roman" pitchFamily="18" charset="0"/>
              </a:rPr>
              <a:t> </a:t>
            </a:r>
            <a:r>
              <a:rPr sz="2200" b="1" spc="-51" dirty="0">
                <a:solidFill>
                  <a:srgbClr val="FF0000"/>
                </a:solidFill>
                <a:latin typeface="Times New Roman" pitchFamily="18" charset="0"/>
                <a:cs typeface="Times New Roman" pitchFamily="18" charset="0"/>
              </a:rPr>
              <a:t>hành</a:t>
            </a:r>
            <a:r>
              <a:rPr sz="2200" b="1" spc="-49" dirty="0">
                <a:solidFill>
                  <a:srgbClr val="FF0000"/>
                </a:solidFill>
                <a:latin typeface="Times New Roman" pitchFamily="18" charset="0"/>
                <a:cs typeface="Times New Roman" pitchFamily="18" charset="0"/>
              </a:rPr>
              <a:t> </a:t>
            </a:r>
            <a:r>
              <a:rPr sz="2200" b="1" spc="-50" dirty="0">
                <a:solidFill>
                  <a:srgbClr val="FF0000"/>
                </a:solidFill>
                <a:latin typeface="Times New Roman" pitchFamily="18" charset="0"/>
                <a:cs typeface="Times New Roman" pitchFamily="18" charset="0"/>
              </a:rPr>
              <a:t>chính</a:t>
            </a:r>
            <a:r>
              <a:rPr sz="2200" b="1" spc="-51" dirty="0">
                <a:solidFill>
                  <a:srgbClr val="FF0000"/>
                </a:solidFill>
                <a:latin typeface="Times New Roman" pitchFamily="18" charset="0"/>
                <a:cs typeface="Times New Roman" pitchFamily="18" charset="0"/>
              </a:rPr>
              <a:t> thức;</a:t>
            </a:r>
          </a:p>
        </p:txBody>
      </p:sp>
      <p:sp>
        <p:nvSpPr>
          <p:cNvPr id="6" name="object 6"/>
          <p:cNvSpPr txBox="1"/>
          <p:nvPr/>
        </p:nvSpPr>
        <p:spPr>
          <a:xfrm>
            <a:off x="306680" y="2777735"/>
            <a:ext cx="8195069" cy="1846659"/>
          </a:xfrm>
          <a:prstGeom prst="rect">
            <a:avLst/>
          </a:prstGeom>
        </p:spPr>
        <p:txBody>
          <a:bodyPr vert="horz" wrap="square" lIns="0" tIns="0" rIns="0" bIns="0" rtlCol="0">
            <a:spAutoFit/>
          </a:bodyPr>
          <a:lstStyle/>
          <a:p>
            <a:pPr marL="542925" marR="0" algn="just">
              <a:lnSpc>
                <a:spcPts val="2436"/>
              </a:lnSpc>
              <a:spcBef>
                <a:spcPts val="0"/>
              </a:spcBef>
              <a:spcAft>
                <a:spcPts val="0"/>
              </a:spcAft>
            </a:pPr>
            <a:r>
              <a:rPr sz="2200" dirty="0">
                <a:solidFill>
                  <a:srgbClr val="000000"/>
                </a:solidFill>
                <a:latin typeface="Times New Roman" pitchFamily="18" charset="0"/>
                <a:cs typeface="Times New Roman" pitchFamily="18" charset="0"/>
              </a:rPr>
              <a:t>-</a:t>
            </a:r>
            <a:r>
              <a:rPr sz="2200" spc="17"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Dự</a:t>
            </a:r>
            <a:r>
              <a:rPr sz="2200" spc="58"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án</a:t>
            </a:r>
            <a:r>
              <a:rPr sz="2200" spc="64"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đầu</a:t>
            </a:r>
            <a:r>
              <a:rPr sz="2200" spc="64"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tư</a:t>
            </a:r>
            <a:r>
              <a:rPr sz="2200" spc="56"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có</a:t>
            </a:r>
            <a:r>
              <a:rPr sz="2200" spc="64"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phát</a:t>
            </a:r>
            <a:r>
              <a:rPr sz="2200" spc="65"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sinh</a:t>
            </a:r>
            <a:r>
              <a:rPr sz="2200" spc="64"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chất</a:t>
            </a:r>
            <a:r>
              <a:rPr sz="2200" spc="64"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thải,</a:t>
            </a:r>
            <a:r>
              <a:rPr sz="2200" spc="62"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không</a:t>
            </a:r>
            <a:r>
              <a:rPr sz="2200" spc="62"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thuộc</a:t>
            </a:r>
            <a:r>
              <a:rPr sz="2200" spc="57"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đối</a:t>
            </a:r>
            <a:r>
              <a:rPr sz="2200" spc="64" dirty="0">
                <a:solidFill>
                  <a:srgbClr val="000000"/>
                </a:solidFill>
                <a:latin typeface="Times New Roman" pitchFamily="18" charset="0"/>
                <a:cs typeface="Times New Roman" pitchFamily="18" charset="0"/>
              </a:rPr>
              <a:t> </a:t>
            </a:r>
            <a:r>
              <a:rPr sz="2200" spc="-51" dirty="0" err="1">
                <a:solidFill>
                  <a:srgbClr val="000000"/>
                </a:solidFill>
                <a:latin typeface="Times New Roman" pitchFamily="18" charset="0"/>
                <a:cs typeface="Times New Roman" pitchFamily="18" charset="0"/>
              </a:rPr>
              <a:t>tượng</a:t>
            </a:r>
            <a:r>
              <a:rPr sz="2200" spc="63" dirty="0">
                <a:solidFill>
                  <a:srgbClr val="000000"/>
                </a:solidFill>
                <a:latin typeface="Times New Roman" pitchFamily="18" charset="0"/>
                <a:cs typeface="Times New Roman" pitchFamily="18" charset="0"/>
              </a:rPr>
              <a:t> </a:t>
            </a:r>
            <a:r>
              <a:rPr sz="2200" spc="-51" dirty="0" err="1">
                <a:solidFill>
                  <a:srgbClr val="000000"/>
                </a:solidFill>
                <a:latin typeface="Times New Roman" pitchFamily="18" charset="0"/>
                <a:cs typeface="Times New Roman" pitchFamily="18" charset="0"/>
              </a:rPr>
              <a:t>phải</a:t>
            </a:r>
            <a:r>
              <a:rPr lang="vi-VN" sz="2200" spc="-51" dirty="0">
                <a:solidFill>
                  <a:srgbClr val="000000"/>
                </a:solidFill>
                <a:latin typeface="Times New Roman" pitchFamily="18" charset="0"/>
                <a:cs typeface="Times New Roman" pitchFamily="18" charset="0"/>
              </a:rPr>
              <a:t> </a:t>
            </a:r>
            <a:r>
              <a:rPr sz="2200" spc="-51" dirty="0" err="1">
                <a:solidFill>
                  <a:srgbClr val="000000"/>
                </a:solidFill>
                <a:latin typeface="Times New Roman" pitchFamily="18" charset="0"/>
                <a:cs typeface="Times New Roman" pitchFamily="18" charset="0"/>
              </a:rPr>
              <a:t>thực</a:t>
            </a:r>
            <a:r>
              <a:rPr sz="2200" spc="221"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hiện</a:t>
            </a:r>
            <a:r>
              <a:rPr sz="2200" spc="224" dirty="0">
                <a:solidFill>
                  <a:srgbClr val="000000"/>
                </a:solidFill>
                <a:latin typeface="Times New Roman" pitchFamily="18" charset="0"/>
                <a:cs typeface="Times New Roman" pitchFamily="18" charset="0"/>
              </a:rPr>
              <a:t> </a:t>
            </a:r>
            <a:r>
              <a:rPr sz="2200" spc="-48" dirty="0">
                <a:solidFill>
                  <a:srgbClr val="000000"/>
                </a:solidFill>
                <a:latin typeface="Times New Roman" pitchFamily="18" charset="0"/>
                <a:cs typeface="Times New Roman" pitchFamily="18" charset="0"/>
              </a:rPr>
              <a:t>ĐTM</a:t>
            </a:r>
            <a:r>
              <a:rPr sz="2200" spc="213"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phải</a:t>
            </a:r>
            <a:r>
              <a:rPr sz="2200" spc="224"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đăng</a:t>
            </a:r>
            <a:r>
              <a:rPr sz="2200" spc="223"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ký</a:t>
            </a:r>
            <a:r>
              <a:rPr sz="2200" spc="222"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môi</a:t>
            </a:r>
            <a:r>
              <a:rPr sz="2200" spc="221"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trường</a:t>
            </a:r>
            <a:r>
              <a:rPr sz="2200" spc="221" dirty="0">
                <a:solidFill>
                  <a:srgbClr val="000000"/>
                </a:solidFill>
                <a:latin typeface="Times New Roman" pitchFamily="18" charset="0"/>
                <a:cs typeface="Times New Roman" pitchFamily="18" charset="0"/>
              </a:rPr>
              <a:t> </a:t>
            </a:r>
            <a:r>
              <a:rPr sz="2200" b="1" spc="-50" dirty="0">
                <a:solidFill>
                  <a:srgbClr val="FF0000"/>
                </a:solidFill>
                <a:latin typeface="Times New Roman" pitchFamily="18" charset="0"/>
                <a:cs typeface="Times New Roman" pitchFamily="18" charset="0"/>
              </a:rPr>
              <a:t>trước</a:t>
            </a:r>
            <a:r>
              <a:rPr sz="2200" b="1" spc="221" dirty="0">
                <a:solidFill>
                  <a:srgbClr val="FF0000"/>
                </a:solidFill>
                <a:latin typeface="Times New Roman" pitchFamily="18" charset="0"/>
                <a:cs typeface="Times New Roman" pitchFamily="18" charset="0"/>
              </a:rPr>
              <a:t> </a:t>
            </a:r>
            <a:r>
              <a:rPr sz="2200" b="1" spc="-50" dirty="0">
                <a:solidFill>
                  <a:srgbClr val="FF0000"/>
                </a:solidFill>
                <a:latin typeface="Times New Roman" pitchFamily="18" charset="0"/>
                <a:cs typeface="Times New Roman" pitchFamily="18" charset="0"/>
              </a:rPr>
              <a:t>khi</a:t>
            </a:r>
            <a:r>
              <a:rPr sz="2200" b="1" spc="223" dirty="0">
                <a:solidFill>
                  <a:srgbClr val="FF0000"/>
                </a:solidFill>
                <a:latin typeface="Times New Roman" pitchFamily="18" charset="0"/>
                <a:cs typeface="Times New Roman" pitchFamily="18" charset="0"/>
              </a:rPr>
              <a:t> </a:t>
            </a:r>
            <a:r>
              <a:rPr sz="2200" b="1" spc="-51" dirty="0">
                <a:solidFill>
                  <a:srgbClr val="FF0000"/>
                </a:solidFill>
                <a:latin typeface="Times New Roman" pitchFamily="18" charset="0"/>
                <a:cs typeface="Times New Roman" pitchFamily="18" charset="0"/>
              </a:rPr>
              <a:t>cơ</a:t>
            </a:r>
            <a:r>
              <a:rPr sz="2200" b="1" spc="223" dirty="0">
                <a:solidFill>
                  <a:srgbClr val="FF0000"/>
                </a:solidFill>
                <a:latin typeface="Times New Roman" pitchFamily="18" charset="0"/>
                <a:cs typeface="Times New Roman" pitchFamily="18" charset="0"/>
              </a:rPr>
              <a:t> </a:t>
            </a:r>
            <a:r>
              <a:rPr sz="2200" b="1" spc="-51" dirty="0">
                <a:solidFill>
                  <a:srgbClr val="FF0000"/>
                </a:solidFill>
                <a:latin typeface="Times New Roman" pitchFamily="18" charset="0"/>
                <a:cs typeface="Times New Roman" pitchFamily="18" charset="0"/>
              </a:rPr>
              <a:t>quan</a:t>
            </a:r>
            <a:r>
              <a:rPr sz="2200" b="1" spc="223" dirty="0">
                <a:solidFill>
                  <a:srgbClr val="FF0000"/>
                </a:solidFill>
                <a:latin typeface="Times New Roman" pitchFamily="18" charset="0"/>
                <a:cs typeface="Times New Roman" pitchFamily="18" charset="0"/>
              </a:rPr>
              <a:t> </a:t>
            </a:r>
            <a:r>
              <a:rPr sz="2200" b="1" spc="-51" dirty="0" err="1">
                <a:solidFill>
                  <a:srgbClr val="FF0000"/>
                </a:solidFill>
                <a:latin typeface="Times New Roman" pitchFamily="18" charset="0"/>
                <a:cs typeface="Times New Roman" pitchFamily="18" charset="0"/>
              </a:rPr>
              <a:t>có</a:t>
            </a:r>
            <a:r>
              <a:rPr sz="2200" b="1" spc="224" dirty="0">
                <a:solidFill>
                  <a:srgbClr val="FF0000"/>
                </a:solidFill>
                <a:latin typeface="Times New Roman" pitchFamily="18" charset="0"/>
                <a:cs typeface="Times New Roman" pitchFamily="18" charset="0"/>
              </a:rPr>
              <a:t> </a:t>
            </a:r>
            <a:r>
              <a:rPr sz="2200" b="1" spc="-50" dirty="0" err="1">
                <a:solidFill>
                  <a:srgbClr val="FF0000"/>
                </a:solidFill>
                <a:latin typeface="Times New Roman" pitchFamily="18" charset="0"/>
                <a:cs typeface="Times New Roman" pitchFamily="18" charset="0"/>
              </a:rPr>
              <a:t>thẩm</a:t>
            </a:r>
            <a:r>
              <a:rPr lang="vi-VN" sz="2200" b="1" spc="-50" dirty="0">
                <a:solidFill>
                  <a:srgbClr val="FF0000"/>
                </a:solidFill>
                <a:latin typeface="Times New Roman" pitchFamily="18" charset="0"/>
                <a:cs typeface="Times New Roman" pitchFamily="18" charset="0"/>
              </a:rPr>
              <a:t> </a:t>
            </a:r>
            <a:r>
              <a:rPr sz="2200" b="1" spc="-50" dirty="0" err="1">
                <a:solidFill>
                  <a:srgbClr val="FF0000"/>
                </a:solidFill>
                <a:latin typeface="Times New Roman" pitchFamily="18" charset="0"/>
                <a:cs typeface="Times New Roman" pitchFamily="18" charset="0"/>
              </a:rPr>
              <a:t>quyền</a:t>
            </a:r>
            <a:r>
              <a:rPr sz="2200" b="1" spc="191" dirty="0">
                <a:solidFill>
                  <a:srgbClr val="FF0000"/>
                </a:solidFill>
                <a:latin typeface="Times New Roman" pitchFamily="18" charset="0"/>
                <a:cs typeface="Times New Roman" pitchFamily="18" charset="0"/>
              </a:rPr>
              <a:t> </a:t>
            </a:r>
            <a:r>
              <a:rPr sz="2200" b="1" spc="-51" dirty="0">
                <a:solidFill>
                  <a:srgbClr val="FF0000"/>
                </a:solidFill>
                <a:latin typeface="Times New Roman" pitchFamily="18" charset="0"/>
                <a:cs typeface="Times New Roman" pitchFamily="18" charset="0"/>
              </a:rPr>
              <a:t>cấp</a:t>
            </a:r>
            <a:r>
              <a:rPr sz="2200" b="1" spc="191" dirty="0">
                <a:solidFill>
                  <a:srgbClr val="FF0000"/>
                </a:solidFill>
                <a:latin typeface="Times New Roman" pitchFamily="18" charset="0"/>
                <a:cs typeface="Times New Roman" pitchFamily="18" charset="0"/>
              </a:rPr>
              <a:t> </a:t>
            </a:r>
            <a:r>
              <a:rPr sz="2200" b="1" spc="-50" dirty="0">
                <a:solidFill>
                  <a:srgbClr val="FF0000"/>
                </a:solidFill>
                <a:latin typeface="Times New Roman" pitchFamily="18" charset="0"/>
                <a:cs typeface="Times New Roman" pitchFamily="18" charset="0"/>
              </a:rPr>
              <a:t>giấy</a:t>
            </a:r>
            <a:r>
              <a:rPr sz="2200" b="1" spc="192" dirty="0">
                <a:solidFill>
                  <a:srgbClr val="FF0000"/>
                </a:solidFill>
                <a:latin typeface="Times New Roman" pitchFamily="18" charset="0"/>
                <a:cs typeface="Times New Roman" pitchFamily="18" charset="0"/>
              </a:rPr>
              <a:t> </a:t>
            </a:r>
            <a:r>
              <a:rPr sz="2200" b="1" spc="-51" dirty="0">
                <a:solidFill>
                  <a:srgbClr val="FF0000"/>
                </a:solidFill>
                <a:latin typeface="Times New Roman" pitchFamily="18" charset="0"/>
                <a:cs typeface="Times New Roman" pitchFamily="18" charset="0"/>
              </a:rPr>
              <a:t>phép</a:t>
            </a:r>
            <a:r>
              <a:rPr sz="2200" b="1" spc="191" dirty="0">
                <a:solidFill>
                  <a:srgbClr val="FF0000"/>
                </a:solidFill>
                <a:latin typeface="Times New Roman" pitchFamily="18" charset="0"/>
                <a:cs typeface="Times New Roman" pitchFamily="18" charset="0"/>
              </a:rPr>
              <a:t> </a:t>
            </a:r>
            <a:r>
              <a:rPr sz="2200" b="1" spc="-51" dirty="0">
                <a:solidFill>
                  <a:srgbClr val="FF0000"/>
                </a:solidFill>
                <a:latin typeface="Times New Roman" pitchFamily="18" charset="0"/>
                <a:cs typeface="Times New Roman" pitchFamily="18" charset="0"/>
              </a:rPr>
              <a:t>xây</a:t>
            </a:r>
            <a:r>
              <a:rPr sz="2200" b="1" spc="192" dirty="0">
                <a:solidFill>
                  <a:srgbClr val="FF0000"/>
                </a:solidFill>
                <a:latin typeface="Times New Roman" pitchFamily="18" charset="0"/>
                <a:cs typeface="Times New Roman" pitchFamily="18" charset="0"/>
              </a:rPr>
              <a:t> </a:t>
            </a:r>
            <a:r>
              <a:rPr sz="2200" b="1" spc="-51" dirty="0">
                <a:solidFill>
                  <a:srgbClr val="FF0000"/>
                </a:solidFill>
                <a:latin typeface="Times New Roman" pitchFamily="18" charset="0"/>
                <a:cs typeface="Times New Roman" pitchFamily="18" charset="0"/>
              </a:rPr>
              <a:t>dựng</a:t>
            </a:r>
            <a:r>
              <a:rPr sz="2200" b="1" spc="191" dirty="0">
                <a:solidFill>
                  <a:srgbClr val="FF0000"/>
                </a:solidFill>
                <a:latin typeface="Times New Roman" pitchFamily="18" charset="0"/>
                <a:cs typeface="Times New Roman" pitchFamily="18" charset="0"/>
              </a:rPr>
              <a:t> </a:t>
            </a:r>
            <a:r>
              <a:rPr sz="2200" b="1" spc="-50" dirty="0">
                <a:solidFill>
                  <a:srgbClr val="FF0000"/>
                </a:solidFill>
                <a:latin typeface="Times New Roman" pitchFamily="18" charset="0"/>
                <a:cs typeface="Times New Roman" pitchFamily="18" charset="0"/>
              </a:rPr>
              <a:t>đối</a:t>
            </a:r>
            <a:r>
              <a:rPr sz="2200" b="1" spc="192" dirty="0">
                <a:solidFill>
                  <a:srgbClr val="FF0000"/>
                </a:solidFill>
                <a:latin typeface="Times New Roman" pitchFamily="18" charset="0"/>
                <a:cs typeface="Times New Roman" pitchFamily="18" charset="0"/>
              </a:rPr>
              <a:t> </a:t>
            </a:r>
            <a:r>
              <a:rPr sz="2200" b="1" spc="-51" dirty="0">
                <a:solidFill>
                  <a:srgbClr val="FF0000"/>
                </a:solidFill>
                <a:latin typeface="Times New Roman" pitchFamily="18" charset="0"/>
                <a:cs typeface="Times New Roman" pitchFamily="18" charset="0"/>
              </a:rPr>
              <a:t>với</a:t>
            </a:r>
            <a:r>
              <a:rPr sz="2200" b="1" spc="193" dirty="0">
                <a:solidFill>
                  <a:srgbClr val="FF0000"/>
                </a:solidFill>
                <a:latin typeface="Times New Roman" pitchFamily="18" charset="0"/>
                <a:cs typeface="Times New Roman" pitchFamily="18" charset="0"/>
              </a:rPr>
              <a:t> </a:t>
            </a:r>
            <a:r>
              <a:rPr sz="2200" b="1" spc="-50" dirty="0">
                <a:solidFill>
                  <a:srgbClr val="FF0000"/>
                </a:solidFill>
                <a:latin typeface="Times New Roman" pitchFamily="18" charset="0"/>
                <a:cs typeface="Times New Roman" pitchFamily="18" charset="0"/>
              </a:rPr>
              <a:t>trường</a:t>
            </a:r>
            <a:r>
              <a:rPr sz="2200" b="1" spc="190" dirty="0">
                <a:solidFill>
                  <a:srgbClr val="FF0000"/>
                </a:solidFill>
                <a:latin typeface="Times New Roman" pitchFamily="18" charset="0"/>
                <a:cs typeface="Times New Roman" pitchFamily="18" charset="0"/>
              </a:rPr>
              <a:t> </a:t>
            </a:r>
            <a:r>
              <a:rPr sz="2200" b="1" spc="-51" dirty="0">
                <a:solidFill>
                  <a:srgbClr val="FF0000"/>
                </a:solidFill>
                <a:latin typeface="Times New Roman" pitchFamily="18" charset="0"/>
                <a:cs typeface="Times New Roman" pitchFamily="18" charset="0"/>
              </a:rPr>
              <a:t>hợp</a:t>
            </a:r>
            <a:r>
              <a:rPr sz="2200" b="1" spc="192" dirty="0">
                <a:solidFill>
                  <a:srgbClr val="FF0000"/>
                </a:solidFill>
                <a:latin typeface="Times New Roman" pitchFamily="18" charset="0"/>
                <a:cs typeface="Times New Roman" pitchFamily="18" charset="0"/>
              </a:rPr>
              <a:t> </a:t>
            </a:r>
            <a:r>
              <a:rPr sz="2200" b="1" spc="-51" dirty="0">
                <a:solidFill>
                  <a:srgbClr val="FF0000"/>
                </a:solidFill>
                <a:latin typeface="Times New Roman" pitchFamily="18" charset="0"/>
                <a:cs typeface="Times New Roman" pitchFamily="18" charset="0"/>
              </a:rPr>
              <a:t>phải</a:t>
            </a:r>
            <a:r>
              <a:rPr sz="2200" b="1" spc="193" dirty="0">
                <a:solidFill>
                  <a:srgbClr val="FF0000"/>
                </a:solidFill>
                <a:latin typeface="Times New Roman" pitchFamily="18" charset="0"/>
                <a:cs typeface="Times New Roman" pitchFamily="18" charset="0"/>
              </a:rPr>
              <a:t> </a:t>
            </a:r>
            <a:r>
              <a:rPr sz="2200" b="1" spc="-51" dirty="0">
                <a:solidFill>
                  <a:srgbClr val="FF0000"/>
                </a:solidFill>
                <a:latin typeface="Times New Roman" pitchFamily="18" charset="0"/>
                <a:cs typeface="Times New Roman" pitchFamily="18" charset="0"/>
              </a:rPr>
              <a:t>có</a:t>
            </a:r>
            <a:r>
              <a:rPr sz="2200" b="1" spc="192" dirty="0">
                <a:solidFill>
                  <a:srgbClr val="FF0000"/>
                </a:solidFill>
                <a:latin typeface="Times New Roman" pitchFamily="18" charset="0"/>
                <a:cs typeface="Times New Roman" pitchFamily="18" charset="0"/>
              </a:rPr>
              <a:t> </a:t>
            </a:r>
            <a:r>
              <a:rPr sz="2200" b="1" spc="-50" dirty="0" err="1">
                <a:solidFill>
                  <a:srgbClr val="FF0000"/>
                </a:solidFill>
                <a:latin typeface="Times New Roman" pitchFamily="18" charset="0"/>
                <a:cs typeface="Times New Roman" pitchFamily="18" charset="0"/>
              </a:rPr>
              <a:t>giấy</a:t>
            </a:r>
            <a:r>
              <a:rPr sz="2200" b="1" spc="192" dirty="0">
                <a:solidFill>
                  <a:srgbClr val="FF0000"/>
                </a:solidFill>
                <a:latin typeface="Times New Roman" pitchFamily="18" charset="0"/>
                <a:cs typeface="Times New Roman" pitchFamily="18" charset="0"/>
              </a:rPr>
              <a:t> </a:t>
            </a:r>
            <a:r>
              <a:rPr sz="2200" b="1" spc="-51" dirty="0" err="1">
                <a:solidFill>
                  <a:srgbClr val="FF0000"/>
                </a:solidFill>
                <a:latin typeface="Times New Roman" pitchFamily="18" charset="0"/>
                <a:cs typeface="Times New Roman" pitchFamily="18" charset="0"/>
              </a:rPr>
              <a:t>phép</a:t>
            </a:r>
            <a:r>
              <a:rPr lang="vi-VN" sz="2200" b="1" spc="-51" dirty="0">
                <a:solidFill>
                  <a:srgbClr val="FF0000"/>
                </a:solidFill>
                <a:latin typeface="Times New Roman" pitchFamily="18" charset="0"/>
                <a:cs typeface="Times New Roman" pitchFamily="18" charset="0"/>
              </a:rPr>
              <a:t> </a:t>
            </a:r>
            <a:r>
              <a:rPr sz="2200" b="1" spc="-51" dirty="0" err="1">
                <a:solidFill>
                  <a:srgbClr val="FF0000"/>
                </a:solidFill>
                <a:latin typeface="Times New Roman" pitchFamily="18" charset="0"/>
                <a:cs typeface="Times New Roman" pitchFamily="18" charset="0"/>
              </a:rPr>
              <a:t>xây</a:t>
            </a:r>
            <a:r>
              <a:rPr sz="2200" b="1" spc="159" dirty="0">
                <a:solidFill>
                  <a:srgbClr val="FF0000"/>
                </a:solidFill>
                <a:latin typeface="Times New Roman" pitchFamily="18" charset="0"/>
                <a:cs typeface="Times New Roman" pitchFamily="18" charset="0"/>
              </a:rPr>
              <a:t> </a:t>
            </a:r>
            <a:r>
              <a:rPr sz="2200" b="1" spc="-51" dirty="0">
                <a:solidFill>
                  <a:srgbClr val="FF0000"/>
                </a:solidFill>
                <a:latin typeface="Times New Roman" pitchFamily="18" charset="0"/>
                <a:cs typeface="Times New Roman" pitchFamily="18" charset="0"/>
              </a:rPr>
              <a:t>dựng</a:t>
            </a:r>
            <a:r>
              <a:rPr sz="2200" spc="159"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theo</a:t>
            </a:r>
            <a:r>
              <a:rPr sz="2200" spc="156"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quy</a:t>
            </a:r>
            <a:r>
              <a:rPr sz="2200" spc="158"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định</a:t>
            </a:r>
            <a:r>
              <a:rPr sz="2200" spc="159"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của</a:t>
            </a:r>
            <a:r>
              <a:rPr sz="2200" spc="156"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pháp</a:t>
            </a:r>
            <a:r>
              <a:rPr sz="2200" spc="159"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luật</a:t>
            </a:r>
            <a:r>
              <a:rPr sz="2200" spc="157"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về</a:t>
            </a:r>
            <a:r>
              <a:rPr sz="2200" spc="156"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xây</a:t>
            </a:r>
            <a:r>
              <a:rPr sz="2200" spc="159"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dựng</a:t>
            </a:r>
            <a:r>
              <a:rPr sz="2200" spc="159"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hoặc</a:t>
            </a:r>
            <a:r>
              <a:rPr sz="2200" spc="157" dirty="0">
                <a:solidFill>
                  <a:srgbClr val="000000"/>
                </a:solidFill>
                <a:latin typeface="Times New Roman" pitchFamily="18" charset="0"/>
                <a:cs typeface="Times New Roman" pitchFamily="18" charset="0"/>
              </a:rPr>
              <a:t> </a:t>
            </a:r>
            <a:r>
              <a:rPr sz="2200" b="1" spc="-50" dirty="0">
                <a:solidFill>
                  <a:srgbClr val="FF0000"/>
                </a:solidFill>
                <a:latin typeface="Times New Roman" pitchFamily="18" charset="0"/>
                <a:cs typeface="Times New Roman" pitchFamily="18" charset="0"/>
              </a:rPr>
              <a:t>trước</a:t>
            </a:r>
            <a:r>
              <a:rPr sz="2200" b="1" spc="157" dirty="0">
                <a:solidFill>
                  <a:srgbClr val="FF0000"/>
                </a:solidFill>
                <a:latin typeface="Times New Roman" pitchFamily="18" charset="0"/>
                <a:cs typeface="Times New Roman" pitchFamily="18" charset="0"/>
              </a:rPr>
              <a:t> </a:t>
            </a:r>
            <a:r>
              <a:rPr sz="2200" b="1" spc="-50" dirty="0" err="1">
                <a:solidFill>
                  <a:srgbClr val="FF0000"/>
                </a:solidFill>
                <a:latin typeface="Times New Roman" pitchFamily="18" charset="0"/>
                <a:cs typeface="Times New Roman" pitchFamily="18" charset="0"/>
              </a:rPr>
              <a:t>khi</a:t>
            </a:r>
            <a:r>
              <a:rPr sz="2200" b="1" spc="160" dirty="0">
                <a:solidFill>
                  <a:srgbClr val="FF0000"/>
                </a:solidFill>
                <a:latin typeface="Times New Roman" pitchFamily="18" charset="0"/>
                <a:cs typeface="Times New Roman" pitchFamily="18" charset="0"/>
              </a:rPr>
              <a:t> </a:t>
            </a:r>
            <a:r>
              <a:rPr sz="2200" b="1" spc="-50" dirty="0" err="1">
                <a:solidFill>
                  <a:srgbClr val="FF0000"/>
                </a:solidFill>
                <a:latin typeface="Times New Roman" pitchFamily="18" charset="0"/>
                <a:cs typeface="Times New Roman" pitchFamily="18" charset="0"/>
              </a:rPr>
              <a:t>xả</a:t>
            </a:r>
            <a:r>
              <a:rPr lang="vi-VN" sz="2200" b="1" spc="-50" dirty="0">
                <a:solidFill>
                  <a:srgbClr val="FF0000"/>
                </a:solidFill>
                <a:latin typeface="Times New Roman" pitchFamily="18" charset="0"/>
                <a:cs typeface="Times New Roman" pitchFamily="18" charset="0"/>
              </a:rPr>
              <a:t> </a:t>
            </a:r>
            <a:r>
              <a:rPr sz="2200" b="1" spc="-51" dirty="0" err="1">
                <a:solidFill>
                  <a:srgbClr val="FF0000"/>
                </a:solidFill>
                <a:latin typeface="Times New Roman" pitchFamily="18" charset="0"/>
                <a:cs typeface="Times New Roman" pitchFamily="18" charset="0"/>
              </a:rPr>
              <a:t>chất</a:t>
            </a:r>
            <a:r>
              <a:rPr sz="2200" b="1" spc="-28" dirty="0">
                <a:solidFill>
                  <a:srgbClr val="FF0000"/>
                </a:solidFill>
                <a:latin typeface="Times New Roman" pitchFamily="18" charset="0"/>
                <a:cs typeface="Times New Roman" pitchFamily="18" charset="0"/>
              </a:rPr>
              <a:t> </a:t>
            </a:r>
            <a:r>
              <a:rPr sz="2200" b="1" spc="-50" dirty="0">
                <a:solidFill>
                  <a:srgbClr val="FF0000"/>
                </a:solidFill>
                <a:latin typeface="Times New Roman" pitchFamily="18" charset="0"/>
                <a:cs typeface="Times New Roman" pitchFamily="18" charset="0"/>
              </a:rPr>
              <a:t>thải</a:t>
            </a:r>
            <a:r>
              <a:rPr sz="2200" b="1" spc="-30" dirty="0">
                <a:solidFill>
                  <a:srgbClr val="FF0000"/>
                </a:solidFill>
                <a:latin typeface="Times New Roman" pitchFamily="18" charset="0"/>
                <a:cs typeface="Times New Roman" pitchFamily="18" charset="0"/>
              </a:rPr>
              <a:t> </a:t>
            </a:r>
            <a:r>
              <a:rPr sz="2200" b="1" spc="-45" dirty="0">
                <a:solidFill>
                  <a:srgbClr val="FF0000"/>
                </a:solidFill>
                <a:latin typeface="Times New Roman" pitchFamily="18" charset="0"/>
                <a:cs typeface="Times New Roman" pitchFamily="18" charset="0"/>
              </a:rPr>
              <a:t>ra</a:t>
            </a:r>
            <a:r>
              <a:rPr sz="2200" b="1" spc="-35" dirty="0">
                <a:solidFill>
                  <a:srgbClr val="FF0000"/>
                </a:solidFill>
                <a:latin typeface="Times New Roman" pitchFamily="18" charset="0"/>
                <a:cs typeface="Times New Roman" pitchFamily="18" charset="0"/>
              </a:rPr>
              <a:t> </a:t>
            </a:r>
            <a:r>
              <a:rPr sz="2200" b="1" spc="-49" dirty="0">
                <a:solidFill>
                  <a:srgbClr val="FF0000"/>
                </a:solidFill>
                <a:latin typeface="Times New Roman" pitchFamily="18" charset="0"/>
                <a:cs typeface="Times New Roman" pitchFamily="18" charset="0"/>
              </a:rPr>
              <a:t>môi</a:t>
            </a:r>
            <a:r>
              <a:rPr sz="2200" b="1" spc="-29" dirty="0">
                <a:solidFill>
                  <a:srgbClr val="FF0000"/>
                </a:solidFill>
                <a:latin typeface="Times New Roman" pitchFamily="18" charset="0"/>
                <a:cs typeface="Times New Roman" pitchFamily="18" charset="0"/>
              </a:rPr>
              <a:t> </a:t>
            </a:r>
            <a:r>
              <a:rPr sz="2200" b="1" spc="-50" dirty="0">
                <a:solidFill>
                  <a:srgbClr val="FF0000"/>
                </a:solidFill>
                <a:latin typeface="Times New Roman" pitchFamily="18" charset="0"/>
                <a:cs typeface="Times New Roman" pitchFamily="18" charset="0"/>
              </a:rPr>
              <a:t>trường</a:t>
            </a:r>
            <a:r>
              <a:rPr sz="2200" spc="-29"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đối</a:t>
            </a:r>
            <a:r>
              <a:rPr sz="2200" spc="-27"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với</a:t>
            </a:r>
            <a:r>
              <a:rPr sz="2200" spc="-26"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trường</a:t>
            </a:r>
            <a:r>
              <a:rPr sz="2200" spc="-29"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hợp</a:t>
            </a:r>
            <a:r>
              <a:rPr sz="2200" spc="-27"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không</a:t>
            </a:r>
            <a:r>
              <a:rPr sz="2200" spc="-29"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phải</a:t>
            </a:r>
            <a:r>
              <a:rPr sz="2200" spc="-26"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có</a:t>
            </a:r>
            <a:r>
              <a:rPr sz="2200" spc="-27"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giấy</a:t>
            </a:r>
            <a:r>
              <a:rPr sz="2200" spc="-27" dirty="0">
                <a:solidFill>
                  <a:srgbClr val="000000"/>
                </a:solidFill>
                <a:latin typeface="Times New Roman" pitchFamily="18" charset="0"/>
                <a:cs typeface="Times New Roman" pitchFamily="18" charset="0"/>
              </a:rPr>
              <a:t> </a:t>
            </a:r>
            <a:r>
              <a:rPr sz="2200" spc="-51" dirty="0" err="1">
                <a:solidFill>
                  <a:srgbClr val="000000"/>
                </a:solidFill>
                <a:latin typeface="Times New Roman" pitchFamily="18" charset="0"/>
                <a:cs typeface="Times New Roman" pitchFamily="18" charset="0"/>
              </a:rPr>
              <a:t>phép</a:t>
            </a:r>
            <a:r>
              <a:rPr sz="2200" spc="-28" dirty="0">
                <a:solidFill>
                  <a:srgbClr val="000000"/>
                </a:solidFill>
                <a:latin typeface="Times New Roman" pitchFamily="18" charset="0"/>
                <a:cs typeface="Times New Roman" pitchFamily="18" charset="0"/>
              </a:rPr>
              <a:t> </a:t>
            </a:r>
            <a:r>
              <a:rPr sz="2200" spc="-51" dirty="0" err="1">
                <a:solidFill>
                  <a:srgbClr val="000000"/>
                </a:solidFill>
                <a:latin typeface="Times New Roman" pitchFamily="18" charset="0"/>
                <a:cs typeface="Times New Roman" pitchFamily="18" charset="0"/>
              </a:rPr>
              <a:t>xây</a:t>
            </a:r>
            <a:r>
              <a:rPr lang="vi-VN" sz="2200" spc="-51" dirty="0">
                <a:solidFill>
                  <a:srgbClr val="000000"/>
                </a:solidFill>
                <a:latin typeface="Times New Roman" pitchFamily="18" charset="0"/>
                <a:cs typeface="Times New Roman" pitchFamily="18" charset="0"/>
              </a:rPr>
              <a:t> </a:t>
            </a:r>
            <a:r>
              <a:rPr sz="2200" spc="-51" dirty="0" err="1">
                <a:solidFill>
                  <a:srgbClr val="000000"/>
                </a:solidFill>
                <a:latin typeface="Times New Roman" pitchFamily="18" charset="0"/>
                <a:cs typeface="Times New Roman" pitchFamily="18" charset="0"/>
              </a:rPr>
              <a:t>dựng</a:t>
            </a:r>
            <a:r>
              <a:rPr sz="2200" spc="-49"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theo</a:t>
            </a:r>
            <a:r>
              <a:rPr sz="2200" spc="-52" dirty="0">
                <a:solidFill>
                  <a:srgbClr val="000000"/>
                </a:solidFill>
                <a:latin typeface="Times New Roman" pitchFamily="18" charset="0"/>
                <a:cs typeface="Times New Roman" pitchFamily="18" charset="0"/>
              </a:rPr>
              <a:t> </a:t>
            </a:r>
            <a:r>
              <a:rPr sz="2200" spc="-50" dirty="0" err="1">
                <a:solidFill>
                  <a:srgbClr val="000000"/>
                </a:solidFill>
                <a:latin typeface="Times New Roman" pitchFamily="18" charset="0"/>
                <a:cs typeface="Times New Roman" pitchFamily="18" charset="0"/>
              </a:rPr>
              <a:t>quy</a:t>
            </a:r>
            <a:r>
              <a:rPr sz="2200" spc="-50" dirty="0">
                <a:solidFill>
                  <a:srgbClr val="000000"/>
                </a:solidFill>
                <a:latin typeface="Times New Roman" pitchFamily="18" charset="0"/>
                <a:cs typeface="Times New Roman" pitchFamily="18" charset="0"/>
              </a:rPr>
              <a:t> </a:t>
            </a:r>
            <a:r>
              <a:rPr sz="2200" spc="-50" dirty="0" err="1">
                <a:solidFill>
                  <a:srgbClr val="000000"/>
                </a:solidFill>
                <a:latin typeface="Times New Roman" pitchFamily="18" charset="0"/>
                <a:cs typeface="Times New Roman" pitchFamily="18" charset="0"/>
              </a:rPr>
              <a:t>định</a:t>
            </a:r>
            <a:r>
              <a:rPr lang="vi-VN" sz="2200" spc="-50" dirty="0">
                <a:solidFill>
                  <a:srgbClr val="000000"/>
                </a:solidFill>
                <a:latin typeface="Times New Roman" pitchFamily="18" charset="0"/>
                <a:cs typeface="Times New Roman" pitchFamily="18" charset="0"/>
              </a:rPr>
              <a:t> </a:t>
            </a:r>
            <a:r>
              <a:rPr sz="2200" spc="-50" dirty="0" err="1">
                <a:solidFill>
                  <a:srgbClr val="000000"/>
                </a:solidFill>
                <a:latin typeface="Times New Roman" pitchFamily="18" charset="0"/>
                <a:cs typeface="Times New Roman" pitchFamily="18" charset="0"/>
              </a:rPr>
              <a:t>của</a:t>
            </a:r>
            <a:r>
              <a:rPr sz="2200" spc="-52"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pháp</a:t>
            </a:r>
            <a:r>
              <a:rPr sz="2200" spc="-49"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luật</a:t>
            </a:r>
            <a:r>
              <a:rPr sz="2200" spc="-51"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về</a:t>
            </a:r>
            <a:r>
              <a:rPr sz="2200" spc="-52"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xây</a:t>
            </a:r>
            <a:r>
              <a:rPr sz="2200" spc="-49"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dựng;</a:t>
            </a:r>
          </a:p>
        </p:txBody>
      </p:sp>
      <p:sp>
        <p:nvSpPr>
          <p:cNvPr id="7" name="object 7"/>
          <p:cNvSpPr txBox="1"/>
          <p:nvPr/>
        </p:nvSpPr>
        <p:spPr>
          <a:xfrm>
            <a:off x="251520" y="4768290"/>
            <a:ext cx="8318422" cy="923330"/>
          </a:xfrm>
          <a:prstGeom prst="rect">
            <a:avLst/>
          </a:prstGeom>
        </p:spPr>
        <p:txBody>
          <a:bodyPr vert="horz" wrap="square" lIns="0" tIns="0" rIns="0" bIns="0" rtlCol="0">
            <a:spAutoFit/>
          </a:bodyPr>
          <a:lstStyle/>
          <a:p>
            <a:pPr marL="542925" marR="0" algn="just">
              <a:lnSpc>
                <a:spcPts val="2436"/>
              </a:lnSpc>
              <a:spcBef>
                <a:spcPts val="0"/>
              </a:spcBef>
              <a:spcAft>
                <a:spcPts val="0"/>
              </a:spcAft>
            </a:pPr>
            <a:r>
              <a:rPr sz="2200" dirty="0">
                <a:solidFill>
                  <a:srgbClr val="000000"/>
                </a:solidFill>
                <a:latin typeface="Times New Roman" pitchFamily="18" charset="0"/>
                <a:cs typeface="Times New Roman" pitchFamily="18" charset="0"/>
              </a:rPr>
              <a:t>-</a:t>
            </a:r>
            <a:r>
              <a:rPr sz="2200" spc="70" dirty="0">
                <a:solidFill>
                  <a:srgbClr val="000000"/>
                </a:solidFill>
                <a:latin typeface="Times New Roman" pitchFamily="18" charset="0"/>
                <a:cs typeface="Times New Roman" pitchFamily="18" charset="0"/>
              </a:rPr>
              <a:t> </a:t>
            </a:r>
            <a:r>
              <a:rPr sz="2200" spc="-55" dirty="0">
                <a:solidFill>
                  <a:srgbClr val="000000"/>
                </a:solidFill>
                <a:latin typeface="Times New Roman" pitchFamily="18" charset="0"/>
                <a:cs typeface="Times New Roman" pitchFamily="18" charset="0"/>
              </a:rPr>
              <a:t>Cơ</a:t>
            </a:r>
            <a:r>
              <a:rPr sz="2200" spc="119" dirty="0">
                <a:solidFill>
                  <a:srgbClr val="000000"/>
                </a:solidFill>
                <a:latin typeface="Times New Roman" pitchFamily="18" charset="0"/>
                <a:cs typeface="Times New Roman" pitchFamily="18" charset="0"/>
              </a:rPr>
              <a:t> </a:t>
            </a:r>
            <a:r>
              <a:rPr sz="2200" spc="-56" dirty="0">
                <a:solidFill>
                  <a:srgbClr val="000000"/>
                </a:solidFill>
                <a:latin typeface="Times New Roman" pitchFamily="18" charset="0"/>
                <a:cs typeface="Times New Roman" pitchFamily="18" charset="0"/>
              </a:rPr>
              <a:t>sở</a:t>
            </a:r>
            <a:r>
              <a:rPr sz="2200" spc="120" dirty="0">
                <a:solidFill>
                  <a:srgbClr val="000000"/>
                </a:solidFill>
                <a:latin typeface="Times New Roman" pitchFamily="18" charset="0"/>
                <a:cs typeface="Times New Roman" pitchFamily="18" charset="0"/>
              </a:rPr>
              <a:t> </a:t>
            </a:r>
            <a:r>
              <a:rPr sz="2200" spc="-54" dirty="0">
                <a:solidFill>
                  <a:srgbClr val="000000"/>
                </a:solidFill>
                <a:latin typeface="Times New Roman" pitchFamily="18" charset="0"/>
                <a:cs typeface="Times New Roman" pitchFamily="18" charset="0"/>
              </a:rPr>
              <a:t>sản</a:t>
            </a:r>
            <a:r>
              <a:rPr sz="2200" spc="119"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xuất,</a:t>
            </a:r>
            <a:r>
              <a:rPr sz="2200" spc="116"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kinh</a:t>
            </a:r>
            <a:r>
              <a:rPr sz="2200" spc="116"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doanh,</a:t>
            </a:r>
            <a:r>
              <a:rPr sz="2200" spc="116"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dịch</a:t>
            </a:r>
            <a:r>
              <a:rPr sz="2200" spc="116"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vụ</a:t>
            </a:r>
            <a:r>
              <a:rPr sz="2200" spc="115"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hoạt</a:t>
            </a:r>
            <a:r>
              <a:rPr sz="2200" spc="117"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động</a:t>
            </a:r>
            <a:r>
              <a:rPr sz="2200" spc="115"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trước</a:t>
            </a:r>
            <a:r>
              <a:rPr sz="2200" spc="114" dirty="0">
                <a:solidFill>
                  <a:srgbClr val="000000"/>
                </a:solidFill>
                <a:latin typeface="Times New Roman" pitchFamily="18" charset="0"/>
                <a:cs typeface="Times New Roman" pitchFamily="18" charset="0"/>
              </a:rPr>
              <a:t> </a:t>
            </a:r>
            <a:r>
              <a:rPr sz="2200" spc="-51" dirty="0" err="1">
                <a:solidFill>
                  <a:srgbClr val="000000"/>
                </a:solidFill>
                <a:latin typeface="Times New Roman" pitchFamily="18" charset="0"/>
                <a:cs typeface="Times New Roman" pitchFamily="18" charset="0"/>
              </a:rPr>
              <a:t>ngày</a:t>
            </a:r>
            <a:r>
              <a:rPr sz="2200" spc="116" dirty="0">
                <a:solidFill>
                  <a:srgbClr val="000000"/>
                </a:solidFill>
                <a:latin typeface="Times New Roman" pitchFamily="18" charset="0"/>
                <a:cs typeface="Times New Roman" pitchFamily="18" charset="0"/>
              </a:rPr>
              <a:t> </a:t>
            </a:r>
            <a:r>
              <a:rPr sz="2200" spc="-52" dirty="0" err="1">
                <a:solidFill>
                  <a:srgbClr val="000000"/>
                </a:solidFill>
                <a:latin typeface="Times New Roman" pitchFamily="18" charset="0"/>
                <a:cs typeface="Times New Roman" pitchFamily="18" charset="0"/>
              </a:rPr>
              <a:t>Luật</a:t>
            </a:r>
            <a:r>
              <a:rPr lang="vi-VN" sz="2200" spc="-52"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BVMT</a:t>
            </a:r>
            <a:r>
              <a:rPr sz="2200" spc="182"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có</a:t>
            </a:r>
            <a:r>
              <a:rPr sz="2200" spc="227"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hiệu</a:t>
            </a:r>
            <a:r>
              <a:rPr sz="2200" spc="227" dirty="0">
                <a:solidFill>
                  <a:srgbClr val="000000"/>
                </a:solidFill>
                <a:latin typeface="Times New Roman" pitchFamily="18" charset="0"/>
                <a:cs typeface="Times New Roman" pitchFamily="18" charset="0"/>
              </a:rPr>
              <a:t> </a:t>
            </a:r>
            <a:r>
              <a:rPr sz="2200" spc="-52" dirty="0">
                <a:solidFill>
                  <a:srgbClr val="000000"/>
                </a:solidFill>
                <a:latin typeface="Times New Roman" pitchFamily="18" charset="0"/>
                <a:cs typeface="Times New Roman" pitchFamily="18" charset="0"/>
              </a:rPr>
              <a:t>lực</a:t>
            </a:r>
            <a:r>
              <a:rPr sz="2200" spc="227"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thi</a:t>
            </a:r>
            <a:r>
              <a:rPr sz="2200" spc="225"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hành</a:t>
            </a:r>
            <a:r>
              <a:rPr sz="2200" spc="227"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có</a:t>
            </a:r>
            <a:r>
              <a:rPr sz="2200" spc="227" dirty="0">
                <a:solidFill>
                  <a:srgbClr val="000000"/>
                </a:solidFill>
                <a:latin typeface="Times New Roman" pitchFamily="18" charset="0"/>
                <a:cs typeface="Times New Roman" pitchFamily="18" charset="0"/>
              </a:rPr>
              <a:t> </a:t>
            </a:r>
            <a:r>
              <a:rPr sz="2200" spc="-51" dirty="0" err="1">
                <a:solidFill>
                  <a:srgbClr val="000000"/>
                </a:solidFill>
                <a:latin typeface="Times New Roman" pitchFamily="18" charset="0"/>
                <a:cs typeface="Times New Roman" pitchFamily="18" charset="0"/>
              </a:rPr>
              <a:t>phát</a:t>
            </a:r>
            <a:r>
              <a:rPr sz="2200" spc="228" dirty="0">
                <a:solidFill>
                  <a:srgbClr val="000000"/>
                </a:solidFill>
                <a:latin typeface="Times New Roman" pitchFamily="18" charset="0"/>
                <a:cs typeface="Times New Roman" pitchFamily="18" charset="0"/>
              </a:rPr>
              <a:t> </a:t>
            </a:r>
            <a:r>
              <a:rPr sz="2200" spc="-48" dirty="0" err="1">
                <a:solidFill>
                  <a:srgbClr val="000000"/>
                </a:solidFill>
                <a:latin typeface="Times New Roman" pitchFamily="18" charset="0"/>
                <a:cs typeface="Times New Roman" pitchFamily="18" charset="0"/>
              </a:rPr>
              <a:t>sinh</a:t>
            </a:r>
            <a:r>
              <a:rPr lang="vi-VN" sz="2200" spc="-48" dirty="0">
                <a:solidFill>
                  <a:srgbClr val="000000"/>
                </a:solidFill>
                <a:latin typeface="Times New Roman" pitchFamily="18" charset="0"/>
                <a:cs typeface="Times New Roman" pitchFamily="18" charset="0"/>
              </a:rPr>
              <a:t> </a:t>
            </a:r>
            <a:r>
              <a:rPr sz="2200" spc="-51" dirty="0" err="1">
                <a:solidFill>
                  <a:srgbClr val="000000"/>
                </a:solidFill>
                <a:latin typeface="Times New Roman" pitchFamily="18" charset="0"/>
                <a:cs typeface="Times New Roman" pitchFamily="18" charset="0"/>
              </a:rPr>
              <a:t>chất</a:t>
            </a:r>
            <a:r>
              <a:rPr sz="2200" spc="227"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thải</a:t>
            </a:r>
            <a:r>
              <a:rPr sz="2200" spc="225"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phải</a:t>
            </a:r>
            <a:r>
              <a:rPr sz="2200" spc="228"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đăng</a:t>
            </a:r>
            <a:r>
              <a:rPr sz="2200" spc="227" dirty="0">
                <a:solidFill>
                  <a:srgbClr val="000000"/>
                </a:solidFill>
                <a:latin typeface="Times New Roman" pitchFamily="18" charset="0"/>
                <a:cs typeface="Times New Roman" pitchFamily="18" charset="0"/>
              </a:rPr>
              <a:t> </a:t>
            </a:r>
            <a:r>
              <a:rPr sz="2200" spc="-50" dirty="0" err="1">
                <a:solidFill>
                  <a:srgbClr val="000000"/>
                </a:solidFill>
                <a:latin typeface="Times New Roman" pitchFamily="18" charset="0"/>
                <a:cs typeface="Times New Roman" pitchFamily="18" charset="0"/>
              </a:rPr>
              <a:t>ký</a:t>
            </a:r>
            <a:r>
              <a:rPr sz="2200" spc="226" dirty="0">
                <a:solidFill>
                  <a:srgbClr val="000000"/>
                </a:solidFill>
                <a:latin typeface="Times New Roman" pitchFamily="18" charset="0"/>
                <a:cs typeface="Times New Roman" pitchFamily="18" charset="0"/>
              </a:rPr>
              <a:t> </a:t>
            </a:r>
            <a:r>
              <a:rPr sz="2200" spc="-49" dirty="0" err="1">
                <a:solidFill>
                  <a:srgbClr val="000000"/>
                </a:solidFill>
                <a:latin typeface="Times New Roman" pitchFamily="18" charset="0"/>
                <a:cs typeface="Times New Roman" pitchFamily="18" charset="0"/>
              </a:rPr>
              <a:t>môi</a:t>
            </a:r>
            <a:r>
              <a:rPr lang="vi-VN" sz="2200" spc="-49" dirty="0">
                <a:solidFill>
                  <a:srgbClr val="000000"/>
                </a:solidFill>
                <a:latin typeface="Times New Roman" pitchFamily="18" charset="0"/>
                <a:cs typeface="Times New Roman" pitchFamily="18" charset="0"/>
              </a:rPr>
              <a:t> </a:t>
            </a:r>
            <a:r>
              <a:rPr sz="2200" spc="-50" dirty="0" err="1">
                <a:solidFill>
                  <a:srgbClr val="000000"/>
                </a:solidFill>
                <a:latin typeface="Times New Roman" pitchFamily="18" charset="0"/>
                <a:cs typeface="Times New Roman" pitchFamily="18" charset="0"/>
              </a:rPr>
              <a:t>trường</a:t>
            </a:r>
            <a:r>
              <a:rPr sz="2200" spc="-51" dirty="0">
                <a:solidFill>
                  <a:srgbClr val="000000"/>
                </a:solidFill>
                <a:latin typeface="Times New Roman" pitchFamily="18" charset="0"/>
                <a:cs typeface="Times New Roman" pitchFamily="18" charset="0"/>
              </a:rPr>
              <a:t> </a:t>
            </a:r>
            <a:r>
              <a:rPr sz="2200" b="1" spc="-48" dirty="0">
                <a:solidFill>
                  <a:srgbClr val="FF0000"/>
                </a:solidFill>
                <a:latin typeface="Times New Roman" pitchFamily="18" charset="0"/>
                <a:cs typeface="Times New Roman" pitchFamily="18" charset="0"/>
              </a:rPr>
              <a:t>trong</a:t>
            </a:r>
            <a:r>
              <a:rPr sz="2200" b="1" spc="-54" dirty="0">
                <a:solidFill>
                  <a:srgbClr val="FF0000"/>
                </a:solidFill>
                <a:latin typeface="Times New Roman" pitchFamily="18" charset="0"/>
                <a:cs typeface="Times New Roman" pitchFamily="18" charset="0"/>
              </a:rPr>
              <a:t> </a:t>
            </a:r>
            <a:r>
              <a:rPr sz="2200" b="1" spc="-50" dirty="0">
                <a:solidFill>
                  <a:srgbClr val="FF0000"/>
                </a:solidFill>
                <a:latin typeface="Times New Roman" pitchFamily="18" charset="0"/>
                <a:cs typeface="Times New Roman" pitchFamily="18" charset="0"/>
              </a:rPr>
              <a:t>thời </a:t>
            </a:r>
            <a:r>
              <a:rPr sz="2200" b="1" spc="-51" dirty="0">
                <a:solidFill>
                  <a:srgbClr val="FF0000"/>
                </a:solidFill>
                <a:latin typeface="Times New Roman" pitchFamily="18" charset="0"/>
                <a:cs typeface="Times New Roman" pitchFamily="18" charset="0"/>
              </a:rPr>
              <a:t>hạn</a:t>
            </a:r>
            <a:r>
              <a:rPr sz="2200" b="1" spc="-49" dirty="0">
                <a:solidFill>
                  <a:srgbClr val="FF0000"/>
                </a:solidFill>
                <a:latin typeface="Times New Roman" pitchFamily="18" charset="0"/>
                <a:cs typeface="Times New Roman" pitchFamily="18" charset="0"/>
              </a:rPr>
              <a:t> </a:t>
            </a:r>
            <a:r>
              <a:rPr sz="2200" b="1" spc="-50" dirty="0">
                <a:solidFill>
                  <a:srgbClr val="FF0000"/>
                </a:solidFill>
                <a:latin typeface="Times New Roman" pitchFamily="18" charset="0"/>
                <a:cs typeface="Times New Roman" pitchFamily="18" charset="0"/>
              </a:rPr>
              <a:t>24 </a:t>
            </a:r>
            <a:r>
              <a:rPr sz="2200" b="1" spc="-49" dirty="0">
                <a:solidFill>
                  <a:srgbClr val="FF0000"/>
                </a:solidFill>
                <a:latin typeface="Times New Roman" pitchFamily="18" charset="0"/>
                <a:cs typeface="Times New Roman" pitchFamily="18" charset="0"/>
              </a:rPr>
              <a:t>tháng</a:t>
            </a:r>
            <a:r>
              <a:rPr sz="2200" b="1" spc="-52" dirty="0">
                <a:solidFill>
                  <a:srgbClr val="FF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kể</a:t>
            </a:r>
            <a:r>
              <a:rPr sz="2200" spc="-52" dirty="0">
                <a:solidFill>
                  <a:srgbClr val="000000"/>
                </a:solidFill>
                <a:latin typeface="Times New Roman" pitchFamily="18" charset="0"/>
                <a:cs typeface="Times New Roman" pitchFamily="18" charset="0"/>
              </a:rPr>
              <a:t> </a:t>
            </a:r>
            <a:r>
              <a:rPr sz="2200" spc="-49" dirty="0">
                <a:solidFill>
                  <a:srgbClr val="000000"/>
                </a:solidFill>
                <a:latin typeface="Times New Roman" pitchFamily="18" charset="0"/>
                <a:cs typeface="Times New Roman" pitchFamily="18" charset="0"/>
              </a:rPr>
              <a:t>từ</a:t>
            </a:r>
            <a:r>
              <a:rPr sz="2200" spc="-56"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ngày</a:t>
            </a:r>
            <a:r>
              <a:rPr sz="2200" spc="-49" dirty="0">
                <a:solidFill>
                  <a:srgbClr val="000000"/>
                </a:solidFill>
                <a:latin typeface="Times New Roman" pitchFamily="18" charset="0"/>
                <a:cs typeface="Times New Roman" pitchFamily="18" charset="0"/>
              </a:rPr>
              <a:t> </a:t>
            </a:r>
            <a:r>
              <a:rPr sz="2200" spc="-48" dirty="0">
                <a:solidFill>
                  <a:srgbClr val="000000"/>
                </a:solidFill>
                <a:latin typeface="Times New Roman" pitchFamily="18" charset="0"/>
                <a:cs typeface="Times New Roman" pitchFamily="18" charset="0"/>
              </a:rPr>
              <a:t>Luật</a:t>
            </a:r>
            <a:r>
              <a:rPr sz="2200" spc="-50" dirty="0">
                <a:solidFill>
                  <a:srgbClr val="000000"/>
                </a:solidFill>
                <a:latin typeface="Times New Roman" pitchFamily="18" charset="0"/>
                <a:cs typeface="Times New Roman" pitchFamily="18" charset="0"/>
              </a:rPr>
              <a:t> BVMT</a:t>
            </a:r>
            <a:r>
              <a:rPr sz="2200" spc="-93" dirty="0">
                <a:solidFill>
                  <a:srgbClr val="000000"/>
                </a:solidFill>
                <a:latin typeface="Times New Roman" pitchFamily="18" charset="0"/>
                <a:cs typeface="Times New Roman" pitchFamily="18" charset="0"/>
              </a:rPr>
              <a:t> </a:t>
            </a:r>
            <a:r>
              <a:rPr sz="2200" spc="-51" dirty="0">
                <a:solidFill>
                  <a:srgbClr val="000000"/>
                </a:solidFill>
                <a:latin typeface="Times New Roman" pitchFamily="18" charset="0"/>
                <a:cs typeface="Times New Roman" pitchFamily="18" charset="0"/>
              </a:rPr>
              <a:t>có</a:t>
            </a:r>
            <a:r>
              <a:rPr sz="2200" spc="-49" dirty="0">
                <a:solidFill>
                  <a:srgbClr val="000000"/>
                </a:solidFill>
                <a:latin typeface="Times New Roman" pitchFamily="18" charset="0"/>
                <a:cs typeface="Times New Roman" pitchFamily="18" charset="0"/>
              </a:rPr>
              <a:t> </a:t>
            </a:r>
            <a:r>
              <a:rPr sz="2200" spc="-50" dirty="0">
                <a:solidFill>
                  <a:srgbClr val="000000"/>
                </a:solidFill>
                <a:latin typeface="Times New Roman" pitchFamily="18" charset="0"/>
                <a:cs typeface="Times New Roman" pitchFamily="18" charset="0"/>
              </a:rPr>
              <a:t>hiệu</a:t>
            </a:r>
            <a:r>
              <a:rPr sz="2200" spc="-48" dirty="0">
                <a:solidFill>
                  <a:srgbClr val="000000"/>
                </a:solidFill>
                <a:latin typeface="Times New Roman" pitchFamily="18" charset="0"/>
                <a:cs typeface="Times New Roman" pitchFamily="18" charset="0"/>
              </a:rPr>
              <a:t> </a:t>
            </a:r>
            <a:r>
              <a:rPr sz="2200" spc="-52" dirty="0">
                <a:solidFill>
                  <a:srgbClr val="000000"/>
                </a:solidFill>
                <a:latin typeface="Times New Roman" pitchFamily="18" charset="0"/>
                <a:cs typeface="Times New Roman" pitchFamily="18" charset="0"/>
              </a:rPr>
              <a:t>lực.</a:t>
            </a:r>
          </a:p>
        </p:txBody>
      </p:sp>
      <p:sp>
        <p:nvSpPr>
          <p:cNvPr id="8" name="object 8"/>
          <p:cNvSpPr txBox="1"/>
          <p:nvPr/>
        </p:nvSpPr>
        <p:spPr>
          <a:xfrm>
            <a:off x="8286164" y="6441622"/>
            <a:ext cx="283778" cy="192360"/>
          </a:xfrm>
          <a:prstGeom prst="rect">
            <a:avLst/>
          </a:prstGeom>
        </p:spPr>
        <p:txBody>
          <a:bodyPr vert="horz" wrap="square" lIns="0" tIns="0" rIns="0" bIns="0" rtlCol="0">
            <a:spAutoFit/>
          </a:bodyPr>
          <a:lstStyle/>
          <a:p>
            <a:pPr marL="0" marR="0">
              <a:lnSpc>
                <a:spcPts val="1464"/>
              </a:lnSpc>
              <a:spcBef>
                <a:spcPts val="0"/>
              </a:spcBef>
              <a:spcAft>
                <a:spcPts val="0"/>
              </a:spcAft>
            </a:pPr>
            <a:r>
              <a:rPr sz="1200" dirty="0">
                <a:solidFill>
                  <a:srgbClr val="888888"/>
                </a:solidFill>
                <a:latin typeface="FLPNNE+Calibri"/>
                <a:cs typeface="FLPNNE+Calibri"/>
              </a:rPr>
              <a:t>17</a:t>
            </a:r>
          </a:p>
        </p:txBody>
      </p:sp>
      <p:pic>
        <p:nvPicPr>
          <p:cNvPr id="9" name="Picture 8" descr="C:\Users\lqtrung\Desktop\tnm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title"/>
          </p:nvPr>
        </p:nvSpPr>
        <p:spPr>
          <a:xfrm>
            <a:off x="1182084" y="440668"/>
            <a:ext cx="7961915"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Tree>
    <p:extLst>
      <p:ext uri="{BB962C8B-B14F-4D97-AF65-F5344CB8AC3E}">
        <p14:creationId xmlns:p14="http://schemas.microsoft.com/office/powerpoint/2010/main" val="21492608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p:cNvSpPr txBox="1"/>
          <p:nvPr/>
        </p:nvSpPr>
        <p:spPr>
          <a:xfrm>
            <a:off x="2411760" y="644246"/>
            <a:ext cx="7618036" cy="493084"/>
          </a:xfrm>
          <a:prstGeom prst="rect">
            <a:avLst/>
          </a:prstGeom>
        </p:spPr>
        <p:txBody>
          <a:bodyPr vert="horz" wrap="square" lIns="0" tIns="0" rIns="0" bIns="0" rtlCol="0">
            <a:spAutoFit/>
          </a:bodyPr>
          <a:lstStyle/>
          <a:p>
            <a:pPr marL="0" marR="0">
              <a:lnSpc>
                <a:spcPts val="4021"/>
              </a:lnSpc>
              <a:spcBef>
                <a:spcPts val="0"/>
              </a:spcBef>
              <a:spcAft>
                <a:spcPts val="0"/>
              </a:spcAft>
            </a:pPr>
            <a:r>
              <a:rPr lang="vi-VN" sz="2800" b="1" dirty="0">
                <a:solidFill>
                  <a:srgbClr val="0000FF"/>
                </a:solidFill>
                <a:latin typeface="+mj-lt"/>
                <a:cs typeface="KJKWOI+Arial-BoldMT"/>
              </a:rPr>
              <a:t>* KHOẢN 3 ĐIỀU 28 LUẬT BVMT</a:t>
            </a:r>
            <a:endParaRPr sz="2800" b="1" dirty="0">
              <a:solidFill>
                <a:srgbClr val="0000FF"/>
              </a:solidFill>
              <a:latin typeface="+mj-lt"/>
              <a:cs typeface="KJKWOI+Arial-BoldMT"/>
            </a:endParaRPr>
          </a:p>
        </p:txBody>
      </p:sp>
      <p:sp>
        <p:nvSpPr>
          <p:cNvPr id="5" name="object 3"/>
          <p:cNvSpPr txBox="1"/>
          <p:nvPr/>
        </p:nvSpPr>
        <p:spPr>
          <a:xfrm>
            <a:off x="1691680" y="102151"/>
            <a:ext cx="7618036" cy="512961"/>
          </a:xfrm>
          <a:prstGeom prst="rect">
            <a:avLst/>
          </a:prstGeom>
        </p:spPr>
        <p:txBody>
          <a:bodyPr vert="horz" wrap="square" lIns="0" tIns="0" rIns="0" bIns="0" rtlCol="0">
            <a:spAutoFit/>
          </a:bodyPr>
          <a:lstStyle/>
          <a:p>
            <a:pPr marL="0" marR="0" algn="ctr">
              <a:lnSpc>
                <a:spcPts val="4021"/>
              </a:lnSpc>
              <a:spcBef>
                <a:spcPts val="0"/>
              </a:spcBef>
              <a:spcAft>
                <a:spcPts val="0"/>
              </a:spcAft>
            </a:pPr>
            <a:r>
              <a:rPr sz="3600" b="1" dirty="0" err="1">
                <a:solidFill>
                  <a:srgbClr val="002060"/>
                </a:solidFill>
                <a:latin typeface="+mj-lt"/>
                <a:cs typeface="KJKWOI+Arial-BoldMT"/>
              </a:rPr>
              <a:t>Đánh</a:t>
            </a:r>
            <a:r>
              <a:rPr sz="3600" b="1" spc="101" dirty="0">
                <a:solidFill>
                  <a:srgbClr val="002060"/>
                </a:solidFill>
                <a:latin typeface="+mj-lt"/>
                <a:cs typeface="KJKWOI+Arial-BoldMT"/>
              </a:rPr>
              <a:t> </a:t>
            </a:r>
            <a:r>
              <a:rPr sz="3600" b="1" dirty="0">
                <a:solidFill>
                  <a:srgbClr val="002060"/>
                </a:solidFill>
                <a:latin typeface="+mj-lt"/>
                <a:cs typeface="KJKWOI+Arial-BoldMT"/>
              </a:rPr>
              <a:t>giá</a:t>
            </a:r>
            <a:r>
              <a:rPr sz="3600" b="1" spc="96" dirty="0">
                <a:solidFill>
                  <a:srgbClr val="002060"/>
                </a:solidFill>
                <a:latin typeface="+mj-lt"/>
                <a:cs typeface="KJKWOI+Arial-BoldMT"/>
              </a:rPr>
              <a:t> </a:t>
            </a:r>
            <a:r>
              <a:rPr sz="3600" b="1" dirty="0">
                <a:solidFill>
                  <a:srgbClr val="002060"/>
                </a:solidFill>
                <a:latin typeface="+mj-lt"/>
                <a:cs typeface="KJKWOI+Arial-BoldMT"/>
              </a:rPr>
              <a:t>tác</a:t>
            </a:r>
            <a:r>
              <a:rPr sz="3600" b="1" spc="97" dirty="0">
                <a:solidFill>
                  <a:srgbClr val="002060"/>
                </a:solidFill>
                <a:latin typeface="+mj-lt"/>
                <a:cs typeface="KJKWOI+Arial-BoldMT"/>
              </a:rPr>
              <a:t> </a:t>
            </a:r>
            <a:r>
              <a:rPr sz="3600" b="1" dirty="0">
                <a:solidFill>
                  <a:srgbClr val="002060"/>
                </a:solidFill>
                <a:latin typeface="+mj-lt"/>
                <a:cs typeface="KJKWOI+Arial-BoldMT"/>
              </a:rPr>
              <a:t>động</a:t>
            </a:r>
            <a:r>
              <a:rPr sz="3600" b="1" spc="99" dirty="0">
                <a:solidFill>
                  <a:srgbClr val="002060"/>
                </a:solidFill>
                <a:latin typeface="+mj-lt"/>
                <a:cs typeface="KJKWOI+Arial-BoldMT"/>
              </a:rPr>
              <a:t> </a:t>
            </a:r>
            <a:r>
              <a:rPr sz="3600" b="1" dirty="0" err="1">
                <a:solidFill>
                  <a:srgbClr val="002060"/>
                </a:solidFill>
                <a:latin typeface="+mj-lt"/>
                <a:cs typeface="KJKWOI+Arial-BoldMT"/>
              </a:rPr>
              <a:t>môi</a:t>
            </a:r>
            <a:r>
              <a:rPr sz="3600" b="1" spc="98" dirty="0">
                <a:solidFill>
                  <a:srgbClr val="002060"/>
                </a:solidFill>
                <a:latin typeface="+mj-lt"/>
                <a:cs typeface="KJKWOI+Arial-BoldMT"/>
              </a:rPr>
              <a:t> </a:t>
            </a:r>
            <a:r>
              <a:rPr sz="3600" b="1" dirty="0" err="1">
                <a:solidFill>
                  <a:srgbClr val="002060"/>
                </a:solidFill>
                <a:latin typeface="+mj-lt"/>
                <a:cs typeface="KJKWOI+Arial-BoldMT"/>
              </a:rPr>
              <a:t>trường</a:t>
            </a:r>
            <a:endParaRPr sz="3600" b="1" dirty="0">
              <a:solidFill>
                <a:srgbClr val="002060"/>
              </a:solidFill>
              <a:latin typeface="+mj-lt"/>
              <a:cs typeface="KJKWOI+Arial-BoldMT"/>
            </a:endParaRPr>
          </a:p>
        </p:txBody>
      </p:sp>
      <p:sp>
        <p:nvSpPr>
          <p:cNvPr id="6" name="Rectangle 5"/>
          <p:cNvSpPr/>
          <p:nvPr/>
        </p:nvSpPr>
        <p:spPr>
          <a:xfrm>
            <a:off x="323528" y="1412776"/>
            <a:ext cx="8352928" cy="5217839"/>
          </a:xfrm>
          <a:prstGeom prst="rect">
            <a:avLst/>
          </a:prstGeom>
          <a:effectLst>
            <a:glow rad="228600">
              <a:schemeClr val="accent4">
                <a:satMod val="175000"/>
                <a:alpha val="40000"/>
              </a:schemeClr>
            </a:glow>
            <a:outerShdw blurRad="40000" dist="20000" dir="5400000" rotWithShape="0">
              <a:srgbClr val="000000">
                <a:alpha val="38000"/>
              </a:srgb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algn="just">
              <a:lnSpc>
                <a:spcPct val="120000"/>
              </a:lnSpc>
            </a:pPr>
            <a:r>
              <a:rPr lang="vi-VN" sz="2800">
                <a:latin typeface="+mj-lt"/>
              </a:rPr>
              <a:t>c) Dự án sử dụng đất, đất có mặt nước, khu vực biển với quy mô lớn hoặc với </a:t>
            </a:r>
            <a:r>
              <a:rPr lang="vi-VN" sz="2800" b="1">
                <a:solidFill>
                  <a:srgbClr val="FF0000"/>
                </a:solidFill>
                <a:latin typeface="+mj-lt"/>
              </a:rPr>
              <a:t>quy mô </a:t>
            </a:r>
            <a:r>
              <a:rPr lang="vi-VN" sz="2800">
                <a:latin typeface="+mj-lt"/>
              </a:rPr>
              <a:t>trung bình nhưng có yếu tố nhạy cảm về môi trường;</a:t>
            </a:r>
          </a:p>
          <a:p>
            <a:pPr algn="just">
              <a:lnSpc>
                <a:spcPct val="120000"/>
              </a:lnSpc>
            </a:pPr>
            <a:r>
              <a:rPr lang="vi-VN" sz="2800">
                <a:latin typeface="+mj-lt"/>
              </a:rPr>
              <a:t>d) Dự án khai thác khoáng sản, tài nguyên nước với quy mô, công suất lớn hoặc với </a:t>
            </a:r>
            <a:r>
              <a:rPr lang="vi-VN" sz="2800" b="1">
                <a:solidFill>
                  <a:srgbClr val="FF0000"/>
                </a:solidFill>
                <a:latin typeface="+mj-lt"/>
              </a:rPr>
              <a:t>quy mô, công suất</a:t>
            </a:r>
            <a:r>
              <a:rPr lang="vi-VN" sz="2800">
                <a:latin typeface="+mj-lt"/>
              </a:rPr>
              <a:t> trung bình nhưng có yếu tố nhạy cảm về môi trường;</a:t>
            </a:r>
          </a:p>
          <a:p>
            <a:pPr algn="just">
              <a:lnSpc>
                <a:spcPct val="120000"/>
              </a:lnSpc>
            </a:pPr>
            <a:r>
              <a:rPr lang="vi-VN" sz="2800">
                <a:latin typeface="+mj-lt"/>
              </a:rPr>
              <a:t>đ) Dự án có yêu cầu chuyển mục đích sử dụng đất </a:t>
            </a:r>
            <a:r>
              <a:rPr lang="vi-VN" sz="2800" b="1">
                <a:solidFill>
                  <a:srgbClr val="FF0000"/>
                </a:solidFill>
                <a:latin typeface="+mj-lt"/>
              </a:rPr>
              <a:t>quy mô</a:t>
            </a:r>
            <a:r>
              <a:rPr lang="vi-VN" sz="2800">
                <a:latin typeface="+mj-lt"/>
              </a:rPr>
              <a:t> trung bình trở lên nhưng có yếu tố nhạy cảm về môi trường;</a:t>
            </a:r>
          </a:p>
          <a:p>
            <a:pPr algn="just">
              <a:lnSpc>
                <a:spcPct val="120000"/>
              </a:lnSpc>
            </a:pPr>
            <a:r>
              <a:rPr lang="vi-VN" sz="2800">
                <a:latin typeface="+mj-lt"/>
              </a:rPr>
              <a:t>e) Dự án có yêu cầu di dân, tái định cư với </a:t>
            </a:r>
            <a:r>
              <a:rPr lang="vi-VN" sz="2800" b="1">
                <a:solidFill>
                  <a:srgbClr val="FF0000"/>
                </a:solidFill>
                <a:latin typeface="+mj-lt"/>
              </a:rPr>
              <a:t>quy mô </a:t>
            </a:r>
            <a:r>
              <a:rPr lang="vi-VN" sz="2800">
                <a:latin typeface="+mj-lt"/>
              </a:rPr>
              <a:t>lớn.</a:t>
            </a:r>
          </a:p>
        </p:txBody>
      </p:sp>
      <p:pic>
        <p:nvPicPr>
          <p:cNvPr id="2" name="Picture 1">
            <a:extLst>
              <a:ext uri="{FF2B5EF4-FFF2-40B4-BE49-F238E27FC236}">
                <a16:creationId xmlns:a16="http://schemas.microsoft.com/office/drawing/2014/main" xmlns="" id="{7525000B-AB74-4D32-B80E-765DAD8208C1}"/>
              </a:ext>
            </a:extLst>
          </p:cNvPr>
          <p:cNvPicPr>
            <a:picLocks noChangeAspect="1"/>
          </p:cNvPicPr>
          <p:nvPr/>
        </p:nvPicPr>
        <p:blipFill>
          <a:blip r:embed="rId2"/>
          <a:stretch>
            <a:fillRect/>
          </a:stretch>
        </p:blipFill>
        <p:spPr>
          <a:xfrm>
            <a:off x="107504" y="-75145"/>
            <a:ext cx="1755800" cy="1438781"/>
          </a:xfrm>
          <a:prstGeom prst="rect">
            <a:avLst/>
          </a:prstGeom>
        </p:spPr>
      </p:pic>
    </p:spTree>
    <p:extLst>
      <p:ext uri="{BB962C8B-B14F-4D97-AF65-F5344CB8AC3E}">
        <p14:creationId xmlns:p14="http://schemas.microsoft.com/office/powerpoint/2010/main" val="189145178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135506" y="1114871"/>
            <a:ext cx="5683997" cy="307777"/>
          </a:xfrm>
          <a:prstGeom prst="rect">
            <a:avLst/>
          </a:prstGeom>
        </p:spPr>
        <p:txBody>
          <a:bodyPr vert="horz" wrap="square" lIns="0" tIns="0" rIns="0" bIns="0" rtlCol="0">
            <a:spAutoFit/>
          </a:bodyPr>
          <a:lstStyle/>
          <a:p>
            <a:pPr marL="0" marR="0">
              <a:lnSpc>
                <a:spcPts val="2436"/>
              </a:lnSpc>
              <a:spcBef>
                <a:spcPts val="0"/>
              </a:spcBef>
              <a:spcAft>
                <a:spcPts val="0"/>
              </a:spcAft>
            </a:pPr>
            <a:r>
              <a:rPr sz="2200" b="1" dirty="0">
                <a:solidFill>
                  <a:srgbClr val="0000FF"/>
                </a:solidFill>
                <a:latin typeface="Times New Roman" pitchFamily="18" charset="0"/>
                <a:cs typeface="Times New Roman" pitchFamily="18" charset="0"/>
              </a:rPr>
              <a:t>II. ĐĂNG KÝ MÔI</a:t>
            </a:r>
            <a:r>
              <a:rPr sz="2200" b="1" spc="-43" dirty="0">
                <a:solidFill>
                  <a:srgbClr val="0000FF"/>
                </a:solidFill>
                <a:latin typeface="Times New Roman" pitchFamily="18" charset="0"/>
                <a:cs typeface="Times New Roman" pitchFamily="18" charset="0"/>
              </a:rPr>
              <a:t> </a:t>
            </a:r>
            <a:r>
              <a:rPr sz="2200" b="1" dirty="0">
                <a:solidFill>
                  <a:srgbClr val="0000FF"/>
                </a:solidFill>
                <a:latin typeface="Times New Roman" pitchFamily="18" charset="0"/>
                <a:cs typeface="Times New Roman" pitchFamily="18" charset="0"/>
              </a:rPr>
              <a:t>TRƯỜNG</a:t>
            </a:r>
          </a:p>
        </p:txBody>
      </p:sp>
      <p:sp>
        <p:nvSpPr>
          <p:cNvPr id="4" name="object 4"/>
          <p:cNvSpPr txBox="1"/>
          <p:nvPr/>
        </p:nvSpPr>
        <p:spPr>
          <a:xfrm>
            <a:off x="1176208" y="1494768"/>
            <a:ext cx="6458629" cy="307777"/>
          </a:xfrm>
          <a:prstGeom prst="rect">
            <a:avLst/>
          </a:prstGeom>
        </p:spPr>
        <p:txBody>
          <a:bodyPr vert="horz" wrap="square" lIns="0" tIns="0" rIns="0" bIns="0" rtlCol="0">
            <a:spAutoFit/>
          </a:bodyPr>
          <a:lstStyle/>
          <a:p>
            <a:pPr marL="0" marR="0">
              <a:lnSpc>
                <a:spcPts val="2436"/>
              </a:lnSpc>
              <a:spcBef>
                <a:spcPts val="0"/>
              </a:spcBef>
              <a:spcAft>
                <a:spcPts val="0"/>
              </a:spcAft>
            </a:pPr>
            <a:r>
              <a:rPr sz="2200" b="1" dirty="0">
                <a:solidFill>
                  <a:srgbClr val="FF0000"/>
                </a:solidFill>
                <a:latin typeface="Times New Roman" pitchFamily="18" charset="0"/>
                <a:cs typeface="Times New Roman" pitchFamily="18" charset="0"/>
              </a:rPr>
              <a:t>4. Đăng ký và tiếp nhận đăng ký môi trường</a:t>
            </a:r>
          </a:p>
        </p:txBody>
      </p:sp>
      <p:sp>
        <p:nvSpPr>
          <p:cNvPr id="5" name="object 5"/>
          <p:cNvSpPr txBox="1"/>
          <p:nvPr/>
        </p:nvSpPr>
        <p:spPr>
          <a:xfrm>
            <a:off x="658255" y="1952238"/>
            <a:ext cx="8298817" cy="294953"/>
          </a:xfrm>
          <a:prstGeom prst="rect">
            <a:avLst/>
          </a:prstGeom>
        </p:spPr>
        <p:txBody>
          <a:bodyPr vert="horz" wrap="square" lIns="0" tIns="0" rIns="0" bIns="0" rtlCol="0">
            <a:spAutoFit/>
          </a:bodyPr>
          <a:lstStyle/>
          <a:p>
            <a:pPr marL="0" marR="0" algn="just">
              <a:lnSpc>
                <a:spcPts val="2325"/>
              </a:lnSpc>
              <a:spcBef>
                <a:spcPts val="0"/>
              </a:spcBef>
              <a:spcAft>
                <a:spcPts val="0"/>
              </a:spcAft>
            </a:pPr>
            <a:r>
              <a:rPr sz="2100" dirty="0">
                <a:solidFill>
                  <a:srgbClr val="000000"/>
                </a:solidFill>
                <a:latin typeface="Times New Roman" pitchFamily="18" charset="0"/>
                <a:cs typeface="Times New Roman" pitchFamily="18" charset="0"/>
              </a:rPr>
              <a:t>*</a:t>
            </a:r>
            <a:r>
              <a:rPr sz="2100" spc="-100" dirty="0">
                <a:solidFill>
                  <a:srgbClr val="000000"/>
                </a:solidFill>
                <a:latin typeface="Times New Roman" pitchFamily="18" charset="0"/>
                <a:cs typeface="Times New Roman" pitchFamily="18" charset="0"/>
              </a:rPr>
              <a:t> </a:t>
            </a:r>
            <a:r>
              <a:rPr sz="2100" b="1" spc="-52" dirty="0">
                <a:solidFill>
                  <a:srgbClr val="009900"/>
                </a:solidFill>
                <a:latin typeface="Times New Roman" pitchFamily="18" charset="0"/>
                <a:cs typeface="Times New Roman" pitchFamily="18" charset="0"/>
              </a:rPr>
              <a:t>Đăng</a:t>
            </a:r>
            <a:r>
              <a:rPr sz="2100" b="1" spc="-46" dirty="0">
                <a:solidFill>
                  <a:srgbClr val="009900"/>
                </a:solidFill>
                <a:latin typeface="Times New Roman" pitchFamily="18" charset="0"/>
                <a:cs typeface="Times New Roman" pitchFamily="18" charset="0"/>
              </a:rPr>
              <a:t> </a:t>
            </a:r>
            <a:r>
              <a:rPr sz="2100" b="1" spc="-55" dirty="0">
                <a:solidFill>
                  <a:srgbClr val="009900"/>
                </a:solidFill>
                <a:latin typeface="Times New Roman" pitchFamily="18" charset="0"/>
                <a:cs typeface="Times New Roman" pitchFamily="18" charset="0"/>
              </a:rPr>
              <a:t>ký</a:t>
            </a:r>
            <a:r>
              <a:rPr sz="2100" b="1" spc="-45" dirty="0">
                <a:solidFill>
                  <a:srgbClr val="009900"/>
                </a:solidFill>
                <a:latin typeface="Times New Roman" pitchFamily="18" charset="0"/>
                <a:cs typeface="Times New Roman" pitchFamily="18" charset="0"/>
              </a:rPr>
              <a:t> </a:t>
            </a:r>
            <a:r>
              <a:rPr sz="2100" b="1" spc="-49" dirty="0">
                <a:solidFill>
                  <a:srgbClr val="009900"/>
                </a:solidFill>
                <a:latin typeface="Times New Roman" pitchFamily="18" charset="0"/>
                <a:cs typeface="Times New Roman" pitchFamily="18" charset="0"/>
              </a:rPr>
              <a:t>môi</a:t>
            </a:r>
            <a:r>
              <a:rPr sz="2100" b="1" spc="-47" dirty="0">
                <a:solidFill>
                  <a:srgbClr val="009900"/>
                </a:solidFill>
                <a:latin typeface="Times New Roman" pitchFamily="18" charset="0"/>
                <a:cs typeface="Times New Roman" pitchFamily="18" charset="0"/>
              </a:rPr>
              <a:t> </a:t>
            </a:r>
            <a:r>
              <a:rPr sz="2100" b="1" spc="-50" dirty="0">
                <a:solidFill>
                  <a:srgbClr val="009900"/>
                </a:solidFill>
                <a:latin typeface="Times New Roman" pitchFamily="18" charset="0"/>
                <a:cs typeface="Times New Roman" pitchFamily="18" charset="0"/>
              </a:rPr>
              <a:t>trường</a:t>
            </a:r>
            <a:r>
              <a:rPr sz="2100" b="1" spc="-49" dirty="0">
                <a:solidFill>
                  <a:srgbClr val="0099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(Khoản</a:t>
            </a:r>
            <a:r>
              <a:rPr sz="2100" spc="-51" dirty="0">
                <a:solidFill>
                  <a:srgbClr val="000000"/>
                </a:solidFill>
                <a:latin typeface="Times New Roman" pitchFamily="18" charset="0"/>
                <a:cs typeface="Times New Roman" pitchFamily="18" charset="0"/>
              </a:rPr>
              <a:t> </a:t>
            </a:r>
            <a:r>
              <a:rPr sz="2100" dirty="0">
                <a:solidFill>
                  <a:srgbClr val="000000"/>
                </a:solidFill>
                <a:latin typeface="Times New Roman" pitchFamily="18" charset="0"/>
                <a:cs typeface="Times New Roman" pitchFamily="18" charset="0"/>
              </a:rPr>
              <a:t>2</a:t>
            </a:r>
            <a:r>
              <a:rPr sz="2100" spc="-100"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Điều</a:t>
            </a:r>
            <a:r>
              <a:rPr sz="2100" spc="-52"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22</a:t>
            </a:r>
            <a:r>
              <a:rPr sz="2100" spc="-88" dirty="0">
                <a:solidFill>
                  <a:srgbClr val="000000"/>
                </a:solidFill>
                <a:latin typeface="Times New Roman" pitchFamily="18" charset="0"/>
                <a:cs typeface="Times New Roman" pitchFamily="18" charset="0"/>
              </a:rPr>
              <a:t> </a:t>
            </a:r>
            <a:r>
              <a:rPr sz="2100" spc="-49" dirty="0">
                <a:solidFill>
                  <a:srgbClr val="000000"/>
                </a:solidFill>
                <a:latin typeface="Times New Roman" pitchFamily="18" charset="0"/>
                <a:cs typeface="Times New Roman" pitchFamily="18" charset="0"/>
              </a:rPr>
              <a:t>Thông</a:t>
            </a:r>
            <a:r>
              <a:rPr sz="2100" spc="-52" dirty="0">
                <a:solidFill>
                  <a:srgbClr val="000000"/>
                </a:solidFill>
                <a:latin typeface="Times New Roman" pitchFamily="18" charset="0"/>
                <a:cs typeface="Times New Roman" pitchFamily="18" charset="0"/>
              </a:rPr>
              <a:t> </a:t>
            </a:r>
            <a:r>
              <a:rPr sz="2100" spc="-46" dirty="0">
                <a:solidFill>
                  <a:srgbClr val="000000"/>
                </a:solidFill>
                <a:latin typeface="Times New Roman" pitchFamily="18" charset="0"/>
                <a:cs typeface="Times New Roman" pitchFamily="18" charset="0"/>
              </a:rPr>
              <a:t>tư</a:t>
            </a:r>
            <a:r>
              <a:rPr sz="2100" spc="-55" dirty="0">
                <a:solidFill>
                  <a:srgbClr val="000000"/>
                </a:solidFill>
                <a:latin typeface="Times New Roman" pitchFamily="18" charset="0"/>
                <a:cs typeface="Times New Roman" pitchFamily="18" charset="0"/>
              </a:rPr>
              <a:t> số</a:t>
            </a:r>
            <a:r>
              <a:rPr sz="2100" spc="-45" dirty="0">
                <a:solidFill>
                  <a:srgbClr val="000000"/>
                </a:solidFill>
                <a:latin typeface="Times New Roman" pitchFamily="18" charset="0"/>
                <a:cs typeface="Times New Roman" pitchFamily="18" charset="0"/>
              </a:rPr>
              <a:t> </a:t>
            </a:r>
            <a:r>
              <a:rPr sz="2100" spc="-61" dirty="0">
                <a:solidFill>
                  <a:srgbClr val="000000"/>
                </a:solidFill>
                <a:latin typeface="Times New Roman" pitchFamily="18" charset="0"/>
                <a:cs typeface="Times New Roman" pitchFamily="18" charset="0"/>
              </a:rPr>
              <a:t>02/2022/TT-BTNMT):</a:t>
            </a:r>
          </a:p>
        </p:txBody>
      </p:sp>
      <p:sp>
        <p:nvSpPr>
          <p:cNvPr id="6" name="object 6"/>
          <p:cNvSpPr txBox="1"/>
          <p:nvPr/>
        </p:nvSpPr>
        <p:spPr>
          <a:xfrm>
            <a:off x="194340" y="2287367"/>
            <a:ext cx="8748535" cy="1833835"/>
          </a:xfrm>
          <a:prstGeom prst="rect">
            <a:avLst/>
          </a:prstGeom>
        </p:spPr>
        <p:txBody>
          <a:bodyPr vert="horz" wrap="square" lIns="0" tIns="0" rIns="0" bIns="0" rtlCol="0">
            <a:spAutoFit/>
          </a:bodyPr>
          <a:lstStyle/>
          <a:p>
            <a:pPr marL="542924" marR="0" algn="just">
              <a:lnSpc>
                <a:spcPts val="2325"/>
              </a:lnSpc>
              <a:spcBef>
                <a:spcPts val="0"/>
              </a:spcBef>
              <a:spcAft>
                <a:spcPts val="0"/>
              </a:spcAft>
            </a:pPr>
            <a:r>
              <a:rPr sz="2100" dirty="0">
                <a:solidFill>
                  <a:srgbClr val="7030A0"/>
                </a:solidFill>
                <a:latin typeface="Times New Roman" pitchFamily="18" charset="0"/>
                <a:cs typeface="Times New Roman" pitchFamily="18" charset="0"/>
              </a:rPr>
              <a:t>-</a:t>
            </a:r>
            <a:r>
              <a:rPr sz="2100" spc="87" dirty="0">
                <a:solidFill>
                  <a:srgbClr val="7030A0"/>
                </a:solidFill>
                <a:latin typeface="Times New Roman" pitchFamily="18" charset="0"/>
                <a:cs typeface="Times New Roman" pitchFamily="18" charset="0"/>
              </a:rPr>
              <a:t> </a:t>
            </a:r>
            <a:r>
              <a:rPr sz="2100" spc="-51" dirty="0">
                <a:solidFill>
                  <a:srgbClr val="7030A0"/>
                </a:solidFill>
                <a:latin typeface="Times New Roman" pitchFamily="18" charset="0"/>
                <a:cs typeface="Times New Roman" pitchFamily="18" charset="0"/>
              </a:rPr>
              <a:t>Chủ</a:t>
            </a:r>
            <a:r>
              <a:rPr sz="2100" spc="138" dirty="0">
                <a:solidFill>
                  <a:srgbClr val="7030A0"/>
                </a:solidFill>
                <a:latin typeface="Times New Roman" pitchFamily="18" charset="0"/>
                <a:cs typeface="Times New Roman" pitchFamily="18" charset="0"/>
              </a:rPr>
              <a:t> </a:t>
            </a:r>
            <a:r>
              <a:rPr sz="2100" spc="-50" dirty="0">
                <a:solidFill>
                  <a:srgbClr val="7030A0"/>
                </a:solidFill>
                <a:latin typeface="Times New Roman" pitchFamily="18" charset="0"/>
                <a:cs typeface="Times New Roman" pitchFamily="18" charset="0"/>
              </a:rPr>
              <a:t>dự</a:t>
            </a:r>
            <a:r>
              <a:rPr sz="2100" spc="136" dirty="0">
                <a:solidFill>
                  <a:srgbClr val="7030A0"/>
                </a:solidFill>
                <a:latin typeface="Times New Roman" pitchFamily="18" charset="0"/>
                <a:cs typeface="Times New Roman" pitchFamily="18" charset="0"/>
              </a:rPr>
              <a:t> </a:t>
            </a:r>
            <a:r>
              <a:rPr sz="2100" spc="-45" dirty="0">
                <a:solidFill>
                  <a:srgbClr val="7030A0"/>
                </a:solidFill>
                <a:latin typeface="Times New Roman" pitchFamily="18" charset="0"/>
                <a:cs typeface="Times New Roman" pitchFamily="18" charset="0"/>
              </a:rPr>
              <a:t>án</a:t>
            </a:r>
            <a:r>
              <a:rPr sz="2100" spc="131" dirty="0">
                <a:solidFill>
                  <a:srgbClr val="7030A0"/>
                </a:solidFill>
                <a:latin typeface="Times New Roman" pitchFamily="18" charset="0"/>
                <a:cs typeface="Times New Roman" pitchFamily="18" charset="0"/>
              </a:rPr>
              <a:t> </a:t>
            </a:r>
            <a:r>
              <a:rPr sz="2100" spc="-48" dirty="0">
                <a:solidFill>
                  <a:srgbClr val="7030A0"/>
                </a:solidFill>
                <a:latin typeface="Times New Roman" pitchFamily="18" charset="0"/>
                <a:cs typeface="Times New Roman" pitchFamily="18" charset="0"/>
              </a:rPr>
              <a:t>đầu</a:t>
            </a:r>
            <a:r>
              <a:rPr sz="2100" spc="135" dirty="0">
                <a:solidFill>
                  <a:srgbClr val="7030A0"/>
                </a:solidFill>
                <a:latin typeface="Times New Roman" pitchFamily="18" charset="0"/>
                <a:cs typeface="Times New Roman" pitchFamily="18" charset="0"/>
              </a:rPr>
              <a:t> </a:t>
            </a:r>
            <a:r>
              <a:rPr sz="2100" spc="-48" dirty="0">
                <a:solidFill>
                  <a:srgbClr val="7030A0"/>
                </a:solidFill>
                <a:latin typeface="Times New Roman" pitchFamily="18" charset="0"/>
                <a:cs typeface="Times New Roman" pitchFamily="18" charset="0"/>
              </a:rPr>
              <a:t>tư,</a:t>
            </a:r>
            <a:r>
              <a:rPr sz="2100" spc="135" dirty="0">
                <a:solidFill>
                  <a:srgbClr val="7030A0"/>
                </a:solidFill>
                <a:latin typeface="Times New Roman" pitchFamily="18" charset="0"/>
                <a:cs typeface="Times New Roman" pitchFamily="18" charset="0"/>
              </a:rPr>
              <a:t> </a:t>
            </a:r>
            <a:r>
              <a:rPr sz="2100" spc="-45" dirty="0">
                <a:solidFill>
                  <a:srgbClr val="7030A0"/>
                </a:solidFill>
                <a:latin typeface="Times New Roman" pitchFamily="18" charset="0"/>
                <a:cs typeface="Times New Roman" pitchFamily="18" charset="0"/>
              </a:rPr>
              <a:t>cơ</a:t>
            </a:r>
            <a:r>
              <a:rPr sz="2100" spc="134" dirty="0">
                <a:solidFill>
                  <a:srgbClr val="7030A0"/>
                </a:solidFill>
                <a:latin typeface="Times New Roman" pitchFamily="18" charset="0"/>
                <a:cs typeface="Times New Roman" pitchFamily="18" charset="0"/>
              </a:rPr>
              <a:t> </a:t>
            </a:r>
            <a:r>
              <a:rPr sz="2100" spc="-55" dirty="0">
                <a:solidFill>
                  <a:srgbClr val="7030A0"/>
                </a:solidFill>
                <a:latin typeface="Times New Roman" pitchFamily="18" charset="0"/>
                <a:cs typeface="Times New Roman" pitchFamily="18" charset="0"/>
              </a:rPr>
              <a:t>sở</a:t>
            </a:r>
            <a:r>
              <a:rPr sz="2100" spc="144" dirty="0">
                <a:solidFill>
                  <a:srgbClr val="7030A0"/>
                </a:solidFill>
                <a:latin typeface="Times New Roman" pitchFamily="18" charset="0"/>
                <a:cs typeface="Times New Roman" pitchFamily="18" charset="0"/>
              </a:rPr>
              <a:t> </a:t>
            </a:r>
            <a:r>
              <a:rPr sz="2100" spc="-50" dirty="0">
                <a:solidFill>
                  <a:srgbClr val="7030A0"/>
                </a:solidFill>
                <a:latin typeface="Times New Roman" pitchFamily="18" charset="0"/>
                <a:cs typeface="Times New Roman" pitchFamily="18" charset="0"/>
              </a:rPr>
              <a:t>gửi</a:t>
            </a:r>
            <a:r>
              <a:rPr sz="2100" spc="140" dirty="0">
                <a:solidFill>
                  <a:srgbClr val="7030A0"/>
                </a:solidFill>
                <a:latin typeface="Times New Roman" pitchFamily="18" charset="0"/>
                <a:cs typeface="Times New Roman" pitchFamily="18" charset="0"/>
              </a:rPr>
              <a:t> </a:t>
            </a:r>
            <a:r>
              <a:rPr sz="2100" spc="-50" dirty="0">
                <a:solidFill>
                  <a:srgbClr val="7030A0"/>
                </a:solidFill>
                <a:latin typeface="Times New Roman" pitchFamily="18" charset="0"/>
                <a:cs typeface="Times New Roman" pitchFamily="18" charset="0"/>
              </a:rPr>
              <a:t>hồ</a:t>
            </a:r>
            <a:r>
              <a:rPr sz="2100" spc="137" dirty="0">
                <a:solidFill>
                  <a:srgbClr val="7030A0"/>
                </a:solidFill>
                <a:latin typeface="Times New Roman" pitchFamily="18" charset="0"/>
                <a:cs typeface="Times New Roman" pitchFamily="18" charset="0"/>
              </a:rPr>
              <a:t> </a:t>
            </a:r>
            <a:r>
              <a:rPr sz="2100" spc="-55" dirty="0">
                <a:solidFill>
                  <a:srgbClr val="7030A0"/>
                </a:solidFill>
                <a:latin typeface="Times New Roman" pitchFamily="18" charset="0"/>
                <a:cs typeface="Times New Roman" pitchFamily="18" charset="0"/>
              </a:rPr>
              <a:t>sơ</a:t>
            </a:r>
            <a:r>
              <a:rPr sz="2100" spc="144" dirty="0">
                <a:solidFill>
                  <a:srgbClr val="7030A0"/>
                </a:solidFill>
                <a:latin typeface="Times New Roman" pitchFamily="18" charset="0"/>
                <a:cs typeface="Times New Roman" pitchFamily="18" charset="0"/>
              </a:rPr>
              <a:t> </a:t>
            </a:r>
            <a:r>
              <a:rPr sz="2100" spc="-48" dirty="0">
                <a:solidFill>
                  <a:srgbClr val="7030A0"/>
                </a:solidFill>
                <a:latin typeface="Times New Roman" pitchFamily="18" charset="0"/>
                <a:cs typeface="Times New Roman" pitchFamily="18" charset="0"/>
              </a:rPr>
              <a:t>đăng</a:t>
            </a:r>
            <a:r>
              <a:rPr sz="2100" spc="136" dirty="0">
                <a:solidFill>
                  <a:srgbClr val="7030A0"/>
                </a:solidFill>
                <a:latin typeface="Times New Roman" pitchFamily="18" charset="0"/>
                <a:cs typeface="Times New Roman" pitchFamily="18" charset="0"/>
              </a:rPr>
              <a:t> </a:t>
            </a:r>
            <a:r>
              <a:rPr sz="2100" spc="-50" dirty="0">
                <a:solidFill>
                  <a:srgbClr val="7030A0"/>
                </a:solidFill>
                <a:latin typeface="Times New Roman" pitchFamily="18" charset="0"/>
                <a:cs typeface="Times New Roman" pitchFamily="18" charset="0"/>
              </a:rPr>
              <a:t>ký</a:t>
            </a:r>
            <a:r>
              <a:rPr sz="2100" spc="137" dirty="0">
                <a:solidFill>
                  <a:srgbClr val="7030A0"/>
                </a:solidFill>
                <a:latin typeface="Times New Roman" pitchFamily="18" charset="0"/>
                <a:cs typeface="Times New Roman" pitchFamily="18" charset="0"/>
              </a:rPr>
              <a:t> </a:t>
            </a:r>
            <a:r>
              <a:rPr sz="2100" spc="-48" dirty="0">
                <a:solidFill>
                  <a:srgbClr val="7030A0"/>
                </a:solidFill>
                <a:latin typeface="Times New Roman" pitchFamily="18" charset="0"/>
                <a:cs typeface="Times New Roman" pitchFamily="18" charset="0"/>
              </a:rPr>
              <a:t>môi</a:t>
            </a:r>
            <a:r>
              <a:rPr sz="2100" spc="139" dirty="0">
                <a:solidFill>
                  <a:srgbClr val="7030A0"/>
                </a:solidFill>
                <a:latin typeface="Times New Roman" pitchFamily="18" charset="0"/>
                <a:cs typeface="Times New Roman" pitchFamily="18" charset="0"/>
              </a:rPr>
              <a:t> </a:t>
            </a:r>
            <a:r>
              <a:rPr sz="2100" spc="-49" dirty="0">
                <a:solidFill>
                  <a:srgbClr val="7030A0"/>
                </a:solidFill>
                <a:latin typeface="Times New Roman" pitchFamily="18" charset="0"/>
                <a:cs typeface="Times New Roman" pitchFamily="18" charset="0"/>
              </a:rPr>
              <a:t>trường</a:t>
            </a:r>
            <a:r>
              <a:rPr sz="2100" spc="137" dirty="0">
                <a:solidFill>
                  <a:srgbClr val="7030A0"/>
                </a:solidFill>
                <a:latin typeface="Times New Roman" pitchFamily="18" charset="0"/>
                <a:cs typeface="Times New Roman" pitchFamily="18" charset="0"/>
              </a:rPr>
              <a:t> </a:t>
            </a:r>
            <a:r>
              <a:rPr sz="2100" spc="-48" dirty="0">
                <a:solidFill>
                  <a:srgbClr val="7030A0"/>
                </a:solidFill>
                <a:latin typeface="Times New Roman" pitchFamily="18" charset="0"/>
                <a:cs typeface="Times New Roman" pitchFamily="18" charset="0"/>
              </a:rPr>
              <a:t>đến</a:t>
            </a:r>
            <a:r>
              <a:rPr sz="2100" spc="136" dirty="0">
                <a:solidFill>
                  <a:srgbClr val="7030A0"/>
                </a:solidFill>
                <a:latin typeface="Times New Roman" pitchFamily="18" charset="0"/>
                <a:cs typeface="Times New Roman" pitchFamily="18" charset="0"/>
              </a:rPr>
              <a:t> </a:t>
            </a:r>
            <a:r>
              <a:rPr sz="2100" spc="-52" dirty="0">
                <a:solidFill>
                  <a:srgbClr val="7030A0"/>
                </a:solidFill>
                <a:latin typeface="Times New Roman" pitchFamily="18" charset="0"/>
                <a:cs typeface="Times New Roman" pitchFamily="18" charset="0"/>
              </a:rPr>
              <a:t>UBND</a:t>
            </a:r>
            <a:r>
              <a:rPr sz="2100" spc="135" dirty="0">
                <a:solidFill>
                  <a:srgbClr val="7030A0"/>
                </a:solidFill>
                <a:latin typeface="Times New Roman" pitchFamily="18" charset="0"/>
                <a:cs typeface="Times New Roman" pitchFamily="18" charset="0"/>
              </a:rPr>
              <a:t> </a:t>
            </a:r>
            <a:r>
              <a:rPr sz="2100" spc="-45" dirty="0">
                <a:solidFill>
                  <a:srgbClr val="7030A0"/>
                </a:solidFill>
                <a:latin typeface="Times New Roman" pitchFamily="18" charset="0"/>
                <a:cs typeface="Times New Roman" pitchFamily="18" charset="0"/>
              </a:rPr>
              <a:t>cấp</a:t>
            </a:r>
            <a:r>
              <a:rPr sz="2100" spc="132" dirty="0">
                <a:solidFill>
                  <a:srgbClr val="7030A0"/>
                </a:solidFill>
                <a:latin typeface="Times New Roman" pitchFamily="18" charset="0"/>
                <a:cs typeface="Times New Roman" pitchFamily="18" charset="0"/>
              </a:rPr>
              <a:t> </a:t>
            </a:r>
            <a:r>
              <a:rPr sz="2100" spc="-50" dirty="0" err="1">
                <a:solidFill>
                  <a:srgbClr val="7030A0"/>
                </a:solidFill>
                <a:latin typeface="Times New Roman" pitchFamily="18" charset="0"/>
                <a:cs typeface="Times New Roman" pitchFamily="18" charset="0"/>
              </a:rPr>
              <a:t>xã</a:t>
            </a:r>
            <a:r>
              <a:rPr sz="2100" spc="142" dirty="0">
                <a:solidFill>
                  <a:srgbClr val="7030A0"/>
                </a:solidFill>
                <a:latin typeface="Times New Roman" pitchFamily="18" charset="0"/>
                <a:cs typeface="Times New Roman" pitchFamily="18" charset="0"/>
              </a:rPr>
              <a:t> </a:t>
            </a:r>
            <a:r>
              <a:rPr sz="2100" spc="-49" dirty="0" err="1">
                <a:solidFill>
                  <a:srgbClr val="7030A0"/>
                </a:solidFill>
                <a:latin typeface="Times New Roman" pitchFamily="18" charset="0"/>
                <a:cs typeface="Times New Roman" pitchFamily="18" charset="0"/>
              </a:rPr>
              <a:t>nơi</a:t>
            </a:r>
            <a:r>
              <a:rPr lang="vi-VN" sz="2100" spc="-49" dirty="0">
                <a:solidFill>
                  <a:srgbClr val="7030A0"/>
                </a:solidFill>
                <a:latin typeface="Times New Roman" pitchFamily="18" charset="0"/>
                <a:cs typeface="Times New Roman" pitchFamily="18" charset="0"/>
              </a:rPr>
              <a:t> </a:t>
            </a:r>
            <a:r>
              <a:rPr sz="2100" spc="-46" dirty="0" err="1">
                <a:solidFill>
                  <a:srgbClr val="7030A0"/>
                </a:solidFill>
                <a:latin typeface="Times New Roman" pitchFamily="18" charset="0"/>
                <a:cs typeface="Times New Roman" pitchFamily="18" charset="0"/>
              </a:rPr>
              <a:t>triển</a:t>
            </a:r>
            <a:r>
              <a:rPr sz="2100" spc="152" dirty="0">
                <a:solidFill>
                  <a:srgbClr val="7030A0"/>
                </a:solidFill>
                <a:latin typeface="Times New Roman" pitchFamily="18" charset="0"/>
                <a:cs typeface="Times New Roman" pitchFamily="18" charset="0"/>
              </a:rPr>
              <a:t> </a:t>
            </a:r>
            <a:r>
              <a:rPr sz="2100" spc="-48" dirty="0">
                <a:solidFill>
                  <a:srgbClr val="7030A0"/>
                </a:solidFill>
                <a:latin typeface="Times New Roman" pitchFamily="18" charset="0"/>
                <a:cs typeface="Times New Roman" pitchFamily="18" charset="0"/>
              </a:rPr>
              <a:t>khai</a:t>
            </a:r>
            <a:r>
              <a:rPr sz="2100" spc="159" dirty="0">
                <a:solidFill>
                  <a:srgbClr val="7030A0"/>
                </a:solidFill>
                <a:latin typeface="Times New Roman" pitchFamily="18" charset="0"/>
                <a:cs typeface="Times New Roman" pitchFamily="18" charset="0"/>
              </a:rPr>
              <a:t> </a:t>
            </a:r>
            <a:r>
              <a:rPr sz="2100" spc="-50" dirty="0">
                <a:solidFill>
                  <a:srgbClr val="7030A0"/>
                </a:solidFill>
                <a:latin typeface="Times New Roman" pitchFamily="18" charset="0"/>
                <a:cs typeface="Times New Roman" pitchFamily="18" charset="0"/>
              </a:rPr>
              <a:t>dự</a:t>
            </a:r>
            <a:r>
              <a:rPr sz="2100" spc="155" dirty="0">
                <a:solidFill>
                  <a:srgbClr val="7030A0"/>
                </a:solidFill>
                <a:latin typeface="Times New Roman" pitchFamily="18" charset="0"/>
                <a:cs typeface="Times New Roman" pitchFamily="18" charset="0"/>
              </a:rPr>
              <a:t> </a:t>
            </a:r>
            <a:r>
              <a:rPr sz="2100" spc="-45" dirty="0">
                <a:solidFill>
                  <a:srgbClr val="7030A0"/>
                </a:solidFill>
                <a:latin typeface="Times New Roman" pitchFamily="18" charset="0"/>
                <a:cs typeface="Times New Roman" pitchFamily="18" charset="0"/>
              </a:rPr>
              <a:t>án</a:t>
            </a:r>
            <a:r>
              <a:rPr sz="2100" spc="150" dirty="0">
                <a:solidFill>
                  <a:srgbClr val="7030A0"/>
                </a:solidFill>
                <a:latin typeface="Times New Roman" pitchFamily="18" charset="0"/>
                <a:cs typeface="Times New Roman" pitchFamily="18" charset="0"/>
              </a:rPr>
              <a:t> </a:t>
            </a:r>
            <a:r>
              <a:rPr sz="2100" spc="-48" dirty="0">
                <a:solidFill>
                  <a:srgbClr val="7030A0"/>
                </a:solidFill>
                <a:latin typeface="Times New Roman" pitchFamily="18" charset="0"/>
                <a:cs typeface="Times New Roman" pitchFamily="18" charset="0"/>
              </a:rPr>
              <a:t>đầu</a:t>
            </a:r>
            <a:r>
              <a:rPr sz="2100" spc="154" dirty="0">
                <a:solidFill>
                  <a:srgbClr val="7030A0"/>
                </a:solidFill>
                <a:latin typeface="Times New Roman" pitchFamily="18" charset="0"/>
                <a:cs typeface="Times New Roman" pitchFamily="18" charset="0"/>
              </a:rPr>
              <a:t> </a:t>
            </a:r>
            <a:r>
              <a:rPr sz="2100" spc="-48" dirty="0">
                <a:solidFill>
                  <a:srgbClr val="7030A0"/>
                </a:solidFill>
                <a:latin typeface="Times New Roman" pitchFamily="18" charset="0"/>
                <a:cs typeface="Times New Roman" pitchFamily="18" charset="0"/>
              </a:rPr>
              <a:t>tư,</a:t>
            </a:r>
            <a:r>
              <a:rPr sz="2100" spc="154" dirty="0">
                <a:solidFill>
                  <a:srgbClr val="7030A0"/>
                </a:solidFill>
                <a:latin typeface="Times New Roman" pitchFamily="18" charset="0"/>
                <a:cs typeface="Times New Roman" pitchFamily="18" charset="0"/>
              </a:rPr>
              <a:t> </a:t>
            </a:r>
            <a:r>
              <a:rPr sz="2100" spc="-45" dirty="0">
                <a:solidFill>
                  <a:srgbClr val="7030A0"/>
                </a:solidFill>
                <a:latin typeface="Times New Roman" pitchFamily="18" charset="0"/>
                <a:cs typeface="Times New Roman" pitchFamily="18" charset="0"/>
              </a:rPr>
              <a:t>cơ</a:t>
            </a:r>
            <a:r>
              <a:rPr sz="2100" spc="152" dirty="0">
                <a:solidFill>
                  <a:srgbClr val="7030A0"/>
                </a:solidFill>
                <a:latin typeface="Times New Roman" pitchFamily="18" charset="0"/>
                <a:cs typeface="Times New Roman" pitchFamily="18" charset="0"/>
              </a:rPr>
              <a:t> </a:t>
            </a:r>
            <a:r>
              <a:rPr sz="2100" spc="-55" dirty="0">
                <a:solidFill>
                  <a:srgbClr val="7030A0"/>
                </a:solidFill>
                <a:latin typeface="Times New Roman" pitchFamily="18" charset="0"/>
                <a:cs typeface="Times New Roman" pitchFamily="18" charset="0"/>
              </a:rPr>
              <a:t>sở</a:t>
            </a:r>
            <a:r>
              <a:rPr sz="2100" spc="162" dirty="0">
                <a:solidFill>
                  <a:srgbClr val="7030A0"/>
                </a:solidFill>
                <a:latin typeface="Times New Roman" pitchFamily="18" charset="0"/>
                <a:cs typeface="Times New Roman" pitchFamily="18" charset="0"/>
              </a:rPr>
              <a:t> </a:t>
            </a:r>
            <a:r>
              <a:rPr sz="2100" spc="-49" dirty="0">
                <a:solidFill>
                  <a:srgbClr val="7030A0"/>
                </a:solidFill>
                <a:latin typeface="Times New Roman" pitchFamily="18" charset="0"/>
                <a:cs typeface="Times New Roman" pitchFamily="18" charset="0"/>
              </a:rPr>
              <a:t>thông</a:t>
            </a:r>
            <a:r>
              <a:rPr sz="2100" spc="156" dirty="0">
                <a:solidFill>
                  <a:srgbClr val="7030A0"/>
                </a:solidFill>
                <a:latin typeface="Times New Roman" pitchFamily="18" charset="0"/>
                <a:cs typeface="Times New Roman" pitchFamily="18" charset="0"/>
              </a:rPr>
              <a:t> </a:t>
            </a:r>
            <a:r>
              <a:rPr sz="2100" spc="-50" dirty="0">
                <a:solidFill>
                  <a:srgbClr val="7030A0"/>
                </a:solidFill>
                <a:latin typeface="Times New Roman" pitchFamily="18" charset="0"/>
                <a:cs typeface="Times New Roman" pitchFamily="18" charset="0"/>
              </a:rPr>
              <a:t>qua</a:t>
            </a:r>
            <a:r>
              <a:rPr sz="2100" spc="161" dirty="0">
                <a:solidFill>
                  <a:srgbClr val="7030A0"/>
                </a:solidFill>
                <a:latin typeface="Times New Roman" pitchFamily="18" charset="0"/>
                <a:cs typeface="Times New Roman" pitchFamily="18" charset="0"/>
              </a:rPr>
              <a:t> </a:t>
            </a:r>
            <a:r>
              <a:rPr sz="2100" spc="-48" dirty="0">
                <a:solidFill>
                  <a:srgbClr val="7030A0"/>
                </a:solidFill>
                <a:latin typeface="Times New Roman" pitchFamily="18" charset="0"/>
                <a:cs typeface="Times New Roman" pitchFamily="18" charset="0"/>
              </a:rPr>
              <a:t>hình</a:t>
            </a:r>
            <a:r>
              <a:rPr sz="2100" spc="153" dirty="0">
                <a:solidFill>
                  <a:srgbClr val="7030A0"/>
                </a:solidFill>
                <a:latin typeface="Times New Roman" pitchFamily="18" charset="0"/>
                <a:cs typeface="Times New Roman" pitchFamily="18" charset="0"/>
              </a:rPr>
              <a:t> </a:t>
            </a:r>
            <a:r>
              <a:rPr sz="2100" spc="-49" dirty="0">
                <a:solidFill>
                  <a:srgbClr val="7030A0"/>
                </a:solidFill>
                <a:latin typeface="Times New Roman" pitchFamily="18" charset="0"/>
                <a:cs typeface="Times New Roman" pitchFamily="18" charset="0"/>
              </a:rPr>
              <a:t>thức</a:t>
            </a:r>
            <a:r>
              <a:rPr sz="2100" spc="160" dirty="0">
                <a:solidFill>
                  <a:srgbClr val="7030A0"/>
                </a:solidFill>
                <a:latin typeface="Times New Roman" pitchFamily="18" charset="0"/>
                <a:cs typeface="Times New Roman" pitchFamily="18" charset="0"/>
              </a:rPr>
              <a:t> </a:t>
            </a:r>
            <a:r>
              <a:rPr sz="2100" spc="-50" dirty="0">
                <a:solidFill>
                  <a:srgbClr val="7030A0"/>
                </a:solidFill>
                <a:latin typeface="Times New Roman" pitchFamily="18" charset="0"/>
                <a:cs typeface="Times New Roman" pitchFamily="18" charset="0"/>
              </a:rPr>
              <a:t>gửi</a:t>
            </a:r>
            <a:r>
              <a:rPr sz="2100" spc="159" dirty="0">
                <a:solidFill>
                  <a:srgbClr val="7030A0"/>
                </a:solidFill>
                <a:latin typeface="Times New Roman" pitchFamily="18" charset="0"/>
                <a:cs typeface="Times New Roman" pitchFamily="18" charset="0"/>
              </a:rPr>
              <a:t> </a:t>
            </a:r>
            <a:r>
              <a:rPr sz="2100" spc="-49" dirty="0">
                <a:solidFill>
                  <a:srgbClr val="7030A0"/>
                </a:solidFill>
                <a:latin typeface="Times New Roman" pitchFamily="18" charset="0"/>
                <a:cs typeface="Times New Roman" pitchFamily="18" charset="0"/>
              </a:rPr>
              <a:t>trực</a:t>
            </a:r>
            <a:r>
              <a:rPr sz="2100" spc="160" dirty="0">
                <a:solidFill>
                  <a:srgbClr val="7030A0"/>
                </a:solidFill>
                <a:latin typeface="Times New Roman" pitchFamily="18" charset="0"/>
                <a:cs typeface="Times New Roman" pitchFamily="18" charset="0"/>
              </a:rPr>
              <a:t> </a:t>
            </a:r>
            <a:r>
              <a:rPr sz="2100" spc="-47" dirty="0">
                <a:solidFill>
                  <a:srgbClr val="7030A0"/>
                </a:solidFill>
                <a:latin typeface="Times New Roman" pitchFamily="18" charset="0"/>
                <a:cs typeface="Times New Roman" pitchFamily="18" charset="0"/>
              </a:rPr>
              <a:t>tiếp,</a:t>
            </a:r>
            <a:r>
              <a:rPr sz="2100" spc="152" dirty="0">
                <a:solidFill>
                  <a:srgbClr val="7030A0"/>
                </a:solidFill>
                <a:latin typeface="Times New Roman" pitchFamily="18" charset="0"/>
                <a:cs typeface="Times New Roman" pitchFamily="18" charset="0"/>
              </a:rPr>
              <a:t> </a:t>
            </a:r>
            <a:r>
              <a:rPr sz="2100" spc="-50" dirty="0">
                <a:solidFill>
                  <a:srgbClr val="7030A0"/>
                </a:solidFill>
                <a:latin typeface="Times New Roman" pitchFamily="18" charset="0"/>
                <a:cs typeface="Times New Roman" pitchFamily="18" charset="0"/>
              </a:rPr>
              <a:t>qua</a:t>
            </a:r>
            <a:r>
              <a:rPr sz="2100" spc="161" dirty="0">
                <a:solidFill>
                  <a:srgbClr val="7030A0"/>
                </a:solidFill>
                <a:latin typeface="Times New Roman" pitchFamily="18" charset="0"/>
                <a:cs typeface="Times New Roman" pitchFamily="18" charset="0"/>
              </a:rPr>
              <a:t> </a:t>
            </a:r>
            <a:r>
              <a:rPr sz="2100" spc="-49" dirty="0">
                <a:solidFill>
                  <a:srgbClr val="7030A0"/>
                </a:solidFill>
                <a:latin typeface="Times New Roman" pitchFamily="18" charset="0"/>
                <a:cs typeface="Times New Roman" pitchFamily="18" charset="0"/>
              </a:rPr>
              <a:t>đường</a:t>
            </a:r>
            <a:r>
              <a:rPr sz="2100" spc="154" dirty="0">
                <a:solidFill>
                  <a:srgbClr val="7030A0"/>
                </a:solidFill>
                <a:latin typeface="Times New Roman" pitchFamily="18" charset="0"/>
                <a:cs typeface="Times New Roman" pitchFamily="18" charset="0"/>
              </a:rPr>
              <a:t> </a:t>
            </a:r>
            <a:r>
              <a:rPr sz="2100" spc="-50" dirty="0" err="1">
                <a:solidFill>
                  <a:srgbClr val="7030A0"/>
                </a:solidFill>
                <a:latin typeface="Times New Roman" pitchFamily="18" charset="0"/>
                <a:cs typeface="Times New Roman" pitchFamily="18" charset="0"/>
              </a:rPr>
              <a:t>bưu</a:t>
            </a:r>
            <a:r>
              <a:rPr sz="2100" spc="155" dirty="0">
                <a:solidFill>
                  <a:srgbClr val="7030A0"/>
                </a:solidFill>
                <a:latin typeface="Times New Roman" pitchFamily="18" charset="0"/>
                <a:cs typeface="Times New Roman" pitchFamily="18" charset="0"/>
              </a:rPr>
              <a:t> </a:t>
            </a:r>
            <a:r>
              <a:rPr sz="2100" spc="-47" dirty="0" err="1">
                <a:solidFill>
                  <a:srgbClr val="7030A0"/>
                </a:solidFill>
                <a:latin typeface="Times New Roman" pitchFamily="18" charset="0"/>
                <a:cs typeface="Times New Roman" pitchFamily="18" charset="0"/>
              </a:rPr>
              <a:t>điện</a:t>
            </a:r>
            <a:r>
              <a:rPr lang="vi-VN" sz="2100" spc="-47" dirty="0">
                <a:solidFill>
                  <a:srgbClr val="7030A0"/>
                </a:solidFill>
                <a:latin typeface="Times New Roman" pitchFamily="18" charset="0"/>
                <a:cs typeface="Times New Roman" pitchFamily="18" charset="0"/>
              </a:rPr>
              <a:t> </a:t>
            </a:r>
            <a:r>
              <a:rPr sz="2100" spc="-48" dirty="0" err="1">
                <a:solidFill>
                  <a:srgbClr val="7030A0"/>
                </a:solidFill>
                <a:latin typeface="Times New Roman" pitchFamily="18" charset="0"/>
                <a:cs typeface="Times New Roman" pitchFamily="18" charset="0"/>
              </a:rPr>
              <a:t>hoặc</a:t>
            </a:r>
            <a:r>
              <a:rPr sz="2100" spc="-45" dirty="0">
                <a:solidFill>
                  <a:srgbClr val="7030A0"/>
                </a:solidFill>
                <a:latin typeface="Times New Roman" pitchFamily="18" charset="0"/>
                <a:cs typeface="Times New Roman" pitchFamily="18" charset="0"/>
              </a:rPr>
              <a:t> </a:t>
            </a:r>
            <a:r>
              <a:rPr sz="2100" spc="-48" dirty="0">
                <a:solidFill>
                  <a:srgbClr val="7030A0"/>
                </a:solidFill>
                <a:latin typeface="Times New Roman" pitchFamily="18" charset="0"/>
                <a:cs typeface="Times New Roman" pitchFamily="18" charset="0"/>
              </a:rPr>
              <a:t>bản</a:t>
            </a:r>
            <a:r>
              <a:rPr sz="2100" spc="-51" dirty="0">
                <a:solidFill>
                  <a:srgbClr val="7030A0"/>
                </a:solidFill>
                <a:latin typeface="Times New Roman" pitchFamily="18" charset="0"/>
                <a:cs typeface="Times New Roman" pitchFamily="18" charset="0"/>
              </a:rPr>
              <a:t> </a:t>
            </a:r>
            <a:r>
              <a:rPr sz="2100" spc="-47" dirty="0">
                <a:solidFill>
                  <a:srgbClr val="7030A0"/>
                </a:solidFill>
                <a:latin typeface="Times New Roman" pitchFamily="18" charset="0"/>
                <a:cs typeface="Times New Roman" pitchFamily="18" charset="0"/>
              </a:rPr>
              <a:t>điện</a:t>
            </a:r>
            <a:r>
              <a:rPr sz="2100" spc="-52" dirty="0">
                <a:solidFill>
                  <a:srgbClr val="7030A0"/>
                </a:solidFill>
                <a:latin typeface="Times New Roman" pitchFamily="18" charset="0"/>
                <a:cs typeface="Times New Roman" pitchFamily="18" charset="0"/>
              </a:rPr>
              <a:t> </a:t>
            </a:r>
            <a:r>
              <a:rPr sz="2100" spc="-46" dirty="0">
                <a:solidFill>
                  <a:srgbClr val="7030A0"/>
                </a:solidFill>
                <a:latin typeface="Times New Roman" pitchFamily="18" charset="0"/>
                <a:cs typeface="Times New Roman" pitchFamily="18" charset="0"/>
              </a:rPr>
              <a:t>tử</a:t>
            </a:r>
            <a:r>
              <a:rPr sz="2100" spc="-55" dirty="0">
                <a:solidFill>
                  <a:srgbClr val="7030A0"/>
                </a:solidFill>
                <a:latin typeface="Times New Roman" pitchFamily="18" charset="0"/>
                <a:cs typeface="Times New Roman" pitchFamily="18" charset="0"/>
              </a:rPr>
              <a:t> </a:t>
            </a:r>
            <a:r>
              <a:rPr sz="2100" spc="-49" dirty="0">
                <a:solidFill>
                  <a:srgbClr val="7030A0"/>
                </a:solidFill>
                <a:latin typeface="Times New Roman" pitchFamily="18" charset="0"/>
                <a:cs typeface="Times New Roman" pitchFamily="18" charset="0"/>
              </a:rPr>
              <a:t>thông</a:t>
            </a:r>
            <a:r>
              <a:rPr sz="2100" spc="-50" dirty="0">
                <a:solidFill>
                  <a:srgbClr val="7030A0"/>
                </a:solidFill>
                <a:latin typeface="Times New Roman" pitchFamily="18" charset="0"/>
                <a:cs typeface="Times New Roman" pitchFamily="18" charset="0"/>
              </a:rPr>
              <a:t> qua</a:t>
            </a:r>
            <a:r>
              <a:rPr sz="2100" spc="-45" dirty="0">
                <a:solidFill>
                  <a:srgbClr val="7030A0"/>
                </a:solidFill>
                <a:latin typeface="Times New Roman" pitchFamily="18" charset="0"/>
                <a:cs typeface="Times New Roman" pitchFamily="18" charset="0"/>
              </a:rPr>
              <a:t> </a:t>
            </a:r>
            <a:r>
              <a:rPr sz="2100" spc="-50" dirty="0">
                <a:solidFill>
                  <a:srgbClr val="7030A0"/>
                </a:solidFill>
                <a:latin typeface="Times New Roman" pitchFamily="18" charset="0"/>
                <a:cs typeface="Times New Roman" pitchFamily="18" charset="0"/>
              </a:rPr>
              <a:t>hệ</a:t>
            </a:r>
            <a:r>
              <a:rPr sz="2100" spc="-45" dirty="0">
                <a:solidFill>
                  <a:srgbClr val="7030A0"/>
                </a:solidFill>
                <a:latin typeface="Times New Roman" pitchFamily="18" charset="0"/>
                <a:cs typeface="Times New Roman" pitchFamily="18" charset="0"/>
              </a:rPr>
              <a:t> </a:t>
            </a:r>
            <a:r>
              <a:rPr sz="2100" spc="-49" dirty="0">
                <a:solidFill>
                  <a:srgbClr val="7030A0"/>
                </a:solidFill>
                <a:latin typeface="Times New Roman" pitchFamily="18" charset="0"/>
                <a:cs typeface="Times New Roman" pitchFamily="18" charset="0"/>
              </a:rPr>
              <a:t>thống</a:t>
            </a:r>
            <a:r>
              <a:rPr sz="2100" spc="-50" dirty="0">
                <a:solidFill>
                  <a:srgbClr val="7030A0"/>
                </a:solidFill>
                <a:latin typeface="Times New Roman" pitchFamily="18" charset="0"/>
                <a:cs typeface="Times New Roman" pitchFamily="18" charset="0"/>
              </a:rPr>
              <a:t> </a:t>
            </a:r>
            <a:r>
              <a:rPr sz="2100" spc="-47" dirty="0">
                <a:solidFill>
                  <a:srgbClr val="7030A0"/>
                </a:solidFill>
                <a:latin typeface="Times New Roman" pitchFamily="18" charset="0"/>
                <a:cs typeface="Times New Roman" pitchFamily="18" charset="0"/>
              </a:rPr>
              <a:t>dịch</a:t>
            </a:r>
            <a:r>
              <a:rPr sz="2100" spc="-52" dirty="0">
                <a:solidFill>
                  <a:srgbClr val="7030A0"/>
                </a:solidFill>
                <a:latin typeface="Times New Roman" pitchFamily="18" charset="0"/>
                <a:cs typeface="Times New Roman" pitchFamily="18" charset="0"/>
              </a:rPr>
              <a:t> </a:t>
            </a:r>
            <a:r>
              <a:rPr sz="2100" spc="-50" dirty="0">
                <a:solidFill>
                  <a:srgbClr val="7030A0"/>
                </a:solidFill>
                <a:latin typeface="Times New Roman" pitchFamily="18" charset="0"/>
                <a:cs typeface="Times New Roman" pitchFamily="18" charset="0"/>
              </a:rPr>
              <a:t>vụ </a:t>
            </a:r>
            <a:r>
              <a:rPr sz="2100" spc="-48" dirty="0">
                <a:solidFill>
                  <a:srgbClr val="7030A0"/>
                </a:solidFill>
                <a:latin typeface="Times New Roman" pitchFamily="18" charset="0"/>
                <a:cs typeface="Times New Roman" pitchFamily="18" charset="0"/>
              </a:rPr>
              <a:t>công</a:t>
            </a:r>
            <a:r>
              <a:rPr sz="2100" spc="-54" dirty="0">
                <a:solidFill>
                  <a:srgbClr val="7030A0"/>
                </a:solidFill>
                <a:latin typeface="Times New Roman" pitchFamily="18" charset="0"/>
                <a:cs typeface="Times New Roman" pitchFamily="18" charset="0"/>
              </a:rPr>
              <a:t> </a:t>
            </a:r>
            <a:r>
              <a:rPr sz="2100" spc="-49" dirty="0">
                <a:solidFill>
                  <a:srgbClr val="7030A0"/>
                </a:solidFill>
                <a:latin typeface="Times New Roman" pitchFamily="18" charset="0"/>
                <a:cs typeface="Times New Roman" pitchFamily="18" charset="0"/>
              </a:rPr>
              <a:t>trực</a:t>
            </a:r>
            <a:r>
              <a:rPr sz="2100" spc="-45" dirty="0">
                <a:solidFill>
                  <a:srgbClr val="7030A0"/>
                </a:solidFill>
                <a:latin typeface="Times New Roman" pitchFamily="18" charset="0"/>
                <a:cs typeface="Times New Roman" pitchFamily="18" charset="0"/>
              </a:rPr>
              <a:t> </a:t>
            </a:r>
            <a:r>
              <a:rPr sz="2100" spc="-48" dirty="0">
                <a:solidFill>
                  <a:srgbClr val="7030A0"/>
                </a:solidFill>
                <a:latin typeface="Times New Roman" pitchFamily="18" charset="0"/>
                <a:cs typeface="Times New Roman" pitchFamily="18" charset="0"/>
              </a:rPr>
              <a:t>tuyến.</a:t>
            </a:r>
          </a:p>
          <a:p>
            <a:pPr marL="542924" marR="0" algn="just">
              <a:lnSpc>
                <a:spcPts val="2325"/>
              </a:lnSpc>
              <a:spcBef>
                <a:spcPts val="482"/>
              </a:spcBef>
              <a:spcAft>
                <a:spcPts val="0"/>
              </a:spcAft>
            </a:pPr>
            <a:r>
              <a:rPr sz="2100" dirty="0">
                <a:solidFill>
                  <a:srgbClr val="FF0000"/>
                </a:solidFill>
                <a:latin typeface="Times New Roman" pitchFamily="18" charset="0"/>
                <a:cs typeface="Times New Roman" pitchFamily="18" charset="0"/>
              </a:rPr>
              <a:t>-</a:t>
            </a:r>
            <a:r>
              <a:rPr sz="2100" spc="10" dirty="0">
                <a:solidFill>
                  <a:srgbClr val="FF0000"/>
                </a:solidFill>
                <a:latin typeface="Times New Roman" pitchFamily="18" charset="0"/>
                <a:cs typeface="Times New Roman" pitchFamily="18" charset="0"/>
              </a:rPr>
              <a:t> </a:t>
            </a:r>
            <a:r>
              <a:rPr sz="2100" spc="-52" dirty="0">
                <a:solidFill>
                  <a:srgbClr val="FF0000"/>
                </a:solidFill>
                <a:latin typeface="Times New Roman" pitchFamily="18" charset="0"/>
                <a:cs typeface="Times New Roman" pitchFamily="18" charset="0"/>
              </a:rPr>
              <a:t>Đối</a:t>
            </a:r>
            <a:r>
              <a:rPr sz="2100" spc="65" dirty="0">
                <a:solidFill>
                  <a:srgbClr val="FF0000"/>
                </a:solidFill>
                <a:latin typeface="Times New Roman" pitchFamily="18" charset="0"/>
                <a:cs typeface="Times New Roman" pitchFamily="18" charset="0"/>
              </a:rPr>
              <a:t> </a:t>
            </a:r>
            <a:r>
              <a:rPr sz="2100" spc="-49" dirty="0">
                <a:solidFill>
                  <a:srgbClr val="FF0000"/>
                </a:solidFill>
                <a:latin typeface="Times New Roman" pitchFamily="18" charset="0"/>
                <a:cs typeface="Times New Roman" pitchFamily="18" charset="0"/>
              </a:rPr>
              <a:t>với</a:t>
            </a:r>
            <a:r>
              <a:rPr sz="2100" spc="62" dirty="0">
                <a:solidFill>
                  <a:srgbClr val="FF0000"/>
                </a:solidFill>
                <a:latin typeface="Times New Roman" pitchFamily="18" charset="0"/>
                <a:cs typeface="Times New Roman" pitchFamily="18" charset="0"/>
              </a:rPr>
              <a:t> </a:t>
            </a:r>
            <a:r>
              <a:rPr sz="2100" spc="-50" dirty="0">
                <a:solidFill>
                  <a:srgbClr val="FF0000"/>
                </a:solidFill>
                <a:latin typeface="Times New Roman" pitchFamily="18" charset="0"/>
                <a:cs typeface="Times New Roman" pitchFamily="18" charset="0"/>
              </a:rPr>
              <a:t>dự</a:t>
            </a:r>
            <a:r>
              <a:rPr sz="2100" spc="58" dirty="0">
                <a:solidFill>
                  <a:srgbClr val="FF0000"/>
                </a:solidFill>
                <a:latin typeface="Times New Roman" pitchFamily="18" charset="0"/>
                <a:cs typeface="Times New Roman" pitchFamily="18" charset="0"/>
              </a:rPr>
              <a:t> </a:t>
            </a:r>
            <a:r>
              <a:rPr sz="2100" spc="-45" dirty="0">
                <a:solidFill>
                  <a:srgbClr val="FF0000"/>
                </a:solidFill>
                <a:latin typeface="Times New Roman" pitchFamily="18" charset="0"/>
                <a:cs typeface="Times New Roman" pitchFamily="18" charset="0"/>
              </a:rPr>
              <a:t>án</a:t>
            </a:r>
            <a:r>
              <a:rPr sz="2100" spc="54" dirty="0">
                <a:solidFill>
                  <a:srgbClr val="FF0000"/>
                </a:solidFill>
                <a:latin typeface="Times New Roman" pitchFamily="18" charset="0"/>
                <a:cs typeface="Times New Roman" pitchFamily="18" charset="0"/>
              </a:rPr>
              <a:t> </a:t>
            </a:r>
            <a:r>
              <a:rPr sz="2100" spc="-48" dirty="0">
                <a:solidFill>
                  <a:srgbClr val="FF0000"/>
                </a:solidFill>
                <a:latin typeface="Times New Roman" pitchFamily="18" charset="0"/>
                <a:cs typeface="Times New Roman" pitchFamily="18" charset="0"/>
              </a:rPr>
              <a:t>đầu</a:t>
            </a:r>
            <a:r>
              <a:rPr sz="2100" spc="58" dirty="0">
                <a:solidFill>
                  <a:srgbClr val="FF0000"/>
                </a:solidFill>
                <a:latin typeface="Times New Roman" pitchFamily="18" charset="0"/>
                <a:cs typeface="Times New Roman" pitchFamily="18" charset="0"/>
              </a:rPr>
              <a:t> </a:t>
            </a:r>
            <a:r>
              <a:rPr sz="2100" spc="-48" dirty="0">
                <a:solidFill>
                  <a:srgbClr val="FF0000"/>
                </a:solidFill>
                <a:latin typeface="Times New Roman" pitchFamily="18" charset="0"/>
                <a:cs typeface="Times New Roman" pitchFamily="18" charset="0"/>
              </a:rPr>
              <a:t>tư,</a:t>
            </a:r>
            <a:r>
              <a:rPr sz="2100" spc="58" dirty="0">
                <a:solidFill>
                  <a:srgbClr val="FF0000"/>
                </a:solidFill>
                <a:latin typeface="Times New Roman" pitchFamily="18" charset="0"/>
                <a:cs typeface="Times New Roman" pitchFamily="18" charset="0"/>
              </a:rPr>
              <a:t> </a:t>
            </a:r>
            <a:r>
              <a:rPr sz="2100" spc="-45" dirty="0">
                <a:solidFill>
                  <a:srgbClr val="FF0000"/>
                </a:solidFill>
                <a:latin typeface="Times New Roman" pitchFamily="18" charset="0"/>
                <a:cs typeface="Times New Roman" pitchFamily="18" charset="0"/>
              </a:rPr>
              <a:t>cơ</a:t>
            </a:r>
            <a:r>
              <a:rPr sz="2100" spc="56" dirty="0">
                <a:solidFill>
                  <a:srgbClr val="FF0000"/>
                </a:solidFill>
                <a:latin typeface="Times New Roman" pitchFamily="18" charset="0"/>
                <a:cs typeface="Times New Roman" pitchFamily="18" charset="0"/>
              </a:rPr>
              <a:t> </a:t>
            </a:r>
            <a:r>
              <a:rPr sz="2100" spc="-55" dirty="0">
                <a:solidFill>
                  <a:srgbClr val="FF0000"/>
                </a:solidFill>
                <a:latin typeface="Times New Roman" pitchFamily="18" charset="0"/>
                <a:cs typeface="Times New Roman" pitchFamily="18" charset="0"/>
              </a:rPr>
              <a:t>sở</a:t>
            </a:r>
            <a:r>
              <a:rPr sz="2100" spc="66" dirty="0">
                <a:solidFill>
                  <a:srgbClr val="FF0000"/>
                </a:solidFill>
                <a:latin typeface="Times New Roman" pitchFamily="18" charset="0"/>
                <a:cs typeface="Times New Roman" pitchFamily="18" charset="0"/>
              </a:rPr>
              <a:t> </a:t>
            </a:r>
            <a:r>
              <a:rPr sz="2100" spc="-47" dirty="0">
                <a:solidFill>
                  <a:srgbClr val="FF0000"/>
                </a:solidFill>
                <a:latin typeface="Times New Roman" pitchFamily="18" charset="0"/>
                <a:cs typeface="Times New Roman" pitchFamily="18" charset="0"/>
              </a:rPr>
              <a:t>trên</a:t>
            </a:r>
            <a:r>
              <a:rPr sz="2100" spc="56" dirty="0">
                <a:solidFill>
                  <a:srgbClr val="FF0000"/>
                </a:solidFill>
                <a:latin typeface="Times New Roman" pitchFamily="18" charset="0"/>
                <a:cs typeface="Times New Roman" pitchFamily="18" charset="0"/>
              </a:rPr>
              <a:t> </a:t>
            </a:r>
            <a:r>
              <a:rPr sz="2100" spc="-48" dirty="0">
                <a:solidFill>
                  <a:srgbClr val="FF0000"/>
                </a:solidFill>
                <a:latin typeface="Times New Roman" pitchFamily="18" charset="0"/>
                <a:cs typeface="Times New Roman" pitchFamily="18" charset="0"/>
              </a:rPr>
              <a:t>địa</a:t>
            </a:r>
            <a:r>
              <a:rPr sz="2100" spc="62" dirty="0">
                <a:solidFill>
                  <a:srgbClr val="FF0000"/>
                </a:solidFill>
                <a:latin typeface="Times New Roman" pitchFamily="18" charset="0"/>
                <a:cs typeface="Times New Roman" pitchFamily="18" charset="0"/>
              </a:rPr>
              <a:t> </a:t>
            </a:r>
            <a:r>
              <a:rPr sz="2100" spc="-48" dirty="0">
                <a:solidFill>
                  <a:srgbClr val="FF0000"/>
                </a:solidFill>
                <a:latin typeface="Times New Roman" pitchFamily="18" charset="0"/>
                <a:cs typeface="Times New Roman" pitchFamily="18" charset="0"/>
              </a:rPr>
              <a:t>bàn</a:t>
            </a:r>
            <a:r>
              <a:rPr sz="2100" spc="58" dirty="0">
                <a:solidFill>
                  <a:srgbClr val="FF0000"/>
                </a:solidFill>
                <a:latin typeface="Times New Roman" pitchFamily="18" charset="0"/>
                <a:cs typeface="Times New Roman" pitchFamily="18" charset="0"/>
              </a:rPr>
              <a:t> </a:t>
            </a:r>
            <a:r>
              <a:rPr sz="2100" spc="-46" dirty="0">
                <a:solidFill>
                  <a:srgbClr val="FF0000"/>
                </a:solidFill>
                <a:latin typeface="Times New Roman" pitchFamily="18" charset="0"/>
                <a:cs typeface="Times New Roman" pitchFamily="18" charset="0"/>
              </a:rPr>
              <a:t>từ</a:t>
            </a:r>
            <a:r>
              <a:rPr sz="2100" spc="55" dirty="0">
                <a:solidFill>
                  <a:srgbClr val="FF0000"/>
                </a:solidFill>
                <a:latin typeface="Times New Roman" pitchFamily="18" charset="0"/>
                <a:cs typeface="Times New Roman" pitchFamily="18" charset="0"/>
              </a:rPr>
              <a:t> </a:t>
            </a:r>
            <a:r>
              <a:rPr sz="2100" spc="-50" dirty="0">
                <a:solidFill>
                  <a:srgbClr val="FF0000"/>
                </a:solidFill>
                <a:latin typeface="Times New Roman" pitchFamily="18" charset="0"/>
                <a:cs typeface="Times New Roman" pitchFamily="18" charset="0"/>
              </a:rPr>
              <a:t>02</a:t>
            </a:r>
            <a:r>
              <a:rPr sz="2100" spc="58" dirty="0">
                <a:solidFill>
                  <a:srgbClr val="FF0000"/>
                </a:solidFill>
                <a:latin typeface="Times New Roman" pitchFamily="18" charset="0"/>
                <a:cs typeface="Times New Roman" pitchFamily="18" charset="0"/>
              </a:rPr>
              <a:t> </a:t>
            </a:r>
            <a:r>
              <a:rPr sz="2100" spc="-49" dirty="0">
                <a:solidFill>
                  <a:srgbClr val="FF0000"/>
                </a:solidFill>
                <a:latin typeface="Times New Roman" pitchFamily="18" charset="0"/>
                <a:cs typeface="Times New Roman" pitchFamily="18" charset="0"/>
              </a:rPr>
              <a:t>đơn</a:t>
            </a:r>
            <a:r>
              <a:rPr sz="2100" spc="58" dirty="0">
                <a:solidFill>
                  <a:srgbClr val="FF0000"/>
                </a:solidFill>
                <a:latin typeface="Times New Roman" pitchFamily="18" charset="0"/>
                <a:cs typeface="Times New Roman" pitchFamily="18" charset="0"/>
              </a:rPr>
              <a:t> </a:t>
            </a:r>
            <a:r>
              <a:rPr sz="2100" spc="-50" dirty="0">
                <a:solidFill>
                  <a:srgbClr val="FF0000"/>
                </a:solidFill>
                <a:latin typeface="Times New Roman" pitchFamily="18" charset="0"/>
                <a:cs typeface="Times New Roman" pitchFamily="18" charset="0"/>
              </a:rPr>
              <a:t>vị</a:t>
            </a:r>
            <a:r>
              <a:rPr sz="2100" spc="64" dirty="0">
                <a:solidFill>
                  <a:srgbClr val="FF0000"/>
                </a:solidFill>
                <a:latin typeface="Times New Roman" pitchFamily="18" charset="0"/>
                <a:cs typeface="Times New Roman" pitchFamily="18" charset="0"/>
              </a:rPr>
              <a:t> </a:t>
            </a:r>
            <a:r>
              <a:rPr sz="2100" spc="-48" dirty="0">
                <a:solidFill>
                  <a:srgbClr val="FF0000"/>
                </a:solidFill>
                <a:latin typeface="Times New Roman" pitchFamily="18" charset="0"/>
                <a:cs typeface="Times New Roman" pitchFamily="18" charset="0"/>
              </a:rPr>
              <a:t>hành</a:t>
            </a:r>
            <a:r>
              <a:rPr sz="2100" spc="58" dirty="0">
                <a:solidFill>
                  <a:srgbClr val="FF0000"/>
                </a:solidFill>
                <a:latin typeface="Times New Roman" pitchFamily="18" charset="0"/>
                <a:cs typeface="Times New Roman" pitchFamily="18" charset="0"/>
              </a:rPr>
              <a:t> </a:t>
            </a:r>
            <a:r>
              <a:rPr sz="2100" spc="-47" dirty="0">
                <a:solidFill>
                  <a:srgbClr val="FF0000"/>
                </a:solidFill>
                <a:latin typeface="Times New Roman" pitchFamily="18" charset="0"/>
                <a:cs typeface="Times New Roman" pitchFamily="18" charset="0"/>
              </a:rPr>
              <a:t>chính</a:t>
            </a:r>
            <a:r>
              <a:rPr sz="2100" spc="56" dirty="0">
                <a:solidFill>
                  <a:srgbClr val="FF0000"/>
                </a:solidFill>
                <a:latin typeface="Times New Roman" pitchFamily="18" charset="0"/>
                <a:cs typeface="Times New Roman" pitchFamily="18" charset="0"/>
              </a:rPr>
              <a:t> </a:t>
            </a:r>
            <a:r>
              <a:rPr sz="2100" spc="-45" dirty="0">
                <a:solidFill>
                  <a:srgbClr val="FF0000"/>
                </a:solidFill>
                <a:latin typeface="Times New Roman" pitchFamily="18" charset="0"/>
                <a:cs typeface="Times New Roman" pitchFamily="18" charset="0"/>
              </a:rPr>
              <a:t>cấp</a:t>
            </a:r>
            <a:r>
              <a:rPr sz="2100" spc="54" dirty="0">
                <a:solidFill>
                  <a:srgbClr val="FF0000"/>
                </a:solidFill>
                <a:latin typeface="Times New Roman" pitchFamily="18" charset="0"/>
                <a:cs typeface="Times New Roman" pitchFamily="18" charset="0"/>
              </a:rPr>
              <a:t> </a:t>
            </a:r>
            <a:r>
              <a:rPr sz="2100" spc="-50" dirty="0">
                <a:solidFill>
                  <a:srgbClr val="FF0000"/>
                </a:solidFill>
                <a:latin typeface="Times New Roman" pitchFamily="18" charset="0"/>
                <a:cs typeface="Times New Roman" pitchFamily="18" charset="0"/>
              </a:rPr>
              <a:t>xã</a:t>
            </a:r>
            <a:r>
              <a:rPr sz="2100" spc="65" dirty="0">
                <a:solidFill>
                  <a:srgbClr val="FF0000"/>
                </a:solidFill>
                <a:latin typeface="Times New Roman" pitchFamily="18" charset="0"/>
                <a:cs typeface="Times New Roman" pitchFamily="18" charset="0"/>
              </a:rPr>
              <a:t> </a:t>
            </a:r>
            <a:r>
              <a:rPr sz="2100" spc="-48" dirty="0">
                <a:solidFill>
                  <a:srgbClr val="FF0000"/>
                </a:solidFill>
                <a:latin typeface="Times New Roman" pitchFamily="18" charset="0"/>
                <a:cs typeface="Times New Roman" pitchFamily="18" charset="0"/>
              </a:rPr>
              <a:t>trở</a:t>
            </a:r>
            <a:r>
              <a:rPr sz="2100" spc="61" dirty="0">
                <a:solidFill>
                  <a:srgbClr val="FF0000"/>
                </a:solidFill>
                <a:latin typeface="Times New Roman" pitchFamily="18" charset="0"/>
                <a:cs typeface="Times New Roman" pitchFamily="18" charset="0"/>
              </a:rPr>
              <a:t> </a:t>
            </a:r>
            <a:r>
              <a:rPr sz="2100" spc="-47" dirty="0" err="1">
                <a:solidFill>
                  <a:srgbClr val="FF0000"/>
                </a:solidFill>
                <a:latin typeface="Times New Roman" pitchFamily="18" charset="0"/>
                <a:cs typeface="Times New Roman" pitchFamily="18" charset="0"/>
              </a:rPr>
              <a:t>lên</a:t>
            </a:r>
            <a:r>
              <a:rPr sz="2100" spc="-47" dirty="0">
                <a:solidFill>
                  <a:srgbClr val="FF0000"/>
                </a:solidFill>
                <a:latin typeface="Times New Roman" pitchFamily="18" charset="0"/>
                <a:cs typeface="Times New Roman" pitchFamily="18" charset="0"/>
              </a:rPr>
              <a:t>,</a:t>
            </a:r>
            <a:r>
              <a:rPr lang="vi-VN" sz="2100" spc="-47" dirty="0">
                <a:solidFill>
                  <a:srgbClr val="FF0000"/>
                </a:solidFill>
                <a:latin typeface="Times New Roman" pitchFamily="18" charset="0"/>
                <a:cs typeface="Times New Roman" pitchFamily="18" charset="0"/>
              </a:rPr>
              <a:t> </a:t>
            </a:r>
            <a:r>
              <a:rPr sz="2100" spc="-47" dirty="0" err="1">
                <a:solidFill>
                  <a:srgbClr val="FF0000"/>
                </a:solidFill>
                <a:latin typeface="Times New Roman" pitchFamily="18" charset="0"/>
                <a:cs typeface="Times New Roman" pitchFamily="18" charset="0"/>
              </a:rPr>
              <a:t>chủ</a:t>
            </a:r>
            <a:r>
              <a:rPr sz="2100" spc="216" dirty="0">
                <a:solidFill>
                  <a:srgbClr val="FF0000"/>
                </a:solidFill>
                <a:latin typeface="Times New Roman" pitchFamily="18" charset="0"/>
                <a:cs typeface="Times New Roman" pitchFamily="18" charset="0"/>
              </a:rPr>
              <a:t> </a:t>
            </a:r>
            <a:r>
              <a:rPr sz="2100" spc="-50" dirty="0">
                <a:solidFill>
                  <a:srgbClr val="FF0000"/>
                </a:solidFill>
                <a:latin typeface="Times New Roman" pitchFamily="18" charset="0"/>
                <a:cs typeface="Times New Roman" pitchFamily="18" charset="0"/>
              </a:rPr>
              <a:t>dự</a:t>
            </a:r>
            <a:r>
              <a:rPr sz="2100" spc="219" dirty="0">
                <a:solidFill>
                  <a:srgbClr val="FF0000"/>
                </a:solidFill>
                <a:latin typeface="Times New Roman" pitchFamily="18" charset="0"/>
                <a:cs typeface="Times New Roman" pitchFamily="18" charset="0"/>
              </a:rPr>
              <a:t> </a:t>
            </a:r>
            <a:r>
              <a:rPr sz="2100" spc="-45" dirty="0">
                <a:solidFill>
                  <a:srgbClr val="FF0000"/>
                </a:solidFill>
                <a:latin typeface="Times New Roman" pitchFamily="18" charset="0"/>
                <a:cs typeface="Times New Roman" pitchFamily="18" charset="0"/>
              </a:rPr>
              <a:t>án</a:t>
            </a:r>
            <a:r>
              <a:rPr sz="2100" spc="214" dirty="0">
                <a:solidFill>
                  <a:srgbClr val="FF0000"/>
                </a:solidFill>
                <a:latin typeface="Times New Roman" pitchFamily="18" charset="0"/>
                <a:cs typeface="Times New Roman" pitchFamily="18" charset="0"/>
              </a:rPr>
              <a:t> </a:t>
            </a:r>
            <a:r>
              <a:rPr sz="2100" spc="-48" dirty="0">
                <a:solidFill>
                  <a:srgbClr val="FF0000"/>
                </a:solidFill>
                <a:latin typeface="Times New Roman" pitchFamily="18" charset="0"/>
                <a:cs typeface="Times New Roman" pitchFamily="18" charset="0"/>
              </a:rPr>
              <a:t>đầu</a:t>
            </a:r>
            <a:r>
              <a:rPr sz="2100" spc="218" dirty="0">
                <a:solidFill>
                  <a:srgbClr val="FF0000"/>
                </a:solidFill>
                <a:latin typeface="Times New Roman" pitchFamily="18" charset="0"/>
                <a:cs typeface="Times New Roman" pitchFamily="18" charset="0"/>
              </a:rPr>
              <a:t> </a:t>
            </a:r>
            <a:r>
              <a:rPr sz="2100" spc="-48" dirty="0">
                <a:solidFill>
                  <a:srgbClr val="FF0000"/>
                </a:solidFill>
                <a:latin typeface="Times New Roman" pitchFamily="18" charset="0"/>
                <a:cs typeface="Times New Roman" pitchFamily="18" charset="0"/>
              </a:rPr>
              <a:t>tư,</a:t>
            </a:r>
            <a:r>
              <a:rPr sz="2100" spc="218" dirty="0">
                <a:solidFill>
                  <a:srgbClr val="FF0000"/>
                </a:solidFill>
                <a:latin typeface="Times New Roman" pitchFamily="18" charset="0"/>
                <a:cs typeface="Times New Roman" pitchFamily="18" charset="0"/>
              </a:rPr>
              <a:t> </a:t>
            </a:r>
            <a:r>
              <a:rPr sz="2100" spc="-45" dirty="0">
                <a:solidFill>
                  <a:srgbClr val="FF0000"/>
                </a:solidFill>
                <a:latin typeface="Times New Roman" pitchFamily="18" charset="0"/>
                <a:cs typeface="Times New Roman" pitchFamily="18" charset="0"/>
              </a:rPr>
              <a:t>cơ</a:t>
            </a:r>
            <a:r>
              <a:rPr sz="2100" spc="216" dirty="0">
                <a:solidFill>
                  <a:srgbClr val="FF0000"/>
                </a:solidFill>
                <a:latin typeface="Times New Roman" pitchFamily="18" charset="0"/>
                <a:cs typeface="Times New Roman" pitchFamily="18" charset="0"/>
              </a:rPr>
              <a:t> </a:t>
            </a:r>
            <a:r>
              <a:rPr sz="2100" spc="-55" dirty="0">
                <a:solidFill>
                  <a:srgbClr val="FF0000"/>
                </a:solidFill>
                <a:latin typeface="Times New Roman" pitchFamily="18" charset="0"/>
                <a:cs typeface="Times New Roman" pitchFamily="18" charset="0"/>
              </a:rPr>
              <a:t>sở</a:t>
            </a:r>
            <a:r>
              <a:rPr sz="2100" spc="226" dirty="0">
                <a:solidFill>
                  <a:srgbClr val="FF0000"/>
                </a:solidFill>
                <a:latin typeface="Times New Roman" pitchFamily="18" charset="0"/>
                <a:cs typeface="Times New Roman" pitchFamily="18" charset="0"/>
              </a:rPr>
              <a:t> </a:t>
            </a:r>
            <a:r>
              <a:rPr sz="2100" spc="-49" dirty="0">
                <a:solidFill>
                  <a:srgbClr val="FF0000"/>
                </a:solidFill>
                <a:latin typeface="Times New Roman" pitchFamily="18" charset="0"/>
                <a:cs typeface="Times New Roman" pitchFamily="18" charset="0"/>
              </a:rPr>
              <a:t>được</a:t>
            </a:r>
            <a:r>
              <a:rPr sz="2100" spc="223" dirty="0">
                <a:solidFill>
                  <a:srgbClr val="FF0000"/>
                </a:solidFill>
                <a:latin typeface="Times New Roman" pitchFamily="18" charset="0"/>
                <a:cs typeface="Times New Roman" pitchFamily="18" charset="0"/>
              </a:rPr>
              <a:t> </a:t>
            </a:r>
            <a:r>
              <a:rPr sz="2100" spc="-49" dirty="0">
                <a:solidFill>
                  <a:srgbClr val="FF0000"/>
                </a:solidFill>
                <a:latin typeface="Times New Roman" pitchFamily="18" charset="0"/>
                <a:cs typeface="Times New Roman" pitchFamily="18" charset="0"/>
              </a:rPr>
              <a:t>quyền</a:t>
            </a:r>
            <a:r>
              <a:rPr sz="2100" spc="219" dirty="0">
                <a:solidFill>
                  <a:srgbClr val="FF0000"/>
                </a:solidFill>
                <a:latin typeface="Times New Roman" pitchFamily="18" charset="0"/>
                <a:cs typeface="Times New Roman" pitchFamily="18" charset="0"/>
              </a:rPr>
              <a:t> </a:t>
            </a:r>
            <a:r>
              <a:rPr sz="2100" spc="-48" dirty="0">
                <a:solidFill>
                  <a:srgbClr val="FF0000"/>
                </a:solidFill>
                <a:latin typeface="Times New Roman" pitchFamily="18" charset="0"/>
                <a:cs typeface="Times New Roman" pitchFamily="18" charset="0"/>
              </a:rPr>
              <a:t>chọn</a:t>
            </a:r>
            <a:r>
              <a:rPr sz="2100" spc="215" dirty="0">
                <a:solidFill>
                  <a:srgbClr val="FF0000"/>
                </a:solidFill>
                <a:latin typeface="Times New Roman" pitchFamily="18" charset="0"/>
                <a:cs typeface="Times New Roman" pitchFamily="18" charset="0"/>
              </a:rPr>
              <a:t> </a:t>
            </a:r>
            <a:r>
              <a:rPr sz="2100" spc="-54" dirty="0">
                <a:solidFill>
                  <a:srgbClr val="FF0000"/>
                </a:solidFill>
                <a:latin typeface="Times New Roman" pitchFamily="18" charset="0"/>
                <a:cs typeface="Times New Roman" pitchFamily="18" charset="0"/>
              </a:rPr>
              <a:t>Ủy</a:t>
            </a:r>
            <a:r>
              <a:rPr sz="2100" spc="224" dirty="0">
                <a:solidFill>
                  <a:srgbClr val="FF0000"/>
                </a:solidFill>
                <a:latin typeface="Times New Roman" pitchFamily="18" charset="0"/>
                <a:cs typeface="Times New Roman" pitchFamily="18" charset="0"/>
              </a:rPr>
              <a:t> </a:t>
            </a:r>
            <a:r>
              <a:rPr sz="2100" spc="-48" dirty="0">
                <a:solidFill>
                  <a:srgbClr val="FF0000"/>
                </a:solidFill>
                <a:latin typeface="Times New Roman" pitchFamily="18" charset="0"/>
                <a:cs typeface="Times New Roman" pitchFamily="18" charset="0"/>
              </a:rPr>
              <a:t>ban</a:t>
            </a:r>
            <a:r>
              <a:rPr sz="2100" spc="219" dirty="0">
                <a:solidFill>
                  <a:srgbClr val="FF0000"/>
                </a:solidFill>
                <a:latin typeface="Times New Roman" pitchFamily="18" charset="0"/>
                <a:cs typeface="Times New Roman" pitchFamily="18" charset="0"/>
              </a:rPr>
              <a:t> </a:t>
            </a:r>
            <a:r>
              <a:rPr sz="2100" spc="-48" dirty="0">
                <a:solidFill>
                  <a:srgbClr val="FF0000"/>
                </a:solidFill>
                <a:latin typeface="Times New Roman" pitchFamily="18" charset="0"/>
                <a:cs typeface="Times New Roman" pitchFamily="18" charset="0"/>
              </a:rPr>
              <a:t>nhân</a:t>
            </a:r>
            <a:r>
              <a:rPr sz="2100" spc="219" dirty="0">
                <a:solidFill>
                  <a:srgbClr val="FF0000"/>
                </a:solidFill>
                <a:latin typeface="Times New Roman" pitchFamily="18" charset="0"/>
                <a:cs typeface="Times New Roman" pitchFamily="18" charset="0"/>
              </a:rPr>
              <a:t> </a:t>
            </a:r>
            <a:r>
              <a:rPr sz="2100" spc="-48" dirty="0">
                <a:solidFill>
                  <a:srgbClr val="FF0000"/>
                </a:solidFill>
                <a:latin typeface="Times New Roman" pitchFamily="18" charset="0"/>
                <a:cs typeface="Times New Roman" pitchFamily="18" charset="0"/>
              </a:rPr>
              <a:t>dân</a:t>
            </a:r>
            <a:r>
              <a:rPr sz="2100" spc="219" dirty="0">
                <a:solidFill>
                  <a:srgbClr val="FF0000"/>
                </a:solidFill>
                <a:latin typeface="Times New Roman" pitchFamily="18" charset="0"/>
                <a:cs typeface="Times New Roman" pitchFamily="18" charset="0"/>
              </a:rPr>
              <a:t> </a:t>
            </a:r>
            <a:r>
              <a:rPr sz="2100" spc="-45" dirty="0">
                <a:solidFill>
                  <a:srgbClr val="FF0000"/>
                </a:solidFill>
                <a:latin typeface="Times New Roman" pitchFamily="18" charset="0"/>
                <a:cs typeface="Times New Roman" pitchFamily="18" charset="0"/>
              </a:rPr>
              <a:t>cấp</a:t>
            </a:r>
            <a:r>
              <a:rPr sz="2100" spc="215" dirty="0">
                <a:solidFill>
                  <a:srgbClr val="FF0000"/>
                </a:solidFill>
                <a:latin typeface="Times New Roman" pitchFamily="18" charset="0"/>
                <a:cs typeface="Times New Roman" pitchFamily="18" charset="0"/>
              </a:rPr>
              <a:t> </a:t>
            </a:r>
            <a:r>
              <a:rPr sz="2100" spc="-50" dirty="0">
                <a:solidFill>
                  <a:srgbClr val="FF0000"/>
                </a:solidFill>
                <a:latin typeface="Times New Roman" pitchFamily="18" charset="0"/>
                <a:cs typeface="Times New Roman" pitchFamily="18" charset="0"/>
              </a:rPr>
              <a:t>xã</a:t>
            </a:r>
            <a:r>
              <a:rPr sz="2100" spc="225" dirty="0">
                <a:solidFill>
                  <a:srgbClr val="FF0000"/>
                </a:solidFill>
                <a:latin typeface="Times New Roman" pitchFamily="18" charset="0"/>
                <a:cs typeface="Times New Roman" pitchFamily="18" charset="0"/>
              </a:rPr>
              <a:t> </a:t>
            </a:r>
            <a:r>
              <a:rPr sz="2100" spc="-50" dirty="0">
                <a:solidFill>
                  <a:srgbClr val="FF0000"/>
                </a:solidFill>
                <a:latin typeface="Times New Roman" pitchFamily="18" charset="0"/>
                <a:cs typeface="Times New Roman" pitchFamily="18" charset="0"/>
              </a:rPr>
              <a:t>để</a:t>
            </a:r>
            <a:r>
              <a:rPr sz="2100" spc="225" dirty="0">
                <a:solidFill>
                  <a:srgbClr val="FF0000"/>
                </a:solidFill>
                <a:latin typeface="Times New Roman" pitchFamily="18" charset="0"/>
                <a:cs typeface="Times New Roman" pitchFamily="18" charset="0"/>
              </a:rPr>
              <a:t> </a:t>
            </a:r>
            <a:r>
              <a:rPr sz="2100" spc="-48" dirty="0">
                <a:solidFill>
                  <a:srgbClr val="FF0000"/>
                </a:solidFill>
                <a:latin typeface="Times New Roman" pitchFamily="18" charset="0"/>
                <a:cs typeface="Times New Roman" pitchFamily="18" charset="0"/>
              </a:rPr>
              <a:t>đăng</a:t>
            </a:r>
            <a:r>
              <a:rPr sz="2100" spc="219" dirty="0">
                <a:solidFill>
                  <a:srgbClr val="FF0000"/>
                </a:solidFill>
                <a:latin typeface="Times New Roman" pitchFamily="18" charset="0"/>
                <a:cs typeface="Times New Roman" pitchFamily="18" charset="0"/>
              </a:rPr>
              <a:t> </a:t>
            </a:r>
            <a:r>
              <a:rPr sz="2100" spc="-50" dirty="0" err="1">
                <a:solidFill>
                  <a:srgbClr val="FF0000"/>
                </a:solidFill>
                <a:latin typeface="Times New Roman" pitchFamily="18" charset="0"/>
                <a:cs typeface="Times New Roman" pitchFamily="18" charset="0"/>
              </a:rPr>
              <a:t>ký</a:t>
            </a:r>
            <a:r>
              <a:rPr sz="2100" spc="220" dirty="0">
                <a:solidFill>
                  <a:srgbClr val="FF0000"/>
                </a:solidFill>
                <a:latin typeface="Times New Roman" pitchFamily="18" charset="0"/>
                <a:cs typeface="Times New Roman" pitchFamily="18" charset="0"/>
              </a:rPr>
              <a:t> </a:t>
            </a:r>
            <a:r>
              <a:rPr sz="2100" spc="-48" dirty="0" err="1">
                <a:solidFill>
                  <a:srgbClr val="FF0000"/>
                </a:solidFill>
                <a:latin typeface="Times New Roman" pitchFamily="18" charset="0"/>
                <a:cs typeface="Times New Roman" pitchFamily="18" charset="0"/>
              </a:rPr>
              <a:t>môi</a:t>
            </a:r>
            <a:r>
              <a:rPr lang="vi-VN" sz="2100" spc="-48" dirty="0">
                <a:solidFill>
                  <a:srgbClr val="FF0000"/>
                </a:solidFill>
                <a:latin typeface="Times New Roman" pitchFamily="18" charset="0"/>
                <a:cs typeface="Times New Roman" pitchFamily="18" charset="0"/>
              </a:rPr>
              <a:t> </a:t>
            </a:r>
            <a:r>
              <a:rPr sz="2100" spc="-49" dirty="0" err="1">
                <a:solidFill>
                  <a:srgbClr val="FF0000"/>
                </a:solidFill>
                <a:latin typeface="Times New Roman" pitchFamily="18" charset="0"/>
                <a:cs typeface="Times New Roman" pitchFamily="18" charset="0"/>
              </a:rPr>
              <a:t>trường</a:t>
            </a:r>
            <a:r>
              <a:rPr sz="2100" spc="-49" dirty="0">
                <a:solidFill>
                  <a:srgbClr val="FF0000"/>
                </a:solidFill>
                <a:latin typeface="Times New Roman" pitchFamily="18" charset="0"/>
                <a:cs typeface="Times New Roman" pitchFamily="18" charset="0"/>
              </a:rPr>
              <a:t>.</a:t>
            </a:r>
          </a:p>
        </p:txBody>
      </p:sp>
      <p:sp>
        <p:nvSpPr>
          <p:cNvPr id="7" name="object 7"/>
          <p:cNvSpPr txBox="1"/>
          <p:nvPr/>
        </p:nvSpPr>
        <p:spPr>
          <a:xfrm>
            <a:off x="658255" y="4182716"/>
            <a:ext cx="8197784" cy="294953"/>
          </a:xfrm>
          <a:prstGeom prst="rect">
            <a:avLst/>
          </a:prstGeom>
        </p:spPr>
        <p:txBody>
          <a:bodyPr vert="horz" wrap="square" lIns="0" tIns="0" rIns="0" bIns="0" rtlCol="0">
            <a:spAutoFit/>
          </a:bodyPr>
          <a:lstStyle/>
          <a:p>
            <a:pPr marL="0" marR="0" algn="just">
              <a:lnSpc>
                <a:spcPts val="2325"/>
              </a:lnSpc>
              <a:spcBef>
                <a:spcPts val="0"/>
              </a:spcBef>
              <a:spcAft>
                <a:spcPts val="0"/>
              </a:spcAft>
            </a:pPr>
            <a:r>
              <a:rPr sz="2100" dirty="0">
                <a:solidFill>
                  <a:srgbClr val="000000"/>
                </a:solidFill>
                <a:latin typeface="Times New Roman" pitchFamily="18" charset="0"/>
                <a:cs typeface="Times New Roman" pitchFamily="18" charset="0"/>
              </a:rPr>
              <a:t>*</a:t>
            </a:r>
            <a:r>
              <a:rPr sz="2100" spc="-137" dirty="0">
                <a:solidFill>
                  <a:srgbClr val="000000"/>
                </a:solidFill>
                <a:latin typeface="Times New Roman" pitchFamily="18" charset="0"/>
                <a:cs typeface="Times New Roman" pitchFamily="18" charset="0"/>
              </a:rPr>
              <a:t> </a:t>
            </a:r>
            <a:r>
              <a:rPr sz="2100" b="1" spc="-58" dirty="0">
                <a:solidFill>
                  <a:srgbClr val="009900"/>
                </a:solidFill>
                <a:latin typeface="Times New Roman" pitchFamily="18" charset="0"/>
                <a:cs typeface="Times New Roman" pitchFamily="18" charset="0"/>
              </a:rPr>
              <a:t>Tiếp</a:t>
            </a:r>
            <a:r>
              <a:rPr sz="2100" b="1" spc="-47" dirty="0">
                <a:solidFill>
                  <a:srgbClr val="009900"/>
                </a:solidFill>
                <a:latin typeface="Times New Roman" pitchFamily="18" charset="0"/>
                <a:cs typeface="Times New Roman" pitchFamily="18" charset="0"/>
              </a:rPr>
              <a:t> </a:t>
            </a:r>
            <a:r>
              <a:rPr sz="2100" b="1" spc="-54" dirty="0">
                <a:solidFill>
                  <a:srgbClr val="009900"/>
                </a:solidFill>
                <a:latin typeface="Times New Roman" pitchFamily="18" charset="0"/>
                <a:cs typeface="Times New Roman" pitchFamily="18" charset="0"/>
              </a:rPr>
              <a:t>nhận</a:t>
            </a:r>
            <a:r>
              <a:rPr sz="2100" b="1" spc="-51" dirty="0">
                <a:solidFill>
                  <a:srgbClr val="009900"/>
                </a:solidFill>
                <a:latin typeface="Times New Roman" pitchFamily="18" charset="0"/>
                <a:cs typeface="Times New Roman" pitchFamily="18" charset="0"/>
              </a:rPr>
              <a:t> </a:t>
            </a:r>
            <a:r>
              <a:rPr sz="2100" b="1" spc="-54" dirty="0">
                <a:solidFill>
                  <a:srgbClr val="009900"/>
                </a:solidFill>
                <a:latin typeface="Times New Roman" pitchFamily="18" charset="0"/>
                <a:cs typeface="Times New Roman" pitchFamily="18" charset="0"/>
              </a:rPr>
              <a:t>đăng</a:t>
            </a:r>
            <a:r>
              <a:rPr sz="2100" b="1" spc="-46" dirty="0">
                <a:solidFill>
                  <a:srgbClr val="009900"/>
                </a:solidFill>
                <a:latin typeface="Times New Roman" pitchFamily="18" charset="0"/>
                <a:cs typeface="Times New Roman" pitchFamily="18" charset="0"/>
              </a:rPr>
              <a:t> </a:t>
            </a:r>
            <a:r>
              <a:rPr sz="2100" b="1" spc="-55" dirty="0">
                <a:solidFill>
                  <a:srgbClr val="009900"/>
                </a:solidFill>
                <a:latin typeface="Times New Roman" pitchFamily="18" charset="0"/>
                <a:cs typeface="Times New Roman" pitchFamily="18" charset="0"/>
              </a:rPr>
              <a:t>ký</a:t>
            </a:r>
            <a:r>
              <a:rPr sz="2100" b="1" spc="-45" dirty="0">
                <a:solidFill>
                  <a:srgbClr val="009900"/>
                </a:solidFill>
                <a:latin typeface="Times New Roman" pitchFamily="18" charset="0"/>
                <a:cs typeface="Times New Roman" pitchFamily="18" charset="0"/>
              </a:rPr>
              <a:t> </a:t>
            </a:r>
            <a:r>
              <a:rPr sz="2100" b="1" spc="-49" dirty="0">
                <a:solidFill>
                  <a:srgbClr val="009900"/>
                </a:solidFill>
                <a:latin typeface="Times New Roman" pitchFamily="18" charset="0"/>
                <a:cs typeface="Times New Roman" pitchFamily="18" charset="0"/>
              </a:rPr>
              <a:t>môi</a:t>
            </a:r>
            <a:r>
              <a:rPr sz="2100" b="1" spc="-47" dirty="0">
                <a:solidFill>
                  <a:srgbClr val="009900"/>
                </a:solidFill>
                <a:latin typeface="Times New Roman" pitchFamily="18" charset="0"/>
                <a:cs typeface="Times New Roman" pitchFamily="18" charset="0"/>
              </a:rPr>
              <a:t> </a:t>
            </a:r>
            <a:r>
              <a:rPr sz="2100" b="1" spc="-50" dirty="0">
                <a:solidFill>
                  <a:srgbClr val="009900"/>
                </a:solidFill>
                <a:latin typeface="Times New Roman" pitchFamily="18" charset="0"/>
                <a:cs typeface="Times New Roman" pitchFamily="18" charset="0"/>
              </a:rPr>
              <a:t>trường</a:t>
            </a:r>
            <a:r>
              <a:rPr sz="2100" b="1" spc="-49" dirty="0">
                <a:solidFill>
                  <a:srgbClr val="0099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(Điều</a:t>
            </a:r>
            <a:r>
              <a:rPr sz="2100" spc="-52"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23</a:t>
            </a:r>
            <a:r>
              <a:rPr sz="2100" spc="-88" dirty="0">
                <a:solidFill>
                  <a:srgbClr val="000000"/>
                </a:solidFill>
                <a:latin typeface="Times New Roman" pitchFamily="18" charset="0"/>
                <a:cs typeface="Times New Roman" pitchFamily="18" charset="0"/>
              </a:rPr>
              <a:t> </a:t>
            </a:r>
            <a:r>
              <a:rPr sz="2100" spc="-49" dirty="0">
                <a:solidFill>
                  <a:srgbClr val="000000"/>
                </a:solidFill>
                <a:latin typeface="Times New Roman" pitchFamily="18" charset="0"/>
                <a:cs typeface="Times New Roman" pitchFamily="18" charset="0"/>
              </a:rPr>
              <a:t>Thông</a:t>
            </a:r>
            <a:r>
              <a:rPr sz="2100" spc="-52" dirty="0">
                <a:solidFill>
                  <a:srgbClr val="000000"/>
                </a:solidFill>
                <a:latin typeface="Times New Roman" pitchFamily="18" charset="0"/>
                <a:cs typeface="Times New Roman" pitchFamily="18" charset="0"/>
              </a:rPr>
              <a:t> </a:t>
            </a:r>
            <a:r>
              <a:rPr sz="2100" spc="-46" dirty="0">
                <a:solidFill>
                  <a:srgbClr val="000000"/>
                </a:solidFill>
                <a:latin typeface="Times New Roman" pitchFamily="18" charset="0"/>
                <a:cs typeface="Times New Roman" pitchFamily="18" charset="0"/>
              </a:rPr>
              <a:t>tư</a:t>
            </a:r>
            <a:r>
              <a:rPr sz="2100" spc="-55" dirty="0">
                <a:solidFill>
                  <a:srgbClr val="000000"/>
                </a:solidFill>
                <a:latin typeface="Times New Roman" pitchFamily="18" charset="0"/>
                <a:cs typeface="Times New Roman" pitchFamily="18" charset="0"/>
              </a:rPr>
              <a:t> số</a:t>
            </a:r>
            <a:r>
              <a:rPr sz="2100" spc="-45" dirty="0">
                <a:solidFill>
                  <a:srgbClr val="000000"/>
                </a:solidFill>
                <a:latin typeface="Times New Roman" pitchFamily="18" charset="0"/>
                <a:cs typeface="Times New Roman" pitchFamily="18" charset="0"/>
              </a:rPr>
              <a:t> </a:t>
            </a:r>
            <a:r>
              <a:rPr sz="2100" spc="-61" dirty="0">
                <a:solidFill>
                  <a:srgbClr val="000000"/>
                </a:solidFill>
                <a:latin typeface="Times New Roman" pitchFamily="18" charset="0"/>
                <a:cs typeface="Times New Roman" pitchFamily="18" charset="0"/>
              </a:rPr>
              <a:t>02/2022/TT-BTNMT)</a:t>
            </a:r>
            <a:r>
              <a:rPr sz="2100" dirty="0">
                <a:solidFill>
                  <a:srgbClr val="000000"/>
                </a:solidFill>
                <a:latin typeface="Times New Roman" pitchFamily="18" charset="0"/>
                <a:cs typeface="Times New Roman" pitchFamily="18" charset="0"/>
              </a:rPr>
              <a:t>:</a:t>
            </a:r>
          </a:p>
        </p:txBody>
      </p:sp>
      <p:sp>
        <p:nvSpPr>
          <p:cNvPr id="8" name="object 8"/>
          <p:cNvSpPr txBox="1"/>
          <p:nvPr/>
        </p:nvSpPr>
        <p:spPr>
          <a:xfrm>
            <a:off x="204418" y="4563452"/>
            <a:ext cx="8384801" cy="884858"/>
          </a:xfrm>
          <a:prstGeom prst="rect">
            <a:avLst/>
          </a:prstGeom>
        </p:spPr>
        <p:txBody>
          <a:bodyPr vert="horz" wrap="square" lIns="0" tIns="0" rIns="0" bIns="0" rtlCol="0">
            <a:spAutoFit/>
          </a:bodyPr>
          <a:lstStyle/>
          <a:p>
            <a:pPr marL="542924" marR="0" algn="just">
              <a:lnSpc>
                <a:spcPts val="2325"/>
              </a:lnSpc>
              <a:spcBef>
                <a:spcPts val="0"/>
              </a:spcBef>
              <a:spcAft>
                <a:spcPts val="0"/>
              </a:spcAft>
            </a:pPr>
            <a:r>
              <a:rPr sz="2100" dirty="0">
                <a:solidFill>
                  <a:srgbClr val="000000"/>
                </a:solidFill>
                <a:latin typeface="Times New Roman" pitchFamily="18" charset="0"/>
                <a:cs typeface="Times New Roman" pitchFamily="18" charset="0"/>
              </a:rPr>
              <a:t>-</a:t>
            </a:r>
            <a:r>
              <a:rPr sz="2100" spc="32" dirty="0">
                <a:solidFill>
                  <a:srgbClr val="000000"/>
                </a:solidFill>
                <a:latin typeface="Times New Roman" pitchFamily="18" charset="0"/>
                <a:cs typeface="Times New Roman" pitchFamily="18" charset="0"/>
              </a:rPr>
              <a:t> </a:t>
            </a:r>
            <a:r>
              <a:rPr sz="2100" spc="-52" dirty="0">
                <a:solidFill>
                  <a:srgbClr val="000000"/>
                </a:solidFill>
                <a:latin typeface="Times New Roman" pitchFamily="18" charset="0"/>
                <a:cs typeface="Times New Roman" pitchFamily="18" charset="0"/>
              </a:rPr>
              <a:t>UBND</a:t>
            </a:r>
            <a:r>
              <a:rPr sz="2100" spc="79" dirty="0">
                <a:solidFill>
                  <a:srgbClr val="000000"/>
                </a:solidFill>
                <a:latin typeface="Times New Roman" pitchFamily="18" charset="0"/>
                <a:cs typeface="Times New Roman" pitchFamily="18" charset="0"/>
              </a:rPr>
              <a:t> </a:t>
            </a:r>
            <a:r>
              <a:rPr sz="2100" spc="-45" dirty="0">
                <a:solidFill>
                  <a:srgbClr val="000000"/>
                </a:solidFill>
                <a:latin typeface="Times New Roman" pitchFamily="18" charset="0"/>
                <a:cs typeface="Times New Roman" pitchFamily="18" charset="0"/>
              </a:rPr>
              <a:t>cấp</a:t>
            </a:r>
            <a:r>
              <a:rPr sz="2100" spc="76"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xã</a:t>
            </a:r>
            <a:r>
              <a:rPr sz="2100" spc="87" dirty="0">
                <a:solidFill>
                  <a:srgbClr val="000000"/>
                </a:solidFill>
                <a:latin typeface="Times New Roman" pitchFamily="18" charset="0"/>
                <a:cs typeface="Times New Roman" pitchFamily="18" charset="0"/>
              </a:rPr>
              <a:t> </a:t>
            </a:r>
            <a:r>
              <a:rPr sz="2100" spc="-45" dirty="0">
                <a:solidFill>
                  <a:srgbClr val="000000"/>
                </a:solidFill>
                <a:latin typeface="Times New Roman" pitchFamily="18" charset="0"/>
                <a:cs typeface="Times New Roman" pitchFamily="18" charset="0"/>
              </a:rPr>
              <a:t>tiếp</a:t>
            </a:r>
            <a:r>
              <a:rPr sz="2100" spc="76"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nhận</a:t>
            </a:r>
            <a:r>
              <a:rPr sz="2100" spc="81"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hồ</a:t>
            </a:r>
            <a:r>
              <a:rPr sz="2100" spc="81" dirty="0">
                <a:solidFill>
                  <a:srgbClr val="000000"/>
                </a:solidFill>
                <a:latin typeface="Times New Roman" pitchFamily="18" charset="0"/>
                <a:cs typeface="Times New Roman" pitchFamily="18" charset="0"/>
              </a:rPr>
              <a:t> </a:t>
            </a:r>
            <a:r>
              <a:rPr sz="2100" spc="-55" dirty="0">
                <a:solidFill>
                  <a:srgbClr val="000000"/>
                </a:solidFill>
                <a:latin typeface="Times New Roman" pitchFamily="18" charset="0"/>
                <a:cs typeface="Times New Roman" pitchFamily="18" charset="0"/>
              </a:rPr>
              <a:t>sơ</a:t>
            </a:r>
            <a:r>
              <a:rPr sz="2100" spc="88"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đăng</a:t>
            </a:r>
            <a:r>
              <a:rPr sz="2100" spc="81"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ký</a:t>
            </a:r>
            <a:r>
              <a:rPr sz="2100" spc="81"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môi</a:t>
            </a:r>
            <a:r>
              <a:rPr sz="2100" spc="84" dirty="0">
                <a:solidFill>
                  <a:srgbClr val="000000"/>
                </a:solidFill>
                <a:latin typeface="Times New Roman" pitchFamily="18" charset="0"/>
                <a:cs typeface="Times New Roman" pitchFamily="18" charset="0"/>
              </a:rPr>
              <a:t> </a:t>
            </a:r>
            <a:r>
              <a:rPr sz="2100" spc="-49" dirty="0">
                <a:solidFill>
                  <a:srgbClr val="000000"/>
                </a:solidFill>
                <a:latin typeface="Times New Roman" pitchFamily="18" charset="0"/>
                <a:cs typeface="Times New Roman" pitchFamily="18" charset="0"/>
              </a:rPr>
              <a:t>trường</a:t>
            </a:r>
            <a:r>
              <a:rPr sz="2100" spc="81"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của</a:t>
            </a:r>
            <a:r>
              <a:rPr sz="2100" spc="83"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chủ</a:t>
            </a:r>
            <a:r>
              <a:rPr sz="2100" spc="78"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dự</a:t>
            </a:r>
            <a:r>
              <a:rPr sz="2100" spc="81" dirty="0">
                <a:solidFill>
                  <a:srgbClr val="000000"/>
                </a:solidFill>
                <a:latin typeface="Times New Roman" pitchFamily="18" charset="0"/>
                <a:cs typeface="Times New Roman" pitchFamily="18" charset="0"/>
              </a:rPr>
              <a:t> </a:t>
            </a:r>
            <a:r>
              <a:rPr sz="2100" spc="-45" dirty="0">
                <a:solidFill>
                  <a:srgbClr val="000000"/>
                </a:solidFill>
                <a:latin typeface="Times New Roman" pitchFamily="18" charset="0"/>
                <a:cs typeface="Times New Roman" pitchFamily="18" charset="0"/>
              </a:rPr>
              <a:t>án</a:t>
            </a:r>
            <a:r>
              <a:rPr sz="2100" spc="76"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đầu</a:t>
            </a:r>
            <a:r>
              <a:rPr sz="2100" spc="81"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tư,</a:t>
            </a:r>
            <a:r>
              <a:rPr sz="2100" spc="80" dirty="0">
                <a:solidFill>
                  <a:srgbClr val="000000"/>
                </a:solidFill>
                <a:latin typeface="Times New Roman" pitchFamily="18" charset="0"/>
                <a:cs typeface="Times New Roman" pitchFamily="18" charset="0"/>
              </a:rPr>
              <a:t> </a:t>
            </a:r>
            <a:r>
              <a:rPr sz="2100" spc="-45" dirty="0" err="1">
                <a:solidFill>
                  <a:srgbClr val="000000"/>
                </a:solidFill>
                <a:latin typeface="Times New Roman" pitchFamily="18" charset="0"/>
                <a:cs typeface="Times New Roman" pitchFamily="18" charset="0"/>
              </a:rPr>
              <a:t>cơ</a:t>
            </a:r>
            <a:r>
              <a:rPr sz="2100" spc="79" dirty="0">
                <a:solidFill>
                  <a:srgbClr val="000000"/>
                </a:solidFill>
                <a:latin typeface="Times New Roman" pitchFamily="18" charset="0"/>
                <a:cs typeface="Times New Roman" pitchFamily="18" charset="0"/>
              </a:rPr>
              <a:t> </a:t>
            </a:r>
            <a:r>
              <a:rPr sz="2100" spc="-55" dirty="0" err="1">
                <a:solidFill>
                  <a:srgbClr val="000000"/>
                </a:solidFill>
                <a:latin typeface="Times New Roman" pitchFamily="18" charset="0"/>
                <a:cs typeface="Times New Roman" pitchFamily="18" charset="0"/>
              </a:rPr>
              <a:t>sở</a:t>
            </a:r>
            <a:r>
              <a:rPr lang="vi-VN" sz="2100" spc="-55" dirty="0">
                <a:solidFill>
                  <a:srgbClr val="000000"/>
                </a:solidFill>
                <a:latin typeface="Times New Roman" pitchFamily="18" charset="0"/>
                <a:cs typeface="Times New Roman" pitchFamily="18" charset="0"/>
              </a:rPr>
              <a:t> </a:t>
            </a:r>
            <a:r>
              <a:rPr sz="2100" spc="-50" dirty="0" err="1">
                <a:solidFill>
                  <a:srgbClr val="000000"/>
                </a:solidFill>
                <a:latin typeface="Times New Roman" pitchFamily="18" charset="0"/>
                <a:cs typeface="Times New Roman" pitchFamily="18" charset="0"/>
              </a:rPr>
              <a:t>gửi</a:t>
            </a:r>
            <a:r>
              <a:rPr sz="2100" spc="-13"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đến</a:t>
            </a:r>
            <a:r>
              <a:rPr sz="2100" spc="-18"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bằng</a:t>
            </a:r>
            <a:r>
              <a:rPr sz="2100" spc="-17"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hình</a:t>
            </a:r>
            <a:r>
              <a:rPr sz="2100" spc="-19" dirty="0">
                <a:solidFill>
                  <a:srgbClr val="000000"/>
                </a:solidFill>
                <a:latin typeface="Times New Roman" pitchFamily="18" charset="0"/>
                <a:cs typeface="Times New Roman" pitchFamily="18" charset="0"/>
              </a:rPr>
              <a:t> </a:t>
            </a:r>
            <a:r>
              <a:rPr sz="2100" spc="-49" dirty="0">
                <a:solidFill>
                  <a:srgbClr val="000000"/>
                </a:solidFill>
                <a:latin typeface="Times New Roman" pitchFamily="18" charset="0"/>
                <a:cs typeface="Times New Roman" pitchFamily="18" charset="0"/>
              </a:rPr>
              <a:t>thức</a:t>
            </a:r>
            <a:r>
              <a:rPr sz="2100" spc="-12"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nhận</a:t>
            </a:r>
            <a:r>
              <a:rPr sz="2100" spc="-17" dirty="0">
                <a:solidFill>
                  <a:srgbClr val="000000"/>
                </a:solidFill>
                <a:latin typeface="Times New Roman" pitchFamily="18" charset="0"/>
                <a:cs typeface="Times New Roman" pitchFamily="18" charset="0"/>
              </a:rPr>
              <a:t> </a:t>
            </a:r>
            <a:r>
              <a:rPr sz="2100" spc="-49" dirty="0">
                <a:solidFill>
                  <a:srgbClr val="000000"/>
                </a:solidFill>
                <a:latin typeface="Times New Roman" pitchFamily="18" charset="0"/>
                <a:cs typeface="Times New Roman" pitchFamily="18" charset="0"/>
              </a:rPr>
              <a:t>trực</a:t>
            </a:r>
            <a:r>
              <a:rPr sz="2100" spc="-11"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tiếp,</a:t>
            </a:r>
            <a:r>
              <a:rPr sz="2100" spc="-19"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qua</a:t>
            </a:r>
            <a:r>
              <a:rPr sz="2100" spc="-11" dirty="0">
                <a:solidFill>
                  <a:srgbClr val="000000"/>
                </a:solidFill>
                <a:latin typeface="Times New Roman" pitchFamily="18" charset="0"/>
                <a:cs typeface="Times New Roman" pitchFamily="18" charset="0"/>
              </a:rPr>
              <a:t> </a:t>
            </a:r>
            <a:r>
              <a:rPr sz="2100" spc="-49" dirty="0">
                <a:solidFill>
                  <a:srgbClr val="000000"/>
                </a:solidFill>
                <a:latin typeface="Times New Roman" pitchFamily="18" charset="0"/>
                <a:cs typeface="Times New Roman" pitchFamily="18" charset="0"/>
              </a:rPr>
              <a:t>đường</a:t>
            </a:r>
            <a:r>
              <a:rPr sz="2100" spc="-18"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bưu</a:t>
            </a:r>
            <a:r>
              <a:rPr sz="2100" spc="-17"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điện</a:t>
            </a:r>
            <a:r>
              <a:rPr sz="2100" spc="-19"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hoặc</a:t>
            </a:r>
            <a:r>
              <a:rPr sz="2100" spc="-11"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nhận</a:t>
            </a:r>
            <a:r>
              <a:rPr sz="2100" spc="-17"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bản</a:t>
            </a:r>
            <a:r>
              <a:rPr sz="2100" spc="-17"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điện</a:t>
            </a:r>
            <a:r>
              <a:rPr sz="2100" spc="-19" dirty="0">
                <a:solidFill>
                  <a:srgbClr val="000000"/>
                </a:solidFill>
                <a:latin typeface="Times New Roman" pitchFamily="18" charset="0"/>
                <a:cs typeface="Times New Roman" pitchFamily="18" charset="0"/>
              </a:rPr>
              <a:t> </a:t>
            </a:r>
            <a:r>
              <a:rPr sz="2100" spc="-46" dirty="0" err="1">
                <a:solidFill>
                  <a:srgbClr val="000000"/>
                </a:solidFill>
                <a:latin typeface="Times New Roman" pitchFamily="18" charset="0"/>
                <a:cs typeface="Times New Roman" pitchFamily="18" charset="0"/>
              </a:rPr>
              <a:t>tử</a:t>
            </a:r>
            <a:r>
              <a:rPr sz="2100" spc="-21" dirty="0">
                <a:solidFill>
                  <a:srgbClr val="000000"/>
                </a:solidFill>
                <a:latin typeface="Times New Roman" pitchFamily="18" charset="0"/>
                <a:cs typeface="Times New Roman" pitchFamily="18" charset="0"/>
              </a:rPr>
              <a:t> </a:t>
            </a:r>
            <a:r>
              <a:rPr sz="2100" spc="-49" dirty="0" err="1">
                <a:solidFill>
                  <a:srgbClr val="000000"/>
                </a:solidFill>
                <a:latin typeface="Times New Roman" pitchFamily="18" charset="0"/>
                <a:cs typeface="Times New Roman" pitchFamily="18" charset="0"/>
              </a:rPr>
              <a:t>thông</a:t>
            </a:r>
            <a:r>
              <a:rPr lang="vi-VN" sz="2100" spc="-49"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qua</a:t>
            </a:r>
            <a:r>
              <a:rPr sz="2100" spc="-45"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hệ</a:t>
            </a:r>
            <a:r>
              <a:rPr sz="2100" spc="-45" dirty="0">
                <a:solidFill>
                  <a:srgbClr val="000000"/>
                </a:solidFill>
                <a:latin typeface="Times New Roman" pitchFamily="18" charset="0"/>
                <a:cs typeface="Times New Roman" pitchFamily="18" charset="0"/>
              </a:rPr>
              <a:t> </a:t>
            </a:r>
            <a:r>
              <a:rPr sz="2100" spc="-49" dirty="0">
                <a:solidFill>
                  <a:srgbClr val="000000"/>
                </a:solidFill>
                <a:latin typeface="Times New Roman" pitchFamily="18" charset="0"/>
                <a:cs typeface="Times New Roman" pitchFamily="18" charset="0"/>
              </a:rPr>
              <a:t>thống</a:t>
            </a:r>
            <a:r>
              <a:rPr sz="2100" spc="-50" dirty="0">
                <a:solidFill>
                  <a:srgbClr val="000000"/>
                </a:solidFill>
                <a:latin typeface="Times New Roman" pitchFamily="18" charset="0"/>
                <a:cs typeface="Times New Roman" pitchFamily="18" charset="0"/>
              </a:rPr>
              <a:t> </a:t>
            </a:r>
            <a:r>
              <a:rPr sz="2100" spc="-47" dirty="0">
                <a:solidFill>
                  <a:srgbClr val="000000"/>
                </a:solidFill>
                <a:latin typeface="Times New Roman" pitchFamily="18" charset="0"/>
                <a:cs typeface="Times New Roman" pitchFamily="18" charset="0"/>
              </a:rPr>
              <a:t>dịch</a:t>
            </a:r>
            <a:r>
              <a:rPr sz="2100" spc="-52" dirty="0">
                <a:solidFill>
                  <a:srgbClr val="000000"/>
                </a:solidFill>
                <a:latin typeface="Times New Roman" pitchFamily="18" charset="0"/>
                <a:cs typeface="Times New Roman" pitchFamily="18" charset="0"/>
              </a:rPr>
              <a:t> </a:t>
            </a:r>
            <a:r>
              <a:rPr sz="2100" spc="-50" dirty="0">
                <a:solidFill>
                  <a:srgbClr val="000000"/>
                </a:solidFill>
                <a:latin typeface="Times New Roman" pitchFamily="18" charset="0"/>
                <a:cs typeface="Times New Roman" pitchFamily="18" charset="0"/>
              </a:rPr>
              <a:t>vụ </a:t>
            </a:r>
            <a:r>
              <a:rPr sz="2100" spc="-48" dirty="0">
                <a:solidFill>
                  <a:srgbClr val="000000"/>
                </a:solidFill>
                <a:latin typeface="Times New Roman" pitchFamily="18" charset="0"/>
                <a:cs typeface="Times New Roman" pitchFamily="18" charset="0"/>
              </a:rPr>
              <a:t>công</a:t>
            </a:r>
            <a:r>
              <a:rPr sz="2100" spc="-54" dirty="0">
                <a:solidFill>
                  <a:srgbClr val="000000"/>
                </a:solidFill>
                <a:latin typeface="Times New Roman" pitchFamily="18" charset="0"/>
                <a:cs typeface="Times New Roman" pitchFamily="18" charset="0"/>
              </a:rPr>
              <a:t> </a:t>
            </a:r>
            <a:r>
              <a:rPr sz="2100" spc="-49" dirty="0">
                <a:solidFill>
                  <a:srgbClr val="000000"/>
                </a:solidFill>
                <a:latin typeface="Times New Roman" pitchFamily="18" charset="0"/>
                <a:cs typeface="Times New Roman" pitchFamily="18" charset="0"/>
              </a:rPr>
              <a:t>trực</a:t>
            </a:r>
            <a:r>
              <a:rPr sz="2100" spc="-45" dirty="0">
                <a:solidFill>
                  <a:srgbClr val="000000"/>
                </a:solidFill>
                <a:latin typeface="Times New Roman" pitchFamily="18" charset="0"/>
                <a:cs typeface="Times New Roman" pitchFamily="18" charset="0"/>
              </a:rPr>
              <a:t> </a:t>
            </a:r>
            <a:r>
              <a:rPr sz="2100" spc="-48" dirty="0">
                <a:solidFill>
                  <a:srgbClr val="000000"/>
                </a:solidFill>
                <a:latin typeface="Times New Roman" pitchFamily="18" charset="0"/>
                <a:cs typeface="Times New Roman" pitchFamily="18" charset="0"/>
              </a:rPr>
              <a:t>tuyến.</a:t>
            </a:r>
          </a:p>
        </p:txBody>
      </p:sp>
      <p:sp>
        <p:nvSpPr>
          <p:cNvPr id="9" name="object 9"/>
          <p:cNvSpPr txBox="1"/>
          <p:nvPr/>
        </p:nvSpPr>
        <p:spPr>
          <a:xfrm>
            <a:off x="703065" y="5621300"/>
            <a:ext cx="7883528" cy="589905"/>
          </a:xfrm>
          <a:prstGeom prst="rect">
            <a:avLst/>
          </a:prstGeom>
        </p:spPr>
        <p:txBody>
          <a:bodyPr vert="horz" wrap="square" lIns="0" tIns="0" rIns="0" bIns="0" rtlCol="0">
            <a:spAutoFit/>
          </a:bodyPr>
          <a:lstStyle/>
          <a:p>
            <a:pPr algn="just">
              <a:lnSpc>
                <a:spcPts val="2325"/>
              </a:lnSpc>
            </a:pPr>
            <a:r>
              <a:rPr sz="2100" dirty="0">
                <a:solidFill>
                  <a:srgbClr val="00B050"/>
                </a:solidFill>
                <a:latin typeface="+mj-lt"/>
                <a:cs typeface="RNWFED+TimesNewRomanPSMT"/>
              </a:rPr>
              <a:t>-</a:t>
            </a:r>
            <a:r>
              <a:rPr sz="2100" spc="-68" dirty="0">
                <a:solidFill>
                  <a:srgbClr val="00B050"/>
                </a:solidFill>
                <a:latin typeface="+mj-lt"/>
                <a:cs typeface="Times New Roman"/>
              </a:rPr>
              <a:t> </a:t>
            </a:r>
            <a:r>
              <a:rPr sz="2100" spc="-52" dirty="0">
                <a:solidFill>
                  <a:srgbClr val="00B050"/>
                </a:solidFill>
                <a:latin typeface="Times New Roman" pitchFamily="18" charset="0"/>
                <a:cs typeface="Times New Roman" pitchFamily="18" charset="0"/>
              </a:rPr>
              <a:t>UBND</a:t>
            </a:r>
            <a:r>
              <a:rPr sz="2100" spc="-21" dirty="0">
                <a:solidFill>
                  <a:srgbClr val="00B050"/>
                </a:solidFill>
                <a:latin typeface="Times New Roman" pitchFamily="18" charset="0"/>
                <a:cs typeface="Times New Roman" pitchFamily="18" charset="0"/>
              </a:rPr>
              <a:t> </a:t>
            </a:r>
            <a:r>
              <a:rPr sz="2100" spc="-45" dirty="0">
                <a:solidFill>
                  <a:srgbClr val="00B050"/>
                </a:solidFill>
                <a:latin typeface="Times New Roman" pitchFamily="18" charset="0"/>
                <a:cs typeface="Times New Roman" pitchFamily="18" charset="0"/>
              </a:rPr>
              <a:t>cấp</a:t>
            </a:r>
            <a:r>
              <a:rPr sz="2100" spc="-24" dirty="0">
                <a:solidFill>
                  <a:srgbClr val="00B050"/>
                </a:solidFill>
                <a:latin typeface="Times New Roman" pitchFamily="18" charset="0"/>
                <a:cs typeface="Times New Roman" pitchFamily="18" charset="0"/>
              </a:rPr>
              <a:t> </a:t>
            </a:r>
            <a:r>
              <a:rPr sz="2100" spc="-50" dirty="0">
                <a:solidFill>
                  <a:srgbClr val="00B050"/>
                </a:solidFill>
                <a:latin typeface="Times New Roman" pitchFamily="18" charset="0"/>
                <a:cs typeface="Times New Roman" pitchFamily="18" charset="0"/>
              </a:rPr>
              <a:t>xã</a:t>
            </a:r>
            <a:r>
              <a:rPr sz="2100" spc="-14" dirty="0">
                <a:solidFill>
                  <a:srgbClr val="00B050"/>
                </a:solidFill>
                <a:latin typeface="Times New Roman" pitchFamily="18" charset="0"/>
                <a:cs typeface="Times New Roman" pitchFamily="18" charset="0"/>
              </a:rPr>
              <a:t> </a:t>
            </a:r>
            <a:r>
              <a:rPr sz="2100" spc="-45" dirty="0">
                <a:solidFill>
                  <a:srgbClr val="00B050"/>
                </a:solidFill>
                <a:latin typeface="Times New Roman" pitchFamily="18" charset="0"/>
                <a:cs typeface="Times New Roman" pitchFamily="18" charset="0"/>
              </a:rPr>
              <a:t>cập</a:t>
            </a:r>
            <a:r>
              <a:rPr sz="2100" spc="-24" dirty="0">
                <a:solidFill>
                  <a:srgbClr val="00B050"/>
                </a:solidFill>
                <a:latin typeface="Times New Roman" pitchFamily="18" charset="0"/>
                <a:cs typeface="Times New Roman" pitchFamily="18" charset="0"/>
              </a:rPr>
              <a:t> </a:t>
            </a:r>
            <a:r>
              <a:rPr sz="2100" spc="-48" dirty="0">
                <a:solidFill>
                  <a:srgbClr val="00B050"/>
                </a:solidFill>
                <a:latin typeface="Times New Roman" pitchFamily="18" charset="0"/>
                <a:cs typeface="Times New Roman" pitchFamily="18" charset="0"/>
              </a:rPr>
              <a:t>nhật</a:t>
            </a:r>
            <a:r>
              <a:rPr sz="2100" spc="-16" dirty="0">
                <a:solidFill>
                  <a:srgbClr val="00B050"/>
                </a:solidFill>
                <a:latin typeface="Times New Roman" pitchFamily="18" charset="0"/>
                <a:cs typeface="Times New Roman" pitchFamily="18" charset="0"/>
              </a:rPr>
              <a:t> </a:t>
            </a:r>
            <a:r>
              <a:rPr sz="2100" spc="-50" dirty="0">
                <a:solidFill>
                  <a:srgbClr val="00B050"/>
                </a:solidFill>
                <a:latin typeface="Times New Roman" pitchFamily="18" charset="0"/>
                <a:cs typeface="Times New Roman" pitchFamily="18" charset="0"/>
              </a:rPr>
              <a:t>dữ</a:t>
            </a:r>
            <a:r>
              <a:rPr sz="2100" spc="-20" dirty="0">
                <a:solidFill>
                  <a:srgbClr val="00B050"/>
                </a:solidFill>
                <a:latin typeface="Times New Roman" pitchFamily="18" charset="0"/>
                <a:cs typeface="Times New Roman" pitchFamily="18" charset="0"/>
              </a:rPr>
              <a:t> </a:t>
            </a:r>
            <a:r>
              <a:rPr sz="2100" spc="-45" dirty="0">
                <a:solidFill>
                  <a:srgbClr val="00B050"/>
                </a:solidFill>
                <a:latin typeface="Times New Roman" pitchFamily="18" charset="0"/>
                <a:cs typeface="Times New Roman" pitchFamily="18" charset="0"/>
              </a:rPr>
              <a:t>liệu</a:t>
            </a:r>
            <a:r>
              <a:rPr sz="2100" spc="-25" dirty="0">
                <a:solidFill>
                  <a:srgbClr val="00B050"/>
                </a:solidFill>
                <a:latin typeface="Times New Roman" pitchFamily="18" charset="0"/>
                <a:cs typeface="Times New Roman" pitchFamily="18" charset="0"/>
              </a:rPr>
              <a:t> </a:t>
            </a:r>
            <a:r>
              <a:rPr sz="2100" spc="-50" dirty="0">
                <a:solidFill>
                  <a:srgbClr val="00B050"/>
                </a:solidFill>
                <a:latin typeface="Times New Roman" pitchFamily="18" charset="0"/>
                <a:cs typeface="Times New Roman" pitchFamily="18" charset="0"/>
              </a:rPr>
              <a:t>về</a:t>
            </a:r>
            <a:r>
              <a:rPr sz="2100" spc="-14" dirty="0">
                <a:solidFill>
                  <a:srgbClr val="00B050"/>
                </a:solidFill>
                <a:latin typeface="Times New Roman" pitchFamily="18" charset="0"/>
                <a:cs typeface="Times New Roman" pitchFamily="18" charset="0"/>
              </a:rPr>
              <a:t> </a:t>
            </a:r>
            <a:r>
              <a:rPr sz="2100" spc="-48" dirty="0">
                <a:solidFill>
                  <a:srgbClr val="00B050"/>
                </a:solidFill>
                <a:latin typeface="Times New Roman" pitchFamily="18" charset="0"/>
                <a:cs typeface="Times New Roman" pitchFamily="18" charset="0"/>
              </a:rPr>
              <a:t>đăng</a:t>
            </a:r>
            <a:r>
              <a:rPr sz="2100" spc="-19" dirty="0">
                <a:solidFill>
                  <a:srgbClr val="00B050"/>
                </a:solidFill>
                <a:latin typeface="Times New Roman" pitchFamily="18" charset="0"/>
                <a:cs typeface="Times New Roman" pitchFamily="18" charset="0"/>
              </a:rPr>
              <a:t> </a:t>
            </a:r>
            <a:r>
              <a:rPr sz="2100" spc="-50" dirty="0">
                <a:solidFill>
                  <a:srgbClr val="00B050"/>
                </a:solidFill>
                <a:latin typeface="Times New Roman" pitchFamily="18" charset="0"/>
                <a:cs typeface="Times New Roman" pitchFamily="18" charset="0"/>
              </a:rPr>
              <a:t>ký</a:t>
            </a:r>
            <a:r>
              <a:rPr sz="2100" spc="-19" dirty="0">
                <a:solidFill>
                  <a:srgbClr val="00B050"/>
                </a:solidFill>
                <a:latin typeface="Times New Roman" pitchFamily="18" charset="0"/>
                <a:cs typeface="Times New Roman" pitchFamily="18" charset="0"/>
              </a:rPr>
              <a:t> </a:t>
            </a:r>
            <a:r>
              <a:rPr sz="2100" spc="-48" dirty="0">
                <a:solidFill>
                  <a:srgbClr val="00B050"/>
                </a:solidFill>
                <a:latin typeface="Times New Roman" pitchFamily="18" charset="0"/>
                <a:cs typeface="Times New Roman" pitchFamily="18" charset="0"/>
              </a:rPr>
              <a:t>môi</a:t>
            </a:r>
            <a:r>
              <a:rPr sz="2100" spc="-16" dirty="0">
                <a:solidFill>
                  <a:srgbClr val="00B050"/>
                </a:solidFill>
                <a:latin typeface="Times New Roman" pitchFamily="18" charset="0"/>
                <a:cs typeface="Times New Roman" pitchFamily="18" charset="0"/>
              </a:rPr>
              <a:t> </a:t>
            </a:r>
            <a:r>
              <a:rPr sz="2100" spc="-49" dirty="0">
                <a:solidFill>
                  <a:srgbClr val="00B050"/>
                </a:solidFill>
                <a:latin typeface="Times New Roman" pitchFamily="18" charset="0"/>
                <a:cs typeface="Times New Roman" pitchFamily="18" charset="0"/>
              </a:rPr>
              <a:t>trường</a:t>
            </a:r>
            <a:r>
              <a:rPr sz="2100" spc="-19" dirty="0">
                <a:solidFill>
                  <a:srgbClr val="00B050"/>
                </a:solidFill>
                <a:latin typeface="Times New Roman" pitchFamily="18" charset="0"/>
                <a:cs typeface="Times New Roman" pitchFamily="18" charset="0"/>
              </a:rPr>
              <a:t> </a:t>
            </a:r>
            <a:r>
              <a:rPr sz="2100" spc="-48" dirty="0">
                <a:solidFill>
                  <a:srgbClr val="00B050"/>
                </a:solidFill>
                <a:latin typeface="Times New Roman" pitchFamily="18" charset="0"/>
                <a:cs typeface="Times New Roman" pitchFamily="18" charset="0"/>
              </a:rPr>
              <a:t>vào</a:t>
            </a:r>
            <a:r>
              <a:rPr sz="2100" spc="-20" dirty="0">
                <a:solidFill>
                  <a:srgbClr val="00B050"/>
                </a:solidFill>
                <a:latin typeface="Times New Roman" pitchFamily="18" charset="0"/>
                <a:cs typeface="Times New Roman" pitchFamily="18" charset="0"/>
              </a:rPr>
              <a:t> </a:t>
            </a:r>
            <a:r>
              <a:rPr sz="2100" spc="-50" dirty="0">
                <a:solidFill>
                  <a:srgbClr val="00B050"/>
                </a:solidFill>
                <a:latin typeface="Times New Roman" pitchFamily="18" charset="0"/>
                <a:cs typeface="Times New Roman" pitchFamily="18" charset="0"/>
              </a:rPr>
              <a:t>hệ</a:t>
            </a:r>
            <a:r>
              <a:rPr sz="2100" spc="-13" dirty="0">
                <a:solidFill>
                  <a:srgbClr val="00B050"/>
                </a:solidFill>
                <a:latin typeface="Times New Roman" pitchFamily="18" charset="0"/>
                <a:cs typeface="Times New Roman" pitchFamily="18" charset="0"/>
              </a:rPr>
              <a:t> </a:t>
            </a:r>
            <a:r>
              <a:rPr sz="2100" spc="-49" dirty="0">
                <a:solidFill>
                  <a:srgbClr val="00B050"/>
                </a:solidFill>
                <a:latin typeface="Times New Roman" pitchFamily="18" charset="0"/>
                <a:cs typeface="Times New Roman" pitchFamily="18" charset="0"/>
              </a:rPr>
              <a:t>thống</a:t>
            </a:r>
            <a:r>
              <a:rPr sz="2100" spc="-18" dirty="0">
                <a:solidFill>
                  <a:srgbClr val="00B050"/>
                </a:solidFill>
                <a:latin typeface="Times New Roman" pitchFamily="18" charset="0"/>
                <a:cs typeface="Times New Roman" pitchFamily="18" charset="0"/>
              </a:rPr>
              <a:t> </a:t>
            </a:r>
            <a:r>
              <a:rPr sz="2100" spc="-49" dirty="0">
                <a:solidFill>
                  <a:srgbClr val="00B050"/>
                </a:solidFill>
                <a:latin typeface="Times New Roman" pitchFamily="18" charset="0"/>
                <a:cs typeface="Times New Roman" pitchFamily="18" charset="0"/>
              </a:rPr>
              <a:t>thông</a:t>
            </a:r>
            <a:r>
              <a:rPr sz="2100" spc="-18" dirty="0">
                <a:solidFill>
                  <a:srgbClr val="00B050"/>
                </a:solidFill>
                <a:latin typeface="Times New Roman" pitchFamily="18" charset="0"/>
                <a:cs typeface="Times New Roman" pitchFamily="18" charset="0"/>
              </a:rPr>
              <a:t> </a:t>
            </a:r>
            <a:r>
              <a:rPr sz="2100" spc="-47" dirty="0">
                <a:solidFill>
                  <a:srgbClr val="00B050"/>
                </a:solidFill>
                <a:latin typeface="Times New Roman" pitchFamily="18" charset="0"/>
                <a:cs typeface="Times New Roman" pitchFamily="18" charset="0"/>
              </a:rPr>
              <a:t>tin,</a:t>
            </a:r>
            <a:r>
              <a:rPr sz="2100" spc="-21" dirty="0">
                <a:solidFill>
                  <a:srgbClr val="00B050"/>
                </a:solidFill>
                <a:latin typeface="Times New Roman" pitchFamily="18" charset="0"/>
                <a:cs typeface="Times New Roman" pitchFamily="18" charset="0"/>
              </a:rPr>
              <a:t> </a:t>
            </a:r>
            <a:r>
              <a:rPr sz="2100" spc="-45" dirty="0" err="1">
                <a:solidFill>
                  <a:srgbClr val="00B050"/>
                </a:solidFill>
                <a:latin typeface="Times New Roman" pitchFamily="18" charset="0"/>
                <a:cs typeface="Times New Roman" pitchFamily="18" charset="0"/>
              </a:rPr>
              <a:t>cơ</a:t>
            </a:r>
            <a:r>
              <a:rPr lang="vi-VN" sz="2100" spc="-45" dirty="0">
                <a:solidFill>
                  <a:srgbClr val="00B050"/>
                </a:solidFill>
                <a:latin typeface="Times New Roman" pitchFamily="18" charset="0"/>
                <a:cs typeface="Times New Roman" pitchFamily="18" charset="0"/>
              </a:rPr>
              <a:t> </a:t>
            </a:r>
            <a:r>
              <a:rPr lang="vi-VN" sz="2100" spc="-55" dirty="0">
                <a:solidFill>
                  <a:srgbClr val="00B050"/>
                </a:solidFill>
                <a:latin typeface="Times New Roman" pitchFamily="18" charset="0"/>
                <a:cs typeface="Times New Roman" pitchFamily="18" charset="0"/>
              </a:rPr>
              <a:t>sở</a:t>
            </a:r>
            <a:r>
              <a:rPr lang="vi-VN" sz="2100" spc="-43" dirty="0">
                <a:solidFill>
                  <a:srgbClr val="00B050"/>
                </a:solidFill>
                <a:latin typeface="Times New Roman" pitchFamily="18" charset="0"/>
                <a:cs typeface="Times New Roman" pitchFamily="18" charset="0"/>
              </a:rPr>
              <a:t> </a:t>
            </a:r>
            <a:r>
              <a:rPr lang="vi-VN" sz="2100" spc="-50" dirty="0">
                <a:solidFill>
                  <a:srgbClr val="00B050"/>
                </a:solidFill>
                <a:latin typeface="Times New Roman" pitchFamily="18" charset="0"/>
                <a:cs typeface="Times New Roman" pitchFamily="18" charset="0"/>
              </a:rPr>
              <a:t>dữ</a:t>
            </a:r>
            <a:r>
              <a:rPr lang="vi-VN" sz="2100" spc="-51" dirty="0">
                <a:solidFill>
                  <a:srgbClr val="00B050"/>
                </a:solidFill>
                <a:latin typeface="Times New Roman" pitchFamily="18" charset="0"/>
                <a:cs typeface="Times New Roman" pitchFamily="18" charset="0"/>
              </a:rPr>
              <a:t> </a:t>
            </a:r>
            <a:r>
              <a:rPr lang="vi-VN" sz="2100" spc="-45" dirty="0">
                <a:solidFill>
                  <a:srgbClr val="00B050"/>
                </a:solidFill>
                <a:latin typeface="Times New Roman" pitchFamily="18" charset="0"/>
                <a:cs typeface="Times New Roman" pitchFamily="18" charset="0"/>
              </a:rPr>
              <a:t>liệu</a:t>
            </a:r>
            <a:r>
              <a:rPr lang="vi-VN" sz="2100" spc="-56" dirty="0">
                <a:solidFill>
                  <a:srgbClr val="00B050"/>
                </a:solidFill>
                <a:latin typeface="Times New Roman" pitchFamily="18" charset="0"/>
                <a:cs typeface="Times New Roman" pitchFamily="18" charset="0"/>
              </a:rPr>
              <a:t> </a:t>
            </a:r>
            <a:r>
              <a:rPr lang="vi-VN" sz="2100" spc="-48" dirty="0">
                <a:solidFill>
                  <a:srgbClr val="00B050"/>
                </a:solidFill>
                <a:latin typeface="Times New Roman" pitchFamily="18" charset="0"/>
                <a:cs typeface="Times New Roman" pitchFamily="18" charset="0"/>
              </a:rPr>
              <a:t>môi </a:t>
            </a:r>
            <a:r>
              <a:rPr lang="vi-VN" sz="2100" spc="-49" dirty="0">
                <a:solidFill>
                  <a:srgbClr val="00B050"/>
                </a:solidFill>
                <a:latin typeface="Times New Roman" pitchFamily="18" charset="0"/>
                <a:cs typeface="Times New Roman" pitchFamily="18" charset="0"/>
              </a:rPr>
              <a:t>trường</a:t>
            </a:r>
            <a:r>
              <a:rPr lang="vi-VN" sz="2100" spc="-50" dirty="0">
                <a:solidFill>
                  <a:srgbClr val="00B050"/>
                </a:solidFill>
                <a:latin typeface="Times New Roman" pitchFamily="18" charset="0"/>
                <a:cs typeface="Times New Roman" pitchFamily="18" charset="0"/>
              </a:rPr>
              <a:t> quốc</a:t>
            </a:r>
            <a:r>
              <a:rPr lang="vi-VN" sz="2100" spc="-45" dirty="0">
                <a:solidFill>
                  <a:srgbClr val="00B050"/>
                </a:solidFill>
                <a:latin typeface="Times New Roman" pitchFamily="18" charset="0"/>
                <a:cs typeface="Times New Roman" pitchFamily="18" charset="0"/>
              </a:rPr>
              <a:t> </a:t>
            </a:r>
            <a:r>
              <a:rPr lang="vi-VN" sz="2100" spc="-47" dirty="0">
                <a:solidFill>
                  <a:srgbClr val="00B050"/>
                </a:solidFill>
                <a:latin typeface="Times New Roman" pitchFamily="18" charset="0"/>
                <a:cs typeface="Times New Roman" pitchFamily="18" charset="0"/>
              </a:rPr>
              <a:t>gia</a:t>
            </a:r>
            <a:r>
              <a:rPr lang="vi-VN" sz="2200" dirty="0">
                <a:solidFill>
                  <a:srgbClr val="00B050"/>
                </a:solidFill>
                <a:latin typeface="Times New Roman" pitchFamily="18" charset="0"/>
                <a:cs typeface="Times New Roman" pitchFamily="18" charset="0"/>
              </a:rPr>
              <a:t>. </a:t>
            </a:r>
            <a:endParaRPr sz="2100" spc="-45" dirty="0">
              <a:solidFill>
                <a:srgbClr val="00B050"/>
              </a:solidFill>
              <a:latin typeface="Times New Roman" pitchFamily="18" charset="0"/>
              <a:cs typeface="Times New Roman" pitchFamily="18" charset="0"/>
            </a:endParaRPr>
          </a:p>
        </p:txBody>
      </p:sp>
      <p:sp>
        <p:nvSpPr>
          <p:cNvPr id="11" name="object 11"/>
          <p:cNvSpPr txBox="1"/>
          <p:nvPr/>
        </p:nvSpPr>
        <p:spPr>
          <a:xfrm>
            <a:off x="8286164" y="6441622"/>
            <a:ext cx="283778" cy="192360"/>
          </a:xfrm>
          <a:prstGeom prst="rect">
            <a:avLst/>
          </a:prstGeom>
        </p:spPr>
        <p:txBody>
          <a:bodyPr vert="horz" wrap="square" lIns="0" tIns="0" rIns="0" bIns="0" rtlCol="0">
            <a:spAutoFit/>
          </a:bodyPr>
          <a:lstStyle/>
          <a:p>
            <a:pPr marL="0" marR="0">
              <a:lnSpc>
                <a:spcPts val="1464"/>
              </a:lnSpc>
              <a:spcBef>
                <a:spcPts val="0"/>
              </a:spcBef>
              <a:spcAft>
                <a:spcPts val="0"/>
              </a:spcAft>
            </a:pPr>
            <a:r>
              <a:rPr sz="1200" dirty="0">
                <a:solidFill>
                  <a:srgbClr val="888888"/>
                </a:solidFill>
                <a:latin typeface="FLPNNE+Calibri"/>
                <a:cs typeface="FLPNNE+Calibri"/>
              </a:rPr>
              <a:t>18</a:t>
            </a:r>
          </a:p>
        </p:txBody>
      </p:sp>
      <p:pic>
        <p:nvPicPr>
          <p:cNvPr id="12" name="Picture 8" descr="C:\Users\lqtrung\Desktop\tnm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13" y="44624"/>
            <a:ext cx="1129972" cy="1224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3" name="Title 1"/>
          <p:cNvSpPr>
            <a:spLocks noGrp="1"/>
          </p:cNvSpPr>
          <p:nvPr>
            <p:ph type="title"/>
          </p:nvPr>
        </p:nvSpPr>
        <p:spPr>
          <a:xfrm>
            <a:off x="1182084" y="440668"/>
            <a:ext cx="7854411" cy="540060"/>
          </a:xfrm>
          <a:gradFill flip="none" rotWithShape="1">
            <a:gsLst>
              <a:gs pos="15000">
                <a:srgbClr val="DDEBCF"/>
              </a:gs>
              <a:gs pos="73000">
                <a:srgbClr val="9CB86E"/>
              </a:gs>
              <a:gs pos="100000">
                <a:srgbClr val="156B13"/>
              </a:gs>
            </a:gsLst>
            <a:lin ang="5400000" scaled="1"/>
            <a:tileRect/>
          </a:gradFill>
        </p:spPr>
        <p:txBody>
          <a:bodyPr>
            <a:normAutofit fontScale="90000"/>
          </a:bodyPr>
          <a:lstStyle/>
          <a:p>
            <a:pPr algn="ctr"/>
            <a:r>
              <a:rPr lang="en-US" sz="2800" b="1">
                <a:solidFill>
                  <a:srgbClr val="C00000"/>
                </a:solidFill>
                <a:latin typeface="Times New Roman" pitchFamily="18" charset="0"/>
                <a:cs typeface="Times New Roman" pitchFamily="18" charset="0"/>
              </a:rPr>
              <a:t>SỞ TÀI NGUYÊN VÀ MÔI TRƯỜNG TỈNH TRÀ VINH</a:t>
            </a:r>
            <a:endParaRPr lang="en-US" sz="2800">
              <a:solidFill>
                <a:srgbClr val="C00000"/>
              </a:solidFill>
            </a:endParaRPr>
          </a:p>
        </p:txBody>
      </p:sp>
    </p:spTree>
    <p:extLst>
      <p:ext uri="{BB962C8B-B14F-4D97-AF65-F5344CB8AC3E}">
        <p14:creationId xmlns:p14="http://schemas.microsoft.com/office/powerpoint/2010/main" val="414312677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7" name="object 4"/>
          <p:cNvSpPr txBox="1"/>
          <p:nvPr/>
        </p:nvSpPr>
        <p:spPr>
          <a:xfrm>
            <a:off x="467544" y="1620634"/>
            <a:ext cx="8496944" cy="1231106"/>
          </a:xfrm>
          <a:prstGeom prst="rect">
            <a:avLst/>
          </a:prstGeom>
          <a:ln/>
        </p:spPr>
        <p:style>
          <a:lnRef idx="1">
            <a:schemeClr val="accent2"/>
          </a:lnRef>
          <a:fillRef idx="2">
            <a:schemeClr val="accent2"/>
          </a:fillRef>
          <a:effectRef idx="1">
            <a:schemeClr val="accent2"/>
          </a:effectRef>
          <a:fontRef idx="minor">
            <a:schemeClr val="dk1"/>
          </a:fontRef>
        </p:style>
        <p:txBody>
          <a:bodyPr vert="horz" wrap="square" lIns="0" tIns="0" rIns="0" bIns="0" rtlCol="0">
            <a:spAutoFit/>
          </a:bodyPr>
          <a:lstStyle/>
          <a:p>
            <a:pPr algn="ctr"/>
            <a:r>
              <a:rPr lang="en-US" sz="4000" b="1" dirty="0">
                <a:solidFill>
                  <a:srgbClr val="FF0000"/>
                </a:solidFill>
                <a:latin typeface="Times New Roman" pitchFamily="18" charset="0"/>
                <a:cs typeface="Times New Roman" pitchFamily="18" charset="0"/>
              </a:rPr>
              <a:t>QUY TRÌNH </a:t>
            </a:r>
          </a:p>
          <a:p>
            <a:pPr algn="ctr"/>
            <a:r>
              <a:rPr lang="en-US" sz="4000" b="1" dirty="0">
                <a:solidFill>
                  <a:srgbClr val="FF0000"/>
                </a:solidFill>
                <a:latin typeface="Times New Roman" pitchFamily="18" charset="0"/>
                <a:cs typeface="Times New Roman" pitchFamily="18" charset="0"/>
              </a:rPr>
              <a:t>THỦ TỤC HÀNH CHÍNH</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1715" y="3632727"/>
            <a:ext cx="2447925" cy="18288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3580" y="4797152"/>
            <a:ext cx="2193032" cy="155157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353" y="3068960"/>
            <a:ext cx="2193032" cy="155157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descr="C:\Documents and Settings\nguyen vu son\Desktop\bo TNM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436688" cy="15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57832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7" name="object 4"/>
          <p:cNvSpPr txBox="1"/>
          <p:nvPr/>
        </p:nvSpPr>
        <p:spPr>
          <a:xfrm>
            <a:off x="323528" y="332656"/>
            <a:ext cx="8496944" cy="2523768"/>
          </a:xfrm>
          <a:prstGeom prst="rect">
            <a:avLst/>
          </a:prstGeom>
          <a:ln w="6350">
            <a:noFill/>
          </a:ln>
        </p:spPr>
        <p:txBody>
          <a:bodyPr vert="horz" wrap="square" lIns="0" tIns="0" rIns="0" bIns="0" rtlCol="0">
            <a:spAutoFit/>
          </a:bodyPr>
          <a:lstStyle/>
          <a:p>
            <a:pPr algn="ctr"/>
            <a:r>
              <a:rPr lang="en-US" sz="3600" b="1">
                <a:solidFill>
                  <a:srgbClr val="FF0000"/>
                </a:solidFill>
                <a:latin typeface="Times New Roman" pitchFamily="18" charset="0"/>
                <a:cs typeface="Times New Roman" pitchFamily="18" charset="0"/>
              </a:rPr>
              <a:t>I. QUY </a:t>
            </a:r>
            <a:r>
              <a:rPr lang="en-US" sz="3600" b="1" dirty="0">
                <a:solidFill>
                  <a:srgbClr val="FF0000"/>
                </a:solidFill>
                <a:latin typeface="Times New Roman" pitchFamily="18" charset="0"/>
                <a:cs typeface="Times New Roman" pitchFamily="18" charset="0"/>
              </a:rPr>
              <a:t>TRÌNH THỦ TỤC HÀNH CHÍNH</a:t>
            </a:r>
          </a:p>
          <a:p>
            <a:pPr algn="ctr"/>
            <a:r>
              <a:rPr lang="en-US" sz="3600" b="1" dirty="0">
                <a:solidFill>
                  <a:srgbClr val="0000FF"/>
                </a:solidFill>
                <a:latin typeface="Times New Roman" pitchFamily="18" charset="0"/>
                <a:cs typeface="Times New Roman" pitchFamily="18" charset="0"/>
              </a:rPr>
              <a:t>CẤP TỈNH</a:t>
            </a:r>
          </a:p>
          <a:p>
            <a:pPr algn="ctr"/>
            <a:endParaRPr lang="en-US" sz="2800" b="1">
              <a:solidFill>
                <a:srgbClr val="FF0000"/>
              </a:solidFill>
              <a:latin typeface="Times New Roman" pitchFamily="18" charset="0"/>
              <a:cs typeface="Times New Roman" pitchFamily="18" charset="0"/>
            </a:endParaRPr>
          </a:p>
          <a:p>
            <a:pPr marL="514350" indent="-514350" algn="just">
              <a:buAutoNum type="arabicPeriod"/>
            </a:pPr>
            <a:r>
              <a:rPr lang="en-US" sz="3200" b="1">
                <a:solidFill>
                  <a:srgbClr val="008000"/>
                </a:solidFill>
                <a:latin typeface="Times New Roman" pitchFamily="18" charset="0"/>
                <a:cs typeface="Times New Roman" pitchFamily="18" charset="0"/>
              </a:rPr>
              <a:t>ĐÁNH </a:t>
            </a:r>
            <a:r>
              <a:rPr lang="en-US" sz="3200" b="1" dirty="0">
                <a:solidFill>
                  <a:srgbClr val="008000"/>
                </a:solidFill>
                <a:latin typeface="Times New Roman" pitchFamily="18" charset="0"/>
                <a:cs typeface="Times New Roman" pitchFamily="18" charset="0"/>
              </a:rPr>
              <a:t>GIÁ TÁC ĐỘNG MÔI </a:t>
            </a:r>
            <a:r>
              <a:rPr lang="en-US" sz="3200" b="1">
                <a:solidFill>
                  <a:srgbClr val="008000"/>
                </a:solidFill>
                <a:latin typeface="Times New Roman" pitchFamily="18" charset="0"/>
                <a:cs typeface="Times New Roman" pitchFamily="18" charset="0"/>
              </a:rPr>
              <a:t>TRƯỜNG </a:t>
            </a:r>
          </a:p>
          <a:p>
            <a:pPr algn="just"/>
            <a:r>
              <a:rPr lang="en-US" sz="3200" b="1">
                <a:solidFill>
                  <a:schemeClr val="accent1"/>
                </a:solidFill>
                <a:latin typeface="Times New Roman" pitchFamily="18" charset="0"/>
                <a:cs typeface="Times New Roman" pitchFamily="18" charset="0"/>
              </a:rPr>
              <a:t> </a:t>
            </a:r>
            <a:r>
              <a:rPr lang="en-US" sz="3200" b="1">
                <a:solidFill>
                  <a:srgbClr val="0000FF"/>
                </a:solidFill>
                <a:latin typeface="Times New Roman" pitchFamily="18" charset="0"/>
                <a:cs typeface="Times New Roman" pitchFamily="18" charset="0"/>
              </a:rPr>
              <a:t>2</a:t>
            </a:r>
            <a:r>
              <a:rPr lang="en-US" sz="3200" b="1" dirty="0">
                <a:solidFill>
                  <a:srgbClr val="0000FF"/>
                </a:solidFill>
                <a:latin typeface="Times New Roman" pitchFamily="18" charset="0"/>
                <a:cs typeface="Times New Roman" pitchFamily="18" charset="0"/>
              </a:rPr>
              <a:t>. GIẤP PHÉP MÔI TRƯỜNG (GPMT)</a:t>
            </a: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077" y="3204637"/>
            <a:ext cx="8982419" cy="3483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3056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fade">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fade">
                                      <p:cBhvr>
                                        <p:cTn id="22"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7" name="object 4"/>
          <p:cNvSpPr txBox="1"/>
          <p:nvPr/>
        </p:nvSpPr>
        <p:spPr>
          <a:xfrm>
            <a:off x="616255" y="188640"/>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a:t>
            </a:r>
            <a:r>
              <a:rPr lang="en-US" sz="2400" b="1">
                <a:solidFill>
                  <a:srgbClr val="3333CC"/>
                </a:solidFill>
                <a:latin typeface="Times New Roman" pitchFamily="18" charset="0"/>
                <a:cs typeface="Times New Roman" pitchFamily="18" charset="0"/>
              </a:rPr>
              <a:t>CẤP </a:t>
            </a:r>
            <a:r>
              <a:rPr lang="en-US" sz="2400" b="1" dirty="0">
                <a:solidFill>
                  <a:srgbClr val="3333CC"/>
                </a:solidFill>
                <a:latin typeface="Times New Roman" pitchFamily="18" charset="0"/>
                <a:cs typeface="Times New Roman" pitchFamily="18" charset="0"/>
              </a:rPr>
              <a:t>TỈNH </a:t>
            </a:r>
          </a:p>
          <a:p>
            <a:pPr algn="ctr"/>
            <a:r>
              <a:rPr lang="en-US" sz="2400" b="1" dirty="0">
                <a:solidFill>
                  <a:srgbClr val="008000"/>
                </a:solidFill>
                <a:latin typeface="Times New Roman" pitchFamily="18" charset="0"/>
                <a:cs typeface="Times New Roman" pitchFamily="18" charset="0"/>
              </a:rPr>
              <a:t>1. ĐÁNH GIÁ TÁC ĐỘNG MÔI </a:t>
            </a:r>
            <a:r>
              <a:rPr lang="en-US" sz="2400" b="1">
                <a:solidFill>
                  <a:srgbClr val="008000"/>
                </a:solidFill>
                <a:latin typeface="Times New Roman" pitchFamily="18" charset="0"/>
                <a:cs typeface="Times New Roman" pitchFamily="18" charset="0"/>
              </a:rPr>
              <a:t>TRƯỜNG </a:t>
            </a:r>
            <a:endParaRPr lang="en-US" sz="2400" b="1" dirty="0">
              <a:solidFill>
                <a:srgbClr val="008000"/>
              </a:solidFill>
              <a:latin typeface="Times New Roman" pitchFamily="18" charset="0"/>
              <a:cs typeface="Times New Roman" pitchFamily="18" charset="0"/>
            </a:endParaRPr>
          </a:p>
        </p:txBody>
      </p:sp>
      <p:sp>
        <p:nvSpPr>
          <p:cNvPr id="3" name="Rectangle 2"/>
          <p:cNvSpPr/>
          <p:nvPr/>
        </p:nvSpPr>
        <p:spPr>
          <a:xfrm>
            <a:off x="444961" y="1297705"/>
            <a:ext cx="8280920" cy="5262979"/>
          </a:xfrm>
          <a:prstGeom prst="rect">
            <a:avLst/>
          </a:prstGeom>
        </p:spPr>
        <p:txBody>
          <a:bodyPr wrap="square">
            <a:spAutoFit/>
          </a:bodyPr>
          <a:lstStyle/>
          <a:p>
            <a:pPr algn="just"/>
            <a:r>
              <a:rPr lang="en-US" sz="2400" b="1" i="1">
                <a:latin typeface="Times New Roman" pitchFamily="18" charset="0"/>
                <a:cs typeface="Times New Roman" pitchFamily="18" charset="0"/>
              </a:rPr>
              <a:t>Bước 1. Nộp hồ sơ</a:t>
            </a:r>
            <a:endParaRPr lang="vi-VN" sz="2400">
              <a:latin typeface="Times New Roman" pitchFamily="18" charset="0"/>
              <a:cs typeface="Times New Roman" pitchFamily="18" charset="0"/>
            </a:endParaRPr>
          </a:p>
          <a:p>
            <a:pPr algn="just"/>
            <a:r>
              <a:rPr lang="en-US" sz="2400">
                <a:latin typeface="Times New Roman" pitchFamily="18" charset="0"/>
                <a:cs typeface="Times New Roman" pitchFamily="18" charset="0"/>
              </a:rPr>
              <a:t>Tổ chức/cá nhân </a:t>
            </a:r>
            <a:r>
              <a:rPr lang="vi-VN" sz="2400">
                <a:latin typeface="Times New Roman" pitchFamily="18" charset="0"/>
                <a:cs typeface="Times New Roman" pitchFamily="18" charset="0"/>
              </a:rPr>
              <a:t>nộp hồ sơ</a:t>
            </a:r>
            <a:r>
              <a:rPr lang="en-US" sz="2400">
                <a:latin typeface="Times New Roman" pitchFamily="18" charset="0"/>
                <a:cs typeface="Times New Roman" pitchFamily="18" charset="0"/>
              </a:rPr>
              <a:t> đề nghị thẩm định báo cáo đánh giá tác động môi trường tại Trung tâm phục vụ Hành chính công tỉnh Trà Vinh (Số 25, Võ Nguyên Giáp, K.6, P.7, TP. Trà Vinh, tỉnh Trà Vinh; ĐT: 02943.900.703 gặp cán bộ phụ trách lĩnh vực tài nguyên và môi trường) hoặc đường bưu điện hoặc bản điện tử thông qua hệ thống dịch vụ công trực tuyến.  </a:t>
            </a:r>
            <a:endParaRPr lang="vi-VN" sz="2400">
              <a:latin typeface="Times New Roman" pitchFamily="18" charset="0"/>
              <a:cs typeface="Times New Roman" pitchFamily="18" charset="0"/>
            </a:endParaRPr>
          </a:p>
          <a:p>
            <a:pPr algn="just"/>
            <a:r>
              <a:rPr lang="en-US" sz="2400" b="1" i="1">
                <a:latin typeface="Times New Roman" pitchFamily="18" charset="0"/>
                <a:cs typeface="Times New Roman" pitchFamily="18" charset="0"/>
              </a:rPr>
              <a:t>Bước 2. Kiểm tra hồ sơ </a:t>
            </a:r>
            <a:endParaRPr lang="vi-VN" sz="2400">
              <a:latin typeface="Times New Roman" pitchFamily="18" charset="0"/>
              <a:cs typeface="Times New Roman" pitchFamily="18" charset="0"/>
            </a:endParaRPr>
          </a:p>
          <a:p>
            <a:pPr algn="just"/>
            <a:r>
              <a:rPr lang="vi-VN" sz="2400">
                <a:latin typeface="Times New Roman" pitchFamily="18" charset="0"/>
                <a:cs typeface="Times New Roman" pitchFamily="18" charset="0"/>
              </a:rPr>
              <a:t>Cơ quan thẩm định xem xét, kiểm tra hồ sơ; trường hợp hồ sơ không đầy đủ, hợp lệ hoặc chưa được tham vấn thông qua đăng tải trên trang thông tin điện tử của cơ quan thẩm định theo quy định (trừ các dự án đầu tư thuộc danh mục bí mật nhà nước), cơ quan thẩm định từ chối tiếp nhận hồ sơ và có văn bản thông báo cho tổ chức/cá nhân.</a:t>
            </a:r>
          </a:p>
        </p:txBody>
      </p:sp>
      <p:sp>
        <p:nvSpPr>
          <p:cNvPr id="4" name="Rectangle 3"/>
          <p:cNvSpPr/>
          <p:nvPr/>
        </p:nvSpPr>
        <p:spPr>
          <a:xfrm>
            <a:off x="628831" y="836712"/>
            <a:ext cx="3395994" cy="523220"/>
          </a:xfrm>
          <a:prstGeom prst="rect">
            <a:avLst/>
          </a:prstGeom>
        </p:spPr>
        <p:txBody>
          <a:bodyPr wrap="none">
            <a:spAutoFit/>
          </a:bodyPr>
          <a:lstStyle/>
          <a:p>
            <a:r>
              <a:rPr lang="en-US" sz="2800" b="1">
                <a:solidFill>
                  <a:srgbClr val="0000FF"/>
                </a:solidFill>
                <a:latin typeface="Times New Roman" pitchFamily="18" charset="0"/>
                <a:cs typeface="Times New Roman" pitchFamily="18" charset="0"/>
              </a:rPr>
              <a:t>a) Trình tự thực hiện</a:t>
            </a:r>
            <a:endParaRPr lang="vi-VN" sz="280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254095234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7" name="object 4"/>
          <p:cNvSpPr txBox="1"/>
          <p:nvPr/>
        </p:nvSpPr>
        <p:spPr>
          <a:xfrm>
            <a:off x="395536" y="188640"/>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a:t>
            </a:r>
            <a:r>
              <a:rPr lang="en-US" sz="2400" b="1">
                <a:solidFill>
                  <a:schemeClr val="tx2"/>
                </a:solidFill>
                <a:latin typeface="Times New Roman" pitchFamily="18" charset="0"/>
                <a:cs typeface="Times New Roman" pitchFamily="18" charset="0"/>
              </a:rPr>
              <a:t>CẤP </a:t>
            </a:r>
            <a:r>
              <a:rPr lang="en-US" sz="2400" b="1" dirty="0">
                <a:solidFill>
                  <a:schemeClr val="tx2"/>
                </a:solidFill>
                <a:latin typeface="Times New Roman" pitchFamily="18" charset="0"/>
                <a:cs typeface="Times New Roman" pitchFamily="18" charset="0"/>
              </a:rPr>
              <a:t>TỈNH </a:t>
            </a:r>
          </a:p>
          <a:p>
            <a:pPr algn="ctr"/>
            <a:r>
              <a:rPr lang="en-US" sz="2400" b="1" dirty="0">
                <a:solidFill>
                  <a:srgbClr val="008000"/>
                </a:solidFill>
                <a:latin typeface="Times New Roman" pitchFamily="18" charset="0"/>
                <a:cs typeface="Times New Roman" pitchFamily="18" charset="0"/>
              </a:rPr>
              <a:t>1. ĐÁNH GIÁ TÁC ĐỘNG </a:t>
            </a:r>
            <a:r>
              <a:rPr lang="en-US" sz="2400" b="1">
                <a:solidFill>
                  <a:srgbClr val="008000"/>
                </a:solidFill>
                <a:latin typeface="Times New Roman" pitchFamily="18" charset="0"/>
                <a:cs typeface="Times New Roman" pitchFamily="18" charset="0"/>
              </a:rPr>
              <a:t>MÔI TRƯỜNG</a:t>
            </a:r>
            <a:endParaRPr lang="en-US" sz="2400" b="1" dirty="0">
              <a:solidFill>
                <a:srgbClr val="008000"/>
              </a:solidFill>
              <a:latin typeface="Times New Roman" pitchFamily="18" charset="0"/>
              <a:cs typeface="Times New Roman" pitchFamily="18" charset="0"/>
            </a:endParaRPr>
          </a:p>
        </p:txBody>
      </p:sp>
      <p:sp>
        <p:nvSpPr>
          <p:cNvPr id="2" name="Rectangle 1"/>
          <p:cNvSpPr/>
          <p:nvPr/>
        </p:nvSpPr>
        <p:spPr>
          <a:xfrm>
            <a:off x="455914" y="1052736"/>
            <a:ext cx="8424936" cy="5632311"/>
          </a:xfrm>
          <a:prstGeom prst="rect">
            <a:avLst/>
          </a:prstGeom>
        </p:spPr>
        <p:txBody>
          <a:bodyPr wrap="square">
            <a:spAutoFit/>
          </a:bodyPr>
          <a:lstStyle/>
          <a:p>
            <a:pPr algn="just"/>
            <a:r>
              <a:rPr lang="en-US" sz="2400" b="1" i="1">
                <a:latin typeface="Times New Roman" pitchFamily="18" charset="0"/>
                <a:cs typeface="Times New Roman" pitchFamily="18" charset="0"/>
              </a:rPr>
              <a:t>Bước 3. Thẩm định hồ sơ</a:t>
            </a:r>
            <a:endParaRPr lang="vi-VN" sz="2400">
              <a:latin typeface="Times New Roman" pitchFamily="18" charset="0"/>
              <a:cs typeface="Times New Roman" pitchFamily="18" charset="0"/>
            </a:endParaRPr>
          </a:p>
          <a:p>
            <a:pPr algn="just"/>
            <a:r>
              <a:rPr lang="en-US" sz="2400" i="1">
                <a:latin typeface="Times New Roman" pitchFamily="18" charset="0"/>
                <a:cs typeface="Times New Roman" pitchFamily="18" charset="0"/>
              </a:rPr>
              <a:t>3.1. </a:t>
            </a:r>
            <a:r>
              <a:rPr lang="vi-VN" sz="2400" i="1">
                <a:latin typeface="Times New Roman" pitchFamily="18" charset="0"/>
                <a:cs typeface="Times New Roman" pitchFamily="18" charset="0"/>
              </a:rPr>
              <a:t>Thẩm định hồ sơ sau khi nhận hồ sơ đầy đủ, hợp lệ và hồ sơ đã được tham vấn trên trang thông tin điện tử theo quy định (trừ các dự án đầu tư thuộc danh mục bí mật nhà nước)</a:t>
            </a:r>
            <a:endParaRPr lang="vi-VN" sz="2400">
              <a:latin typeface="Times New Roman" pitchFamily="18" charset="0"/>
              <a:cs typeface="Times New Roman" pitchFamily="18" charset="0"/>
            </a:endParaRPr>
          </a:p>
          <a:p>
            <a:pPr algn="just"/>
            <a:r>
              <a:rPr lang="vi-VN" sz="2400">
                <a:latin typeface="Times New Roman" pitchFamily="18" charset="0"/>
                <a:cs typeface="Times New Roman" pitchFamily="18" charset="0"/>
              </a:rPr>
              <a:t>- Thẩm định hồ sơ báo cáo đánh giá tác động môi trường thông qua Hội đồng thẩm định.</a:t>
            </a:r>
          </a:p>
          <a:p>
            <a:pPr algn="just"/>
            <a:r>
              <a:rPr lang="vi-VN" sz="2400">
                <a:latin typeface="Times New Roman" pitchFamily="18" charset="0"/>
                <a:cs typeface="Times New Roman" pitchFamily="18" charset="0"/>
              </a:rPr>
              <a:t>- Trong quá trình thẩm định (trong trường hợp cần thiết), cơ quan thẩm định tiến hành các hoạt động: kiểm tra, khảo sát thực tế khu vực thực hiện dự án; lấy ý kiến tổ chức, chuyên gia.</a:t>
            </a:r>
          </a:p>
          <a:p>
            <a:pPr algn="just"/>
            <a:r>
              <a:rPr lang="vi-VN" sz="2400">
                <a:latin typeface="Times New Roman" pitchFamily="18" charset="0"/>
                <a:cs typeface="Times New Roman" pitchFamily="18" charset="0"/>
              </a:rPr>
              <a:t>- Sau khi báo cáo đánh giá tác động môi trường đã được thẩm định, cơ quan thẩm định có trách nhiệm thông báo bằng văn bản về kết quả thẩm định tới tổ chức/cá nhân với kết quả là 01 trong các trường hợp sau đây: (1) thông qua không cần chỉnh sửa, bổ sung; (2) thông qua với điều kiện phải chỉnh sửa, bổ sung; (3) không thông qua.</a:t>
            </a:r>
          </a:p>
        </p:txBody>
      </p:sp>
    </p:spTree>
    <p:extLst>
      <p:ext uri="{BB962C8B-B14F-4D97-AF65-F5344CB8AC3E}">
        <p14:creationId xmlns:p14="http://schemas.microsoft.com/office/powerpoint/2010/main" val="280327964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1556792"/>
            <a:ext cx="8280920" cy="4524315"/>
          </a:xfrm>
          <a:prstGeom prst="rect">
            <a:avLst/>
          </a:prstGeom>
        </p:spPr>
        <p:txBody>
          <a:bodyPr wrap="square">
            <a:spAutoFit/>
          </a:bodyPr>
          <a:lstStyle/>
          <a:p>
            <a:pPr algn="just"/>
            <a:r>
              <a:rPr lang="vi-VN" sz="2400" i="1">
                <a:latin typeface="Times New Roman" pitchFamily="18" charset="0"/>
                <a:cs typeface="Times New Roman" pitchFamily="18" charset="0"/>
              </a:rPr>
              <a:t>3.2. Thẩm định hồ sơ sau khi họp hội đồng</a:t>
            </a:r>
            <a:endParaRPr lang="vi-VN" sz="2400">
              <a:latin typeface="Times New Roman" pitchFamily="18" charset="0"/>
              <a:cs typeface="Times New Roman" pitchFamily="18" charset="0"/>
            </a:endParaRPr>
          </a:p>
          <a:p>
            <a:pPr algn="just"/>
            <a:r>
              <a:rPr lang="vi-VN" sz="2400">
                <a:latin typeface="Times New Roman" pitchFamily="18" charset="0"/>
                <a:cs typeface="Times New Roman" pitchFamily="18" charset="0"/>
              </a:rPr>
              <a:t>- Sau khi báo cáo đánh giá tác động môi trường đã được thẩm định với kết quả thông qua không cần chỉnh sửa, bổ sung hoặc thông qua với điều kiện phải chỉnh sửa, bổ sung, tổ chức/cá nhân (trong thời hạn không quá 12 tháng kể từ ngày nhận được thông báo kết quả thẩm định) phải hoàn thiện và gửi cơ quan thẩm định hồ sơ đề nghị phê duyệt kết quả thẩm định báo cáo đánh giá tác động môi trường.</a:t>
            </a:r>
          </a:p>
          <a:p>
            <a:pPr algn="just"/>
            <a:r>
              <a:rPr lang="vi-VN" sz="2400">
                <a:latin typeface="Times New Roman" pitchFamily="18" charset="0"/>
                <a:cs typeface="Times New Roman" pitchFamily="18" charset="0"/>
              </a:rPr>
              <a:t>- Sau khi nhận được hồ sơ đề nghị phê duyệt kết quả thẩm định báo cáo đánh giá tác động môi trường do tổ chức/cá nhân gửi đến, cơ quan thường trực thẩm định có trách nhiệm tiếp tục thẩm định hồ sơ đề nghị phê duyệt báo cáo đánh giá tác động môi trường.</a:t>
            </a:r>
          </a:p>
        </p:txBody>
      </p:sp>
      <p:sp>
        <p:nvSpPr>
          <p:cNvPr id="5" name="object 4"/>
          <p:cNvSpPr txBox="1"/>
          <p:nvPr/>
        </p:nvSpPr>
        <p:spPr>
          <a:xfrm>
            <a:off x="616255" y="404664"/>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a:t>
            </a:r>
            <a:r>
              <a:rPr lang="en-US" sz="2400" b="1">
                <a:solidFill>
                  <a:srgbClr val="3333CC"/>
                </a:solidFill>
                <a:latin typeface="Times New Roman" pitchFamily="18" charset="0"/>
                <a:cs typeface="Times New Roman" pitchFamily="18" charset="0"/>
              </a:rPr>
              <a:t>CẤP </a:t>
            </a:r>
            <a:r>
              <a:rPr lang="en-US" sz="2400" b="1" dirty="0">
                <a:solidFill>
                  <a:srgbClr val="3333CC"/>
                </a:solidFill>
                <a:latin typeface="Times New Roman" pitchFamily="18" charset="0"/>
                <a:cs typeface="Times New Roman" pitchFamily="18" charset="0"/>
              </a:rPr>
              <a:t>TỈNH </a:t>
            </a:r>
          </a:p>
          <a:p>
            <a:pPr algn="ctr"/>
            <a:r>
              <a:rPr lang="en-US" sz="2400" b="1" dirty="0">
                <a:solidFill>
                  <a:srgbClr val="008000"/>
                </a:solidFill>
                <a:latin typeface="Times New Roman" pitchFamily="18" charset="0"/>
                <a:cs typeface="Times New Roman" pitchFamily="18" charset="0"/>
              </a:rPr>
              <a:t>1. ĐÁNH GIÁ TÁC ĐỘNG MÔI </a:t>
            </a:r>
            <a:r>
              <a:rPr lang="en-US" sz="2400" b="1">
                <a:solidFill>
                  <a:srgbClr val="008000"/>
                </a:solidFill>
                <a:latin typeface="Times New Roman" pitchFamily="18" charset="0"/>
                <a:cs typeface="Times New Roman" pitchFamily="18" charset="0"/>
              </a:rPr>
              <a:t>TRƯỜNG </a:t>
            </a:r>
            <a:endParaRPr lang="en-US" sz="2400" b="1" dirty="0">
              <a:solidFill>
                <a:srgbClr val="008000"/>
              </a:solidFill>
              <a:latin typeface="Times New Roman" pitchFamily="18" charset="0"/>
              <a:cs typeface="Times New Roman" pitchFamily="18" charset="0"/>
            </a:endParaRPr>
          </a:p>
        </p:txBody>
      </p:sp>
    </p:spTree>
    <p:extLst>
      <p:ext uri="{BB962C8B-B14F-4D97-AF65-F5344CB8AC3E}">
        <p14:creationId xmlns:p14="http://schemas.microsoft.com/office/powerpoint/2010/main" val="137003558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7" name="object 4"/>
          <p:cNvSpPr txBox="1"/>
          <p:nvPr/>
        </p:nvSpPr>
        <p:spPr>
          <a:xfrm>
            <a:off x="616255" y="404664"/>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a:t>
            </a:r>
            <a:r>
              <a:rPr lang="en-US" sz="2400" b="1">
                <a:solidFill>
                  <a:schemeClr val="tx2"/>
                </a:solidFill>
                <a:latin typeface="Times New Roman" pitchFamily="18" charset="0"/>
                <a:cs typeface="Times New Roman" pitchFamily="18" charset="0"/>
              </a:rPr>
              <a:t>CẤP </a:t>
            </a:r>
            <a:r>
              <a:rPr lang="en-US" sz="2400" b="1" dirty="0">
                <a:solidFill>
                  <a:schemeClr val="tx2"/>
                </a:solidFill>
                <a:latin typeface="Times New Roman" pitchFamily="18" charset="0"/>
                <a:cs typeface="Times New Roman" pitchFamily="18" charset="0"/>
              </a:rPr>
              <a:t>TỈNH </a:t>
            </a:r>
          </a:p>
          <a:p>
            <a:pPr algn="ctr"/>
            <a:r>
              <a:rPr lang="en-US" sz="2400" b="1" dirty="0">
                <a:solidFill>
                  <a:srgbClr val="008000"/>
                </a:solidFill>
                <a:latin typeface="Times New Roman" pitchFamily="18" charset="0"/>
                <a:cs typeface="Times New Roman" pitchFamily="18" charset="0"/>
              </a:rPr>
              <a:t>1. ĐÁNH GIÁ TÁC ĐỘNG MÔI </a:t>
            </a:r>
            <a:r>
              <a:rPr lang="en-US" sz="2400" b="1">
                <a:solidFill>
                  <a:srgbClr val="008000"/>
                </a:solidFill>
                <a:latin typeface="Times New Roman" pitchFamily="18" charset="0"/>
                <a:cs typeface="Times New Roman" pitchFamily="18" charset="0"/>
              </a:rPr>
              <a:t>TRƯỜNG </a:t>
            </a:r>
            <a:endParaRPr lang="en-US" sz="2400" b="1" dirty="0">
              <a:solidFill>
                <a:srgbClr val="008000"/>
              </a:solidFill>
              <a:latin typeface="Times New Roman" pitchFamily="18" charset="0"/>
              <a:cs typeface="Times New Roman" pitchFamily="18" charset="0"/>
            </a:endParaRPr>
          </a:p>
        </p:txBody>
      </p:sp>
      <p:sp>
        <p:nvSpPr>
          <p:cNvPr id="3" name="Rectangle 2"/>
          <p:cNvSpPr/>
          <p:nvPr/>
        </p:nvSpPr>
        <p:spPr>
          <a:xfrm>
            <a:off x="390992" y="1325918"/>
            <a:ext cx="8208912" cy="4154984"/>
          </a:xfrm>
          <a:prstGeom prst="rect">
            <a:avLst/>
          </a:prstGeom>
        </p:spPr>
        <p:txBody>
          <a:bodyPr wrap="square">
            <a:spAutoFit/>
          </a:bodyPr>
          <a:lstStyle/>
          <a:p>
            <a:pPr algn="just"/>
            <a:r>
              <a:rPr lang="en-US" sz="2400" b="1" i="1">
                <a:latin typeface="Times New Roman" pitchFamily="18" charset="0"/>
                <a:cs typeface="Times New Roman" pitchFamily="18" charset="0"/>
              </a:rPr>
              <a:t>Bước 4. Phê duyệt và gửi kết quả</a:t>
            </a:r>
            <a:endParaRPr lang="vi-VN" sz="2400">
              <a:latin typeface="Times New Roman" pitchFamily="18" charset="0"/>
              <a:cs typeface="Times New Roman" pitchFamily="18" charset="0"/>
            </a:endParaRPr>
          </a:p>
          <a:p>
            <a:pPr algn="just"/>
            <a:r>
              <a:rPr lang="vi-VN" sz="2400">
                <a:latin typeface="Times New Roman" pitchFamily="18" charset="0"/>
                <a:cs typeface="Times New Roman" pitchFamily="18" charset="0"/>
              </a:rPr>
              <a:t>- Cơ quan thường trực thẩm định trình </a:t>
            </a:r>
            <a:r>
              <a:rPr lang="en-US" sz="2400">
                <a:latin typeface="Times New Roman" pitchFamily="18" charset="0"/>
                <a:cs typeface="Times New Roman" pitchFamily="18" charset="0"/>
              </a:rPr>
              <a:t>UBND tỉnh </a:t>
            </a:r>
            <a:r>
              <a:rPr lang="vi-VN" sz="2400">
                <a:latin typeface="Times New Roman" pitchFamily="18" charset="0"/>
                <a:cs typeface="Times New Roman" pitchFamily="18" charset="0"/>
              </a:rPr>
              <a:t>hồ sơ đề nghị phê duyệt báo cáo đánh giá tác động môi trường do chủ dự án gửi đến. </a:t>
            </a:r>
            <a:r>
              <a:rPr lang="en-US" sz="2400">
                <a:latin typeface="Times New Roman" pitchFamily="18" charset="0"/>
                <a:cs typeface="Times New Roman" pitchFamily="18" charset="0"/>
              </a:rPr>
              <a:t>Chủ tịch UBND tỉnh </a:t>
            </a:r>
            <a:r>
              <a:rPr lang="vi-VN" sz="2400">
                <a:latin typeface="Times New Roman" pitchFamily="18" charset="0"/>
                <a:cs typeface="Times New Roman" pitchFamily="18" charset="0"/>
              </a:rPr>
              <a:t>ban hành quyết định phê duyệt </a:t>
            </a:r>
            <a:r>
              <a:rPr lang="en-US" sz="2400">
                <a:latin typeface="Times New Roman" pitchFamily="18" charset="0"/>
                <a:cs typeface="Times New Roman" pitchFamily="18" charset="0"/>
              </a:rPr>
              <a:t>kết quả thẩm định </a:t>
            </a:r>
            <a:r>
              <a:rPr lang="vi-VN" sz="2400">
                <a:latin typeface="Times New Roman" pitchFamily="18" charset="0"/>
                <a:cs typeface="Times New Roman" pitchFamily="18" charset="0"/>
              </a:rPr>
              <a:t>báo cáo đánh giá tác động môi trường. Trường hợp chưa đủ điều kiện phê duyệt hoặc không phê duyệt phải có văn bản nêu rõ lý do.</a:t>
            </a:r>
          </a:p>
          <a:p>
            <a:pPr algn="just"/>
            <a:r>
              <a:rPr lang="en-US" sz="2400">
                <a:latin typeface="Times New Roman" pitchFamily="18" charset="0"/>
                <a:cs typeface="Times New Roman" pitchFamily="18" charset="0"/>
              </a:rPr>
              <a:t>- UBND tỉnh có trách nhiệm công khai trên cổng thông tin điện tử quyết định phê duyệt kết quả thẩm định báo cáo đánh giá tác động môi trường, trừ các thông tin thuộc bí mật nhà nước, bí mật của doanh nghiệp theo quy định của pháp luật.</a:t>
            </a:r>
            <a:endParaRPr lang="vi-VN" sz="2400">
              <a:latin typeface="Times New Roman" pitchFamily="18" charset="0"/>
              <a:cs typeface="Times New Roman" pitchFamily="18" charset="0"/>
            </a:endParaRPr>
          </a:p>
        </p:txBody>
      </p:sp>
    </p:spTree>
    <p:extLst>
      <p:ext uri="{BB962C8B-B14F-4D97-AF65-F5344CB8AC3E}">
        <p14:creationId xmlns:p14="http://schemas.microsoft.com/office/powerpoint/2010/main" val="375670541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720840"/>
            <a:ext cx="8424936" cy="4401205"/>
          </a:xfrm>
          <a:prstGeom prst="rect">
            <a:avLst/>
          </a:prstGeom>
        </p:spPr>
        <p:txBody>
          <a:bodyPr wrap="square">
            <a:spAutoFit/>
          </a:bodyPr>
          <a:lstStyle/>
          <a:p>
            <a:pPr algn="just"/>
            <a:r>
              <a:rPr lang="en-US" sz="2800" b="1" i="1">
                <a:solidFill>
                  <a:srgbClr val="0000FF"/>
                </a:solidFill>
                <a:latin typeface="Times New Roman" pitchFamily="18" charset="0"/>
                <a:cs typeface="Times New Roman" pitchFamily="18" charset="0"/>
              </a:rPr>
              <a:t>b) Cách thức thực hiện</a:t>
            </a:r>
            <a:endParaRPr lang="vi-VN" sz="2800">
              <a:solidFill>
                <a:srgbClr val="0000FF"/>
              </a:solidFill>
              <a:latin typeface="Times New Roman" pitchFamily="18" charset="0"/>
              <a:cs typeface="Times New Roman" pitchFamily="18" charset="0"/>
            </a:endParaRPr>
          </a:p>
          <a:p>
            <a:pPr algn="just"/>
            <a:r>
              <a:rPr lang="en-US" sz="2800" b="1">
                <a:latin typeface="Times New Roman" pitchFamily="18" charset="0"/>
                <a:cs typeface="Times New Roman" pitchFamily="18" charset="0"/>
              </a:rPr>
              <a:t>- </a:t>
            </a:r>
            <a:r>
              <a:rPr lang="en-US" sz="2800" i="1">
                <a:latin typeface="Times New Roman" pitchFamily="18" charset="0"/>
                <a:cs typeface="Times New Roman" pitchFamily="18" charset="0"/>
              </a:rPr>
              <a:t>Nộp hồ sơ: </a:t>
            </a:r>
            <a:r>
              <a:rPr lang="en-US" sz="2800">
                <a:latin typeface="Times New Roman" pitchFamily="18" charset="0"/>
                <a:cs typeface="Times New Roman" pitchFamily="18" charset="0"/>
              </a:rPr>
              <a:t>Thông qua </a:t>
            </a:r>
            <a:r>
              <a:rPr lang="vi-VN" sz="2800">
                <a:latin typeface="Times New Roman" pitchFamily="18" charset="0"/>
                <a:cs typeface="Times New Roman" pitchFamily="18" charset="0"/>
              </a:rPr>
              <a:t>hệ thống </a:t>
            </a:r>
            <a:r>
              <a:rPr lang="en-US" sz="2800">
                <a:latin typeface="Times New Roman" pitchFamily="18" charset="0"/>
                <a:cs typeface="Times New Roman" pitchFamily="18" charset="0"/>
              </a:rPr>
              <a:t>dịch vụ công trực tuyến, trực tiếp (Trung tâm phục vụ Hành chính công tỉnh Trà Vinh - Số 25, Võ Nguyên Giáp, K.6, P.7, TP. Trà Vinh, tỉnh Trà Vinh) hoặc qua </a:t>
            </a:r>
            <a:r>
              <a:rPr lang="vi-VN" sz="2800">
                <a:latin typeface="Times New Roman" pitchFamily="18" charset="0"/>
                <a:cs typeface="Times New Roman" pitchFamily="18" charset="0"/>
              </a:rPr>
              <a:t>dịch vụ </a:t>
            </a:r>
            <a:r>
              <a:rPr lang="en-US" sz="2800">
                <a:latin typeface="Times New Roman" pitchFamily="18" charset="0"/>
                <a:cs typeface="Times New Roman" pitchFamily="18" charset="0"/>
              </a:rPr>
              <a:t>bưu </a:t>
            </a:r>
            <a:r>
              <a:rPr lang="vi-VN" sz="2800">
                <a:latin typeface="Times New Roman" pitchFamily="18" charset="0"/>
                <a:cs typeface="Times New Roman" pitchFamily="18" charset="0"/>
              </a:rPr>
              <a:t>chính</a:t>
            </a:r>
            <a:r>
              <a:rPr lang="en-US" sz="2800">
                <a:latin typeface="Times New Roman" pitchFamily="18" charset="0"/>
                <a:cs typeface="Times New Roman" pitchFamily="18" charset="0"/>
              </a:rPr>
              <a:t>. </a:t>
            </a:r>
            <a:endParaRPr lang="vi-VN" sz="2800">
              <a:latin typeface="Times New Roman" pitchFamily="18" charset="0"/>
              <a:cs typeface="Times New Roman" pitchFamily="18" charset="0"/>
            </a:endParaRPr>
          </a:p>
          <a:p>
            <a:pPr algn="just"/>
            <a:r>
              <a:rPr lang="en-US" sz="2800">
                <a:latin typeface="Times New Roman" pitchFamily="18" charset="0"/>
                <a:cs typeface="Times New Roman" pitchFamily="18" charset="0"/>
              </a:rPr>
              <a:t>- </a:t>
            </a:r>
            <a:r>
              <a:rPr lang="en-US" sz="2800" i="1">
                <a:latin typeface="Times New Roman" pitchFamily="18" charset="0"/>
                <a:cs typeface="Times New Roman" pitchFamily="18" charset="0"/>
              </a:rPr>
              <a:t>Trả kết quả giải quyết thủ tục hành chính:</a:t>
            </a:r>
            <a:r>
              <a:rPr lang="en-US" sz="2800">
                <a:latin typeface="Times New Roman" pitchFamily="18" charset="0"/>
                <a:cs typeface="Times New Roman" pitchFamily="18" charset="0"/>
              </a:rPr>
              <a:t> Thông qua </a:t>
            </a:r>
            <a:r>
              <a:rPr lang="vi-VN" sz="2800">
                <a:latin typeface="Times New Roman" pitchFamily="18" charset="0"/>
                <a:cs typeface="Times New Roman" pitchFamily="18" charset="0"/>
              </a:rPr>
              <a:t>hệ thống </a:t>
            </a:r>
            <a:r>
              <a:rPr lang="en-US" sz="2800">
                <a:latin typeface="Times New Roman" pitchFamily="18" charset="0"/>
                <a:cs typeface="Times New Roman" pitchFamily="18" charset="0"/>
              </a:rPr>
              <a:t>dịch vụ công trực tuyến, trực tiếp (Trung tâm phục vụ Hành chính công tỉnh Trà Vinh - Số 25, Võ Nguyên Giáp, K.6, P.7, TP. Trà Vinh, tỉnh Trà Vinh) hoặc qua </a:t>
            </a:r>
            <a:r>
              <a:rPr lang="vi-VN" sz="2800">
                <a:latin typeface="Times New Roman" pitchFamily="18" charset="0"/>
                <a:cs typeface="Times New Roman" pitchFamily="18" charset="0"/>
              </a:rPr>
              <a:t>dịch vụ </a:t>
            </a:r>
            <a:r>
              <a:rPr lang="en-US" sz="2800">
                <a:latin typeface="Times New Roman" pitchFamily="18" charset="0"/>
                <a:cs typeface="Times New Roman" pitchFamily="18" charset="0"/>
              </a:rPr>
              <a:t>bưu </a:t>
            </a:r>
            <a:r>
              <a:rPr lang="vi-VN" sz="2800">
                <a:latin typeface="Times New Roman" pitchFamily="18" charset="0"/>
                <a:cs typeface="Times New Roman" pitchFamily="18" charset="0"/>
              </a:rPr>
              <a:t>chính</a:t>
            </a:r>
            <a:r>
              <a:rPr lang="en-US" sz="2800">
                <a:latin typeface="Times New Roman" pitchFamily="18" charset="0"/>
                <a:cs typeface="Times New Roman" pitchFamily="18" charset="0"/>
              </a:rPr>
              <a:t>. </a:t>
            </a:r>
            <a:endParaRPr lang="vi-VN" sz="2800">
              <a:latin typeface="Times New Roman" pitchFamily="18" charset="0"/>
              <a:cs typeface="Times New Roman" pitchFamily="18" charset="0"/>
            </a:endParaRPr>
          </a:p>
        </p:txBody>
      </p:sp>
      <p:sp>
        <p:nvSpPr>
          <p:cNvPr id="5" name="object 4"/>
          <p:cNvSpPr txBox="1"/>
          <p:nvPr/>
        </p:nvSpPr>
        <p:spPr>
          <a:xfrm>
            <a:off x="331168" y="548680"/>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a:t>
            </a:r>
            <a:r>
              <a:rPr lang="en-US" sz="2400" b="1">
                <a:solidFill>
                  <a:schemeClr val="tx2"/>
                </a:solidFill>
                <a:latin typeface="Times New Roman" pitchFamily="18" charset="0"/>
                <a:cs typeface="Times New Roman" pitchFamily="18" charset="0"/>
              </a:rPr>
              <a:t>CẤP </a:t>
            </a:r>
            <a:r>
              <a:rPr lang="en-US" sz="2400" b="1" dirty="0">
                <a:solidFill>
                  <a:schemeClr val="tx2"/>
                </a:solidFill>
                <a:latin typeface="Times New Roman" pitchFamily="18" charset="0"/>
                <a:cs typeface="Times New Roman" pitchFamily="18" charset="0"/>
              </a:rPr>
              <a:t>TỈNH </a:t>
            </a:r>
          </a:p>
          <a:p>
            <a:pPr algn="ctr"/>
            <a:r>
              <a:rPr lang="en-US" sz="2400" b="1" dirty="0">
                <a:solidFill>
                  <a:srgbClr val="008000"/>
                </a:solidFill>
                <a:latin typeface="Times New Roman" pitchFamily="18" charset="0"/>
                <a:cs typeface="Times New Roman" pitchFamily="18" charset="0"/>
              </a:rPr>
              <a:t>1. ĐÁNH GIÁ TÁC ĐỘNG MÔI </a:t>
            </a:r>
            <a:r>
              <a:rPr lang="en-US" sz="2400" b="1">
                <a:solidFill>
                  <a:srgbClr val="008000"/>
                </a:solidFill>
                <a:latin typeface="Times New Roman" pitchFamily="18" charset="0"/>
                <a:cs typeface="Times New Roman" pitchFamily="18" charset="0"/>
              </a:rPr>
              <a:t>TRƯỜNG </a:t>
            </a:r>
            <a:endParaRPr lang="en-US" sz="2400" b="1" dirty="0">
              <a:solidFill>
                <a:srgbClr val="008000"/>
              </a:solidFill>
              <a:latin typeface="Times New Roman" pitchFamily="18" charset="0"/>
              <a:cs typeface="Times New Roman" pitchFamily="18" charset="0"/>
            </a:endParaRPr>
          </a:p>
        </p:txBody>
      </p:sp>
    </p:spTree>
    <p:extLst>
      <p:ext uri="{BB962C8B-B14F-4D97-AF65-F5344CB8AC3E}">
        <p14:creationId xmlns:p14="http://schemas.microsoft.com/office/powerpoint/2010/main" val="70880528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7" name="object 4"/>
          <p:cNvSpPr txBox="1"/>
          <p:nvPr/>
        </p:nvSpPr>
        <p:spPr>
          <a:xfrm>
            <a:off x="616255" y="188640"/>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a:t>
            </a:r>
            <a:r>
              <a:rPr lang="en-US" sz="2400" b="1">
                <a:solidFill>
                  <a:schemeClr val="tx2"/>
                </a:solidFill>
                <a:latin typeface="Times New Roman" pitchFamily="18" charset="0"/>
                <a:cs typeface="Times New Roman" pitchFamily="18" charset="0"/>
              </a:rPr>
              <a:t>CẤP </a:t>
            </a:r>
            <a:r>
              <a:rPr lang="en-US" sz="2400" b="1" dirty="0">
                <a:solidFill>
                  <a:schemeClr val="tx2"/>
                </a:solidFill>
                <a:latin typeface="Times New Roman" pitchFamily="18" charset="0"/>
                <a:cs typeface="Times New Roman" pitchFamily="18" charset="0"/>
              </a:rPr>
              <a:t>TỈNH </a:t>
            </a:r>
          </a:p>
          <a:p>
            <a:pPr algn="ctr"/>
            <a:r>
              <a:rPr lang="en-US" sz="2400" b="1" dirty="0">
                <a:solidFill>
                  <a:srgbClr val="008000"/>
                </a:solidFill>
                <a:latin typeface="Times New Roman" pitchFamily="18" charset="0"/>
                <a:cs typeface="Times New Roman" pitchFamily="18" charset="0"/>
              </a:rPr>
              <a:t>1. ĐÁNH GIÁ TÁC ĐỘNG </a:t>
            </a:r>
            <a:r>
              <a:rPr lang="en-US" sz="2400" b="1">
                <a:solidFill>
                  <a:srgbClr val="008000"/>
                </a:solidFill>
                <a:latin typeface="Times New Roman" pitchFamily="18" charset="0"/>
                <a:cs typeface="Times New Roman" pitchFamily="18" charset="0"/>
              </a:rPr>
              <a:t>MÔI TRƯỜNG</a:t>
            </a:r>
            <a:endParaRPr lang="en-US" sz="2400" b="1" dirty="0">
              <a:solidFill>
                <a:srgbClr val="008000"/>
              </a:solidFill>
              <a:latin typeface="Times New Roman" pitchFamily="18" charset="0"/>
              <a:cs typeface="Times New Roman" pitchFamily="18" charset="0"/>
            </a:endParaRPr>
          </a:p>
        </p:txBody>
      </p:sp>
      <p:sp>
        <p:nvSpPr>
          <p:cNvPr id="2" name="Rectangle 1"/>
          <p:cNvSpPr/>
          <p:nvPr/>
        </p:nvSpPr>
        <p:spPr>
          <a:xfrm>
            <a:off x="174968" y="1002753"/>
            <a:ext cx="8640960" cy="5386090"/>
          </a:xfrm>
          <a:prstGeom prst="rect">
            <a:avLst/>
          </a:prstGeom>
        </p:spPr>
        <p:txBody>
          <a:bodyPr wrap="square">
            <a:spAutoFit/>
          </a:bodyPr>
          <a:lstStyle/>
          <a:p>
            <a:pPr algn="just"/>
            <a:r>
              <a:rPr lang="en-US" sz="2400" b="1" i="1">
                <a:solidFill>
                  <a:srgbClr val="0000FF"/>
                </a:solidFill>
                <a:latin typeface="Times New Roman" pitchFamily="18" charset="0"/>
                <a:cs typeface="Times New Roman" pitchFamily="18" charset="0"/>
              </a:rPr>
              <a:t>c) Thành phần, số lượng hồ sơ</a:t>
            </a:r>
            <a:endParaRPr lang="vi-VN" sz="2400">
              <a:solidFill>
                <a:srgbClr val="0000FF"/>
              </a:solidFill>
              <a:latin typeface="Times New Roman" pitchFamily="18" charset="0"/>
              <a:cs typeface="Times New Roman" pitchFamily="18" charset="0"/>
            </a:endParaRPr>
          </a:p>
          <a:p>
            <a:pPr algn="just"/>
            <a:r>
              <a:rPr lang="en-US" sz="2000" i="1">
                <a:solidFill>
                  <a:srgbClr val="FF0000"/>
                </a:solidFill>
                <a:latin typeface="Times New Roman" pitchFamily="18" charset="0"/>
                <a:cs typeface="Times New Roman" pitchFamily="18" charset="0"/>
              </a:rPr>
              <a:t>c.1. Hồ sơ đề nghị thẩm định</a:t>
            </a:r>
            <a:endParaRPr lang="vi-VN" sz="2000">
              <a:solidFill>
                <a:srgbClr val="FF0000"/>
              </a:solidFill>
              <a:latin typeface="Times New Roman" pitchFamily="18" charset="0"/>
              <a:cs typeface="Times New Roman" pitchFamily="18" charset="0"/>
            </a:endParaRPr>
          </a:p>
          <a:p>
            <a:pPr algn="just"/>
            <a:r>
              <a:rPr lang="en-US" sz="2000">
                <a:latin typeface="Times New Roman" pitchFamily="18" charset="0"/>
                <a:cs typeface="Times New Roman" pitchFamily="18" charset="0"/>
              </a:rPr>
              <a:t>- 01 bản chính Văn bản đề nghị thẩm định báo cáo đánh giá tác động môi trường (</a:t>
            </a:r>
            <a:r>
              <a:rPr lang="vi-VN" sz="2000" i="1">
                <a:latin typeface="Times New Roman" pitchFamily="18" charset="0"/>
                <a:cs typeface="Times New Roman" pitchFamily="18" charset="0"/>
              </a:rPr>
              <a:t>mẫu số 02 Phụ lục II ban hành kèm theo Thông tư số 02/2022/TT-BTNMT</a:t>
            </a:r>
            <a:r>
              <a:rPr lang="en-US" sz="2000" i="1">
                <a:latin typeface="Times New Roman" pitchFamily="18" charset="0"/>
                <a:cs typeface="Times New Roman" pitchFamily="18" charset="0"/>
              </a:rPr>
              <a:t>)</a:t>
            </a:r>
            <a:r>
              <a:rPr lang="en-US" sz="2000">
                <a:latin typeface="Times New Roman" pitchFamily="18" charset="0"/>
                <a:cs typeface="Times New Roman" pitchFamily="18" charset="0"/>
              </a:rPr>
              <a:t>;</a:t>
            </a:r>
            <a:endParaRPr lang="vi-VN" sz="2000">
              <a:latin typeface="Times New Roman" pitchFamily="18" charset="0"/>
              <a:cs typeface="Times New Roman" pitchFamily="18" charset="0"/>
            </a:endParaRPr>
          </a:p>
          <a:p>
            <a:pPr algn="just"/>
            <a:r>
              <a:rPr lang="en-US" sz="2000">
                <a:latin typeface="Times New Roman" pitchFamily="18" charset="0"/>
                <a:cs typeface="Times New Roman" pitchFamily="18" charset="0"/>
              </a:rPr>
              <a:t>- 01 bản chính Báo cáo đánh giá tác động môi trường (</a:t>
            </a:r>
            <a:r>
              <a:rPr lang="vi-VN" sz="2000" i="1">
                <a:latin typeface="Times New Roman" pitchFamily="18" charset="0"/>
                <a:cs typeface="Times New Roman" pitchFamily="18" charset="0"/>
              </a:rPr>
              <a:t>mẫu số 04 Phụ lục II ban hành kèm theo Thông tư số 02/2022/TT-BTNMT</a:t>
            </a:r>
            <a:r>
              <a:rPr lang="en-US" sz="2000" i="1">
                <a:latin typeface="Times New Roman" pitchFamily="18" charset="0"/>
                <a:cs typeface="Times New Roman" pitchFamily="18" charset="0"/>
              </a:rPr>
              <a:t>)</a:t>
            </a:r>
            <a:r>
              <a:rPr lang="en-US" sz="2000">
                <a:latin typeface="Times New Roman" pitchFamily="18" charset="0"/>
                <a:cs typeface="Times New Roman" pitchFamily="18" charset="0"/>
              </a:rPr>
              <a:t>;</a:t>
            </a:r>
            <a:endParaRPr lang="vi-VN" sz="2000">
              <a:latin typeface="Times New Roman" pitchFamily="18" charset="0"/>
              <a:cs typeface="Times New Roman" pitchFamily="18" charset="0"/>
            </a:endParaRPr>
          </a:p>
          <a:p>
            <a:pPr algn="just"/>
            <a:r>
              <a:rPr lang="en-US" sz="2000">
                <a:latin typeface="Times New Roman" pitchFamily="18" charset="0"/>
                <a:cs typeface="Times New Roman" pitchFamily="18" charset="0"/>
              </a:rPr>
              <a:t>- 01 bản chính Báo cáo nghiên cứu khả thi hoặc tài liệu tương đương với báo cáo nghiên cứu khả thi của dự án đầu tư. </a:t>
            </a:r>
            <a:endParaRPr lang="vi-VN" sz="2000">
              <a:latin typeface="Times New Roman" pitchFamily="18" charset="0"/>
              <a:cs typeface="Times New Roman" pitchFamily="18" charset="0"/>
            </a:endParaRPr>
          </a:p>
          <a:p>
            <a:pPr algn="just"/>
            <a:r>
              <a:rPr lang="en-US" sz="2000" i="1">
                <a:solidFill>
                  <a:srgbClr val="FF0000"/>
                </a:solidFill>
                <a:latin typeface="Times New Roman" pitchFamily="18" charset="0"/>
                <a:cs typeface="Times New Roman" pitchFamily="18" charset="0"/>
              </a:rPr>
              <a:t>c.2. Hồ sơ nộp lại sau khi họp hội đồng</a:t>
            </a:r>
            <a:endParaRPr lang="vi-VN" sz="2000">
              <a:solidFill>
                <a:srgbClr val="FF0000"/>
              </a:solidFill>
              <a:latin typeface="Times New Roman" pitchFamily="18" charset="0"/>
              <a:cs typeface="Times New Roman" pitchFamily="18" charset="0"/>
            </a:endParaRPr>
          </a:p>
          <a:p>
            <a:pPr algn="just"/>
            <a:r>
              <a:rPr lang="en-US" sz="2000">
                <a:latin typeface="Times New Roman" pitchFamily="18" charset="0"/>
                <a:cs typeface="Times New Roman" pitchFamily="18" charset="0"/>
              </a:rPr>
              <a:t>- 01 bản chính văn bản đề nghị phê duyệt kết quả thẩm định báo cáo đánh giá tác động môi trường, trong đó giải trình rõ những nội dung đã được chỉnh sửa, bổ sung theo kết quả thẩm định</a:t>
            </a:r>
            <a:r>
              <a:rPr lang="vi-VN" sz="2000">
                <a:latin typeface="Times New Roman" pitchFamily="18" charset="0"/>
                <a:cs typeface="Times New Roman" pitchFamily="18" charset="0"/>
              </a:rPr>
              <a:t>, trừ trường hợp không phải chỉnh sửa, bổ sung</a:t>
            </a:r>
            <a:r>
              <a:rPr lang="en-US" sz="2000">
                <a:latin typeface="Times New Roman" pitchFamily="18" charset="0"/>
                <a:cs typeface="Times New Roman" pitchFamily="18" charset="0"/>
              </a:rPr>
              <a:t>;</a:t>
            </a:r>
            <a:endParaRPr lang="vi-VN" sz="2000">
              <a:latin typeface="Times New Roman" pitchFamily="18" charset="0"/>
              <a:cs typeface="Times New Roman" pitchFamily="18" charset="0"/>
            </a:endParaRPr>
          </a:p>
          <a:p>
            <a:pPr algn="just"/>
            <a:r>
              <a:rPr lang="en-US" sz="2000">
                <a:latin typeface="Times New Roman" pitchFamily="18" charset="0"/>
                <a:cs typeface="Times New Roman" pitchFamily="18" charset="0"/>
              </a:rPr>
              <a:t>- 01 bản chính </a:t>
            </a:r>
            <a:r>
              <a:rPr lang="vi-VN" sz="2000">
                <a:latin typeface="Times New Roman" pitchFamily="18" charset="0"/>
                <a:cs typeface="Times New Roman" pitchFamily="18" charset="0"/>
              </a:rPr>
              <a:t>B</a:t>
            </a:r>
            <a:r>
              <a:rPr lang="en-US" sz="2000">
                <a:latin typeface="Times New Roman" pitchFamily="18" charset="0"/>
                <a:cs typeface="Times New Roman" pitchFamily="18" charset="0"/>
              </a:rPr>
              <a:t>áo cáo đánh giá tác động môi trường được đóng quyển gáy cứng, tổ chức/cá nhân ký vào phía dưới của từng trang hoặc đóng dấu giáp lai báo cáo kể cả phụ lục kèm theo đĩa CD trong đó chứa tệp văn bản điện tử định dạng đuôi “.doc” chứa nội dung của báo cáo và tệp văn bản điện tử định dạng đuôi “.pdf” chứa nội dung đã quét (scan) của toàn bộ báo cáo (bao gồm cả phụ lục).</a:t>
            </a:r>
            <a:endParaRPr lang="vi-VN" sz="2000">
              <a:latin typeface="Times New Roman" pitchFamily="18" charset="0"/>
              <a:cs typeface="Times New Roman" pitchFamily="18" charset="0"/>
            </a:endParaRPr>
          </a:p>
        </p:txBody>
      </p:sp>
    </p:spTree>
    <p:extLst>
      <p:ext uri="{BB962C8B-B14F-4D97-AF65-F5344CB8AC3E}">
        <p14:creationId xmlns:p14="http://schemas.microsoft.com/office/powerpoint/2010/main" val="13003786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7" name="object 4"/>
          <p:cNvSpPr txBox="1"/>
          <p:nvPr/>
        </p:nvSpPr>
        <p:spPr>
          <a:xfrm>
            <a:off x="616255" y="404664"/>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a:t>
            </a:r>
            <a:r>
              <a:rPr lang="en-US" sz="2400" b="1">
                <a:solidFill>
                  <a:schemeClr val="tx2"/>
                </a:solidFill>
                <a:latin typeface="Times New Roman" pitchFamily="18" charset="0"/>
                <a:cs typeface="Times New Roman" pitchFamily="18" charset="0"/>
              </a:rPr>
              <a:t>CẤP </a:t>
            </a:r>
            <a:r>
              <a:rPr lang="en-US" sz="2400" b="1" dirty="0">
                <a:solidFill>
                  <a:schemeClr val="tx2"/>
                </a:solidFill>
                <a:latin typeface="Times New Roman" pitchFamily="18" charset="0"/>
                <a:cs typeface="Times New Roman" pitchFamily="18" charset="0"/>
              </a:rPr>
              <a:t>TỈNH </a:t>
            </a:r>
          </a:p>
          <a:p>
            <a:pPr algn="ctr"/>
            <a:r>
              <a:rPr lang="en-US" sz="2400" b="1" dirty="0">
                <a:solidFill>
                  <a:srgbClr val="008000"/>
                </a:solidFill>
                <a:latin typeface="Times New Roman" pitchFamily="18" charset="0"/>
                <a:cs typeface="Times New Roman" pitchFamily="18" charset="0"/>
              </a:rPr>
              <a:t>1. ĐÁNH GIÁ TÁC ĐỘNG </a:t>
            </a:r>
            <a:r>
              <a:rPr lang="en-US" sz="2400" b="1">
                <a:solidFill>
                  <a:srgbClr val="008000"/>
                </a:solidFill>
                <a:latin typeface="Times New Roman" pitchFamily="18" charset="0"/>
                <a:cs typeface="Times New Roman" pitchFamily="18" charset="0"/>
              </a:rPr>
              <a:t>MÔI TRƯỜNG</a:t>
            </a:r>
            <a:endParaRPr lang="en-US" sz="2400" b="1" dirty="0">
              <a:solidFill>
                <a:srgbClr val="008000"/>
              </a:solidFill>
              <a:latin typeface="Times New Roman" pitchFamily="18" charset="0"/>
              <a:cs typeface="Times New Roman" pitchFamily="18" charset="0"/>
            </a:endParaRPr>
          </a:p>
        </p:txBody>
      </p:sp>
      <p:sp>
        <p:nvSpPr>
          <p:cNvPr id="3" name="Rectangle 2"/>
          <p:cNvSpPr/>
          <p:nvPr/>
        </p:nvSpPr>
        <p:spPr>
          <a:xfrm>
            <a:off x="467544" y="1196752"/>
            <a:ext cx="8208912" cy="4708981"/>
          </a:xfrm>
          <a:prstGeom prst="rect">
            <a:avLst/>
          </a:prstGeom>
        </p:spPr>
        <p:txBody>
          <a:bodyPr wrap="square">
            <a:spAutoFit/>
          </a:bodyPr>
          <a:lstStyle/>
          <a:p>
            <a:pPr algn="just"/>
            <a:r>
              <a:rPr lang="en-US" sz="2000" b="1" i="1">
                <a:latin typeface="Times New Roman" pitchFamily="18" charset="0"/>
                <a:cs typeface="Times New Roman" pitchFamily="18" charset="0"/>
              </a:rPr>
              <a:t>d) Thời hạn giải quyết</a:t>
            </a:r>
            <a:endParaRPr lang="vi-VN" sz="2000">
              <a:latin typeface="Times New Roman" pitchFamily="18" charset="0"/>
              <a:cs typeface="Times New Roman" pitchFamily="18" charset="0"/>
            </a:endParaRPr>
          </a:p>
          <a:p>
            <a:pPr algn="just"/>
            <a:r>
              <a:rPr lang="en-US" sz="2000">
                <a:latin typeface="Times New Roman" pitchFamily="18" charset="0"/>
                <a:cs typeface="Times New Roman" pitchFamily="18" charset="0"/>
              </a:rPr>
              <a:t>Tổng thời gian giải quyết thủ tục hành chính: </a:t>
            </a:r>
            <a:r>
              <a:rPr lang="en-US" sz="2000">
                <a:solidFill>
                  <a:srgbClr val="FF0000"/>
                </a:solidFill>
                <a:latin typeface="Times New Roman" pitchFamily="18" charset="0"/>
                <a:cs typeface="Times New Roman" pitchFamily="18" charset="0"/>
              </a:rPr>
              <a:t>tối đa </a:t>
            </a:r>
            <a:r>
              <a:rPr lang="en-US" sz="2000" b="1">
                <a:solidFill>
                  <a:srgbClr val="FF0000"/>
                </a:solidFill>
                <a:latin typeface="Times New Roman" pitchFamily="18" charset="0"/>
                <a:cs typeface="Times New Roman" pitchFamily="18" charset="0"/>
              </a:rPr>
              <a:t>50</a:t>
            </a:r>
            <a:r>
              <a:rPr lang="en-US" sz="2000">
                <a:solidFill>
                  <a:srgbClr val="FF0000"/>
                </a:solidFill>
                <a:latin typeface="Times New Roman" pitchFamily="18" charset="0"/>
                <a:cs typeface="Times New Roman" pitchFamily="18" charset="0"/>
              </a:rPr>
              <a:t> ngày </a:t>
            </a:r>
            <a:r>
              <a:rPr lang="en-US" sz="2000">
                <a:latin typeface="Times New Roman" pitchFamily="18" charset="0"/>
                <a:cs typeface="Times New Roman" pitchFamily="18" charset="0"/>
              </a:rPr>
              <a:t>làm việc, cụ thể như sau: </a:t>
            </a:r>
            <a:endParaRPr lang="vi-VN" sz="2000">
              <a:latin typeface="Times New Roman" pitchFamily="18" charset="0"/>
              <a:cs typeface="Times New Roman" pitchFamily="18" charset="0"/>
            </a:endParaRPr>
          </a:p>
          <a:p>
            <a:pPr algn="just"/>
            <a:r>
              <a:rPr lang="vi-VN" sz="2000">
                <a:latin typeface="Times New Roman" pitchFamily="18" charset="0"/>
                <a:cs typeface="Times New Roman" pitchFamily="18" charset="0"/>
              </a:rPr>
              <a:t>- </a:t>
            </a:r>
            <a:r>
              <a:rPr lang="vi-VN" sz="2000" i="1">
                <a:latin typeface="Times New Roman" pitchFamily="18" charset="0"/>
                <a:cs typeface="Times New Roman" pitchFamily="18" charset="0"/>
              </a:rPr>
              <a:t>Thời hạn kiểm tra, trả lời về tính đầy đủ</a:t>
            </a:r>
            <a:r>
              <a:rPr lang="en-US" sz="2000" i="1">
                <a:latin typeface="Times New Roman" pitchFamily="18" charset="0"/>
                <a:cs typeface="Times New Roman" pitchFamily="18" charset="0"/>
              </a:rPr>
              <a:t>,</a:t>
            </a:r>
            <a:r>
              <a:rPr lang="vi-VN" sz="2000" i="1">
                <a:latin typeface="Times New Roman" pitchFamily="18" charset="0"/>
                <a:cs typeface="Times New Roman" pitchFamily="18" charset="0"/>
              </a:rPr>
              <a:t> hợp lệ của hồ sơ:</a:t>
            </a:r>
            <a:r>
              <a:rPr lang="vi-VN" sz="2000">
                <a:latin typeface="Times New Roman" pitchFamily="18" charset="0"/>
                <a:cs typeface="Times New Roman" pitchFamily="18" charset="0"/>
              </a:rPr>
              <a:t> </a:t>
            </a:r>
            <a:r>
              <a:rPr lang="en-US" sz="2000">
                <a:latin typeface="Times New Roman" pitchFamily="18" charset="0"/>
                <a:cs typeface="Times New Roman" pitchFamily="18" charset="0"/>
              </a:rPr>
              <a:t>không quy định.</a:t>
            </a:r>
            <a:endParaRPr lang="vi-VN" sz="2000">
              <a:latin typeface="Times New Roman" pitchFamily="18" charset="0"/>
              <a:cs typeface="Times New Roman" pitchFamily="18" charset="0"/>
            </a:endParaRPr>
          </a:p>
          <a:p>
            <a:pPr algn="just"/>
            <a:r>
              <a:rPr lang="vi-VN" sz="2000" i="1">
                <a:latin typeface="Times New Roman" pitchFamily="18" charset="0"/>
                <a:cs typeface="Times New Roman" pitchFamily="18" charset="0"/>
              </a:rPr>
              <a:t>- </a:t>
            </a:r>
            <a:r>
              <a:rPr lang="vi-VN" sz="2000" i="1">
                <a:solidFill>
                  <a:srgbClr val="FF0000"/>
                </a:solidFill>
                <a:latin typeface="Times New Roman" pitchFamily="18" charset="0"/>
                <a:cs typeface="Times New Roman" pitchFamily="18" charset="0"/>
              </a:rPr>
              <a:t>Thời hạn thẩm định báo cáo đánh giá tác động môi trường:</a:t>
            </a:r>
            <a:r>
              <a:rPr lang="vi-VN" sz="2000" i="1">
                <a:latin typeface="Times New Roman" pitchFamily="18" charset="0"/>
                <a:cs typeface="Times New Roman" pitchFamily="18" charset="0"/>
              </a:rPr>
              <a:t> </a:t>
            </a:r>
            <a:r>
              <a:rPr lang="en-US" sz="2000" b="1">
                <a:solidFill>
                  <a:srgbClr val="FF0000"/>
                </a:solidFill>
                <a:latin typeface="Times New Roman" pitchFamily="18" charset="0"/>
                <a:cs typeface="Times New Roman" pitchFamily="18" charset="0"/>
              </a:rPr>
              <a:t>Tối đa là 30 (ba mươi) ngày </a:t>
            </a:r>
            <a:r>
              <a:rPr lang="en-US" sz="2000">
                <a:latin typeface="Times New Roman" pitchFamily="18" charset="0"/>
                <a:cs typeface="Times New Roman" pitchFamily="18" charset="0"/>
              </a:rPr>
              <a:t>kể từ ngày nhận được hồ sơ đầy đủ, hợp lệ đối với trường hợp thẩm định báo cáo đánh giá tác động môi trường của các dự án đầu tư nhóm II quy định tại các điểm c, d, đ và e khoản 4 Điều 28 của Luật Bảo vệ môi trường thuộc thẩm quyền thẩm định của UBND tỉnh (quy định tại khoản 3 Điều 35 của Luật Bảo vệ môi trường).</a:t>
            </a:r>
            <a:endParaRPr lang="vi-VN" sz="2000">
              <a:latin typeface="Times New Roman" pitchFamily="18" charset="0"/>
              <a:cs typeface="Times New Roman" pitchFamily="18" charset="0"/>
            </a:endParaRPr>
          </a:p>
          <a:p>
            <a:pPr algn="just"/>
            <a:r>
              <a:rPr lang="en-US" sz="2000">
                <a:latin typeface="Times New Roman" pitchFamily="18" charset="0"/>
                <a:cs typeface="Times New Roman" pitchFamily="18" charset="0"/>
              </a:rPr>
              <a:t>- </a:t>
            </a:r>
            <a:r>
              <a:rPr lang="en-US" sz="2000" i="1">
                <a:latin typeface="Times New Roman" pitchFamily="18" charset="0"/>
                <a:cs typeface="Times New Roman" pitchFamily="18" charset="0"/>
              </a:rPr>
              <a:t>Thời điểm thông báo kết quả:</a:t>
            </a:r>
            <a:r>
              <a:rPr lang="en-US" sz="2000">
                <a:latin typeface="Times New Roman" pitchFamily="18" charset="0"/>
                <a:cs typeface="Times New Roman" pitchFamily="18" charset="0"/>
              </a:rPr>
              <a:t> trong thời hạn thẩm định.</a:t>
            </a:r>
            <a:endParaRPr lang="vi-VN" sz="2000">
              <a:latin typeface="Times New Roman" pitchFamily="18" charset="0"/>
              <a:cs typeface="Times New Roman" pitchFamily="18" charset="0"/>
            </a:endParaRPr>
          </a:p>
          <a:p>
            <a:pPr algn="just"/>
            <a:r>
              <a:rPr lang="en-US" sz="2000" i="1">
                <a:latin typeface="Times New Roman" pitchFamily="18" charset="0"/>
                <a:cs typeface="Times New Roman" pitchFamily="18" charset="0"/>
              </a:rPr>
              <a:t>- </a:t>
            </a:r>
            <a:r>
              <a:rPr lang="en-US" sz="2000" i="1">
                <a:solidFill>
                  <a:srgbClr val="FF0000"/>
                </a:solidFill>
                <a:latin typeface="Times New Roman" pitchFamily="18" charset="0"/>
                <a:cs typeface="Times New Roman" pitchFamily="18" charset="0"/>
              </a:rPr>
              <a:t>Thời hạn phê duyệt kết quả thẩm định báo cáo đánh giá tác động môi trường:</a:t>
            </a:r>
            <a:r>
              <a:rPr lang="en-US" sz="2000" i="1">
                <a:latin typeface="Times New Roman" pitchFamily="18" charset="0"/>
                <a:cs typeface="Times New Roman" pitchFamily="18" charset="0"/>
              </a:rPr>
              <a:t> </a:t>
            </a:r>
            <a:r>
              <a:rPr lang="en-US" sz="2000" b="1">
                <a:solidFill>
                  <a:srgbClr val="FF0000"/>
                </a:solidFill>
                <a:latin typeface="Times New Roman" pitchFamily="18" charset="0"/>
                <a:cs typeface="Times New Roman" pitchFamily="18" charset="0"/>
              </a:rPr>
              <a:t>tối đa 20 (hai mươi) ngày </a:t>
            </a:r>
            <a:r>
              <a:rPr lang="en-US" sz="2000">
                <a:latin typeface="Times New Roman" pitchFamily="18" charset="0"/>
                <a:cs typeface="Times New Roman" pitchFamily="18" charset="0"/>
              </a:rPr>
              <a:t>kể từ ngày nhận được hồ sơ</a:t>
            </a:r>
            <a:r>
              <a:rPr lang="vi-VN" sz="2000">
                <a:latin typeface="Times New Roman" pitchFamily="18" charset="0"/>
                <a:cs typeface="Times New Roman" pitchFamily="18" charset="0"/>
              </a:rPr>
              <a:t> đầy đủ,</a:t>
            </a:r>
            <a:r>
              <a:rPr lang="en-US" sz="2000">
                <a:latin typeface="Times New Roman" pitchFamily="18" charset="0"/>
                <a:cs typeface="Times New Roman" pitchFamily="18" charset="0"/>
              </a:rPr>
              <a:t> hợp lệ.</a:t>
            </a:r>
            <a:endParaRPr lang="vi-VN" sz="2000">
              <a:latin typeface="Times New Roman" pitchFamily="18" charset="0"/>
              <a:cs typeface="Times New Roman" pitchFamily="18" charset="0"/>
            </a:endParaRPr>
          </a:p>
          <a:p>
            <a:pPr algn="just"/>
            <a:r>
              <a:rPr lang="en-US" sz="2000">
                <a:latin typeface="Times New Roman" pitchFamily="18" charset="0"/>
                <a:cs typeface="Times New Roman" pitchFamily="18" charset="0"/>
              </a:rPr>
              <a:t>Thời gian </a:t>
            </a:r>
            <a:r>
              <a:rPr lang="vi-VN" sz="2000">
                <a:latin typeface="Times New Roman" pitchFamily="18" charset="0"/>
                <a:cs typeface="Times New Roman" pitchFamily="18" charset="0"/>
              </a:rPr>
              <a:t>tổ chức, cá nhân chỉnh sửa</a:t>
            </a:r>
            <a:r>
              <a:rPr lang="en-US" sz="2000">
                <a:latin typeface="Times New Roman" pitchFamily="18" charset="0"/>
                <a:cs typeface="Times New Roman" pitchFamily="18" charset="0"/>
              </a:rPr>
              <a:t>,</a:t>
            </a:r>
            <a:r>
              <a:rPr lang="vi-VN" sz="2000">
                <a:latin typeface="Times New Roman" pitchFamily="18" charset="0"/>
                <a:cs typeface="Times New Roman" pitchFamily="18" charset="0"/>
              </a:rPr>
              <a:t> bổ sung hồ sơ</a:t>
            </a:r>
            <a:r>
              <a:rPr lang="en-US" sz="2000">
                <a:latin typeface="Times New Roman" pitchFamily="18" charset="0"/>
                <a:cs typeface="Times New Roman" pitchFamily="18" charset="0"/>
              </a:rPr>
              <a:t> không tính vào </a:t>
            </a:r>
            <a:r>
              <a:rPr lang="vi-VN" sz="2000">
                <a:latin typeface="Times New Roman" pitchFamily="18" charset="0"/>
                <a:cs typeface="Times New Roman" pitchFamily="18" charset="0"/>
              </a:rPr>
              <a:t>thời gian </a:t>
            </a:r>
            <a:r>
              <a:rPr lang="en-US" sz="2000">
                <a:latin typeface="Times New Roman" pitchFamily="18" charset="0"/>
                <a:cs typeface="Times New Roman" pitchFamily="18" charset="0"/>
              </a:rPr>
              <a:t>giải quyết thủ tục hành chính của cơ quan cấp phép.</a:t>
            </a:r>
            <a:endParaRPr lang="vi-VN" sz="2000">
              <a:latin typeface="Times New Roman" pitchFamily="18" charset="0"/>
              <a:cs typeface="Times New Roman" pitchFamily="18" charset="0"/>
            </a:endParaRPr>
          </a:p>
        </p:txBody>
      </p:sp>
    </p:spTree>
    <p:extLst>
      <p:ext uri="{BB962C8B-B14F-4D97-AF65-F5344CB8AC3E}">
        <p14:creationId xmlns:p14="http://schemas.microsoft.com/office/powerpoint/2010/main" val="15208519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p:cNvSpPr txBox="1"/>
          <p:nvPr/>
        </p:nvSpPr>
        <p:spPr>
          <a:xfrm>
            <a:off x="158956" y="764704"/>
            <a:ext cx="7618036" cy="512961"/>
          </a:xfrm>
          <a:prstGeom prst="rect">
            <a:avLst/>
          </a:prstGeom>
        </p:spPr>
        <p:txBody>
          <a:bodyPr vert="horz" wrap="square" lIns="0" tIns="0" rIns="0" bIns="0" rtlCol="0">
            <a:spAutoFit/>
          </a:bodyPr>
          <a:lstStyle/>
          <a:p>
            <a:pPr marL="0" marR="0">
              <a:lnSpc>
                <a:spcPts val="4021"/>
              </a:lnSpc>
              <a:spcBef>
                <a:spcPts val="0"/>
              </a:spcBef>
              <a:spcAft>
                <a:spcPts val="0"/>
              </a:spcAft>
            </a:pPr>
            <a:r>
              <a:rPr lang="vi-VN" sz="2800" b="1">
                <a:solidFill>
                  <a:srgbClr val="0000FF"/>
                </a:solidFill>
                <a:latin typeface="+mj-lt"/>
                <a:cs typeface="KJKWOI+Arial-BoldMT"/>
              </a:rPr>
              <a:t>* KHOẢN 4 ĐIỀU 28 LUẬT BVMT</a:t>
            </a:r>
            <a:endParaRPr sz="2800" b="1" dirty="0">
              <a:solidFill>
                <a:srgbClr val="0000FF"/>
              </a:solidFill>
              <a:latin typeface="+mj-lt"/>
              <a:cs typeface="KJKWOI+Arial-BoldMT"/>
            </a:endParaRPr>
          </a:p>
        </p:txBody>
      </p:sp>
      <p:sp>
        <p:nvSpPr>
          <p:cNvPr id="5" name="Rectangle 4"/>
          <p:cNvSpPr/>
          <p:nvPr/>
        </p:nvSpPr>
        <p:spPr>
          <a:xfrm>
            <a:off x="107504" y="1340768"/>
            <a:ext cx="8877540" cy="5262979"/>
          </a:xfrm>
          <a:prstGeom prst="rect">
            <a:avLst/>
          </a:prstGeom>
          <a:effectLst>
            <a:glow rad="228600">
              <a:schemeClr val="accent6">
                <a:satMod val="175000"/>
                <a:alpha val="40000"/>
              </a:schemeClr>
            </a:glow>
            <a:outerShdw blurRad="40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wrap="square">
            <a:spAutoFit/>
          </a:bodyPr>
          <a:lstStyle/>
          <a:p>
            <a:pPr algn="just"/>
            <a:r>
              <a:rPr lang="vi-VN" sz="2800" b="1">
                <a:solidFill>
                  <a:srgbClr val="FF0000"/>
                </a:solidFill>
                <a:latin typeface="+mj-lt"/>
              </a:rPr>
              <a:t>4</a:t>
            </a:r>
            <a:r>
              <a:rPr lang="vi-VN" sz="2800">
                <a:latin typeface="+mj-lt"/>
              </a:rPr>
              <a:t>. </a:t>
            </a:r>
            <a:r>
              <a:rPr lang="vi-VN" sz="2800" b="1">
                <a:solidFill>
                  <a:srgbClr val="FF0000"/>
                </a:solidFill>
                <a:latin typeface="+mj-lt"/>
              </a:rPr>
              <a:t>Dự án đầu tư nhóm II</a:t>
            </a:r>
            <a:r>
              <a:rPr lang="vi-VN" sz="2800">
                <a:latin typeface="+mj-lt"/>
              </a:rPr>
              <a:t> là dự án có nguy cơ tác động xấu đến môi trường, trừ dự án quy định tại khoản 3 Điều này, gồm:</a:t>
            </a:r>
          </a:p>
          <a:p>
            <a:pPr algn="just"/>
            <a:r>
              <a:rPr lang="vi-VN" sz="2800">
                <a:latin typeface="+mj-lt"/>
              </a:rPr>
              <a:t>a) Dự án thuộc loại hình sản xuất, kinh doanh, dịch vụ có nguy cơ gây ô nhiễm môi trường với quy mô, công suất trung bình;</a:t>
            </a:r>
          </a:p>
          <a:p>
            <a:pPr algn="just"/>
            <a:r>
              <a:rPr lang="vi-VN" sz="2800">
                <a:latin typeface="+mj-lt"/>
              </a:rPr>
              <a:t>b) Dự án thuộc loại hình sản xuất, kinh doanh, dịch vụ có nguy cơ gây ô nhiễm môi trường với </a:t>
            </a:r>
            <a:r>
              <a:rPr lang="vi-VN" sz="2800" b="1">
                <a:solidFill>
                  <a:srgbClr val="FF0000"/>
                </a:solidFill>
                <a:latin typeface="+mj-lt"/>
              </a:rPr>
              <a:t>quy mô, công suất </a:t>
            </a:r>
            <a:r>
              <a:rPr lang="vi-VN" sz="2800">
                <a:latin typeface="+mj-lt"/>
              </a:rPr>
              <a:t>nhỏ nhưng có yếu tố nhạy cảm về môi trường; dự án không thuộc loại hình sản xuất, kinh doanh, dịch vụ có nguy cơ gây ô nhiễm môi trường với quy mô, công suất trung bình nhưng có yếu tố nhạy cảm về môi trường.</a:t>
            </a:r>
            <a:endParaRPr lang="vi-VN" sz="2400">
              <a:latin typeface="+mj-lt"/>
            </a:endParaRPr>
          </a:p>
        </p:txBody>
      </p:sp>
      <p:sp>
        <p:nvSpPr>
          <p:cNvPr id="6" name="object 3"/>
          <p:cNvSpPr txBox="1"/>
          <p:nvPr/>
        </p:nvSpPr>
        <p:spPr>
          <a:xfrm>
            <a:off x="971600" y="332656"/>
            <a:ext cx="7618036" cy="512961"/>
          </a:xfrm>
          <a:prstGeom prst="rect">
            <a:avLst/>
          </a:prstGeom>
        </p:spPr>
        <p:txBody>
          <a:bodyPr vert="horz" wrap="square" lIns="0" tIns="0" rIns="0" bIns="0" rtlCol="0">
            <a:spAutoFit/>
          </a:bodyPr>
          <a:lstStyle/>
          <a:p>
            <a:pPr marL="0" marR="0" algn="ctr">
              <a:lnSpc>
                <a:spcPts val="4021"/>
              </a:lnSpc>
              <a:spcBef>
                <a:spcPts val="0"/>
              </a:spcBef>
              <a:spcAft>
                <a:spcPts val="0"/>
              </a:spcAft>
            </a:pPr>
            <a:r>
              <a:rPr sz="3600" b="1" dirty="0" err="1">
                <a:solidFill>
                  <a:srgbClr val="FF0000"/>
                </a:solidFill>
                <a:latin typeface="+mj-lt"/>
                <a:cs typeface="KJKWOI+Arial-BoldMT"/>
              </a:rPr>
              <a:t>Đánh</a:t>
            </a:r>
            <a:r>
              <a:rPr sz="3600" b="1" spc="101" dirty="0">
                <a:solidFill>
                  <a:srgbClr val="FF0000"/>
                </a:solidFill>
                <a:latin typeface="+mj-lt"/>
                <a:cs typeface="KJKWOI+Arial-BoldMT"/>
              </a:rPr>
              <a:t> </a:t>
            </a:r>
            <a:r>
              <a:rPr sz="3600" b="1" dirty="0">
                <a:solidFill>
                  <a:srgbClr val="FF0000"/>
                </a:solidFill>
                <a:latin typeface="+mj-lt"/>
                <a:cs typeface="KJKWOI+Arial-BoldMT"/>
              </a:rPr>
              <a:t>giá</a:t>
            </a:r>
            <a:r>
              <a:rPr sz="3600" b="1" spc="96" dirty="0">
                <a:solidFill>
                  <a:srgbClr val="FF0000"/>
                </a:solidFill>
                <a:latin typeface="+mj-lt"/>
                <a:cs typeface="KJKWOI+Arial-BoldMT"/>
              </a:rPr>
              <a:t> </a:t>
            </a:r>
            <a:r>
              <a:rPr sz="3600" b="1" dirty="0">
                <a:solidFill>
                  <a:srgbClr val="FF0000"/>
                </a:solidFill>
                <a:latin typeface="+mj-lt"/>
                <a:cs typeface="KJKWOI+Arial-BoldMT"/>
              </a:rPr>
              <a:t>tác</a:t>
            </a:r>
            <a:r>
              <a:rPr sz="3600" b="1" spc="97" dirty="0">
                <a:solidFill>
                  <a:srgbClr val="FF0000"/>
                </a:solidFill>
                <a:latin typeface="+mj-lt"/>
                <a:cs typeface="KJKWOI+Arial-BoldMT"/>
              </a:rPr>
              <a:t> </a:t>
            </a:r>
            <a:r>
              <a:rPr sz="3600" b="1" dirty="0">
                <a:solidFill>
                  <a:srgbClr val="FF0000"/>
                </a:solidFill>
                <a:latin typeface="+mj-lt"/>
                <a:cs typeface="KJKWOI+Arial-BoldMT"/>
              </a:rPr>
              <a:t>động</a:t>
            </a:r>
            <a:r>
              <a:rPr sz="3600" b="1" spc="99" dirty="0">
                <a:solidFill>
                  <a:srgbClr val="FF0000"/>
                </a:solidFill>
                <a:latin typeface="+mj-lt"/>
                <a:cs typeface="KJKWOI+Arial-BoldMT"/>
              </a:rPr>
              <a:t> </a:t>
            </a:r>
            <a:r>
              <a:rPr sz="3600" b="1" dirty="0" err="1">
                <a:solidFill>
                  <a:srgbClr val="FF0000"/>
                </a:solidFill>
                <a:latin typeface="+mj-lt"/>
                <a:cs typeface="KJKWOI+Arial-BoldMT"/>
              </a:rPr>
              <a:t>môi</a:t>
            </a:r>
            <a:r>
              <a:rPr sz="3600" b="1" spc="98" dirty="0">
                <a:solidFill>
                  <a:srgbClr val="FF0000"/>
                </a:solidFill>
                <a:latin typeface="+mj-lt"/>
                <a:cs typeface="KJKWOI+Arial-BoldMT"/>
              </a:rPr>
              <a:t> </a:t>
            </a:r>
            <a:r>
              <a:rPr sz="3600" b="1" dirty="0" err="1">
                <a:solidFill>
                  <a:srgbClr val="FF0000"/>
                </a:solidFill>
                <a:latin typeface="+mj-lt"/>
                <a:cs typeface="KJKWOI+Arial-BoldMT"/>
              </a:rPr>
              <a:t>trường</a:t>
            </a:r>
            <a:endParaRPr sz="3600" b="1" dirty="0">
              <a:solidFill>
                <a:schemeClr val="accent1"/>
              </a:solidFill>
              <a:latin typeface="+mj-lt"/>
              <a:cs typeface="KJKWOI+Arial-BoldMT"/>
            </a:endParaRPr>
          </a:p>
        </p:txBody>
      </p:sp>
    </p:spTree>
    <p:extLst>
      <p:ext uri="{BB962C8B-B14F-4D97-AF65-F5344CB8AC3E}">
        <p14:creationId xmlns:p14="http://schemas.microsoft.com/office/powerpoint/2010/main" val="361545676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7" name="object 4"/>
          <p:cNvSpPr txBox="1"/>
          <p:nvPr/>
        </p:nvSpPr>
        <p:spPr>
          <a:xfrm>
            <a:off x="616255" y="188640"/>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a:t>
            </a:r>
            <a:r>
              <a:rPr lang="en-US" sz="2400" b="1">
                <a:solidFill>
                  <a:schemeClr val="tx2"/>
                </a:solidFill>
                <a:latin typeface="Times New Roman" pitchFamily="18" charset="0"/>
                <a:cs typeface="Times New Roman" pitchFamily="18" charset="0"/>
              </a:rPr>
              <a:t>CẤP </a:t>
            </a:r>
            <a:r>
              <a:rPr lang="en-US" sz="2400" b="1" dirty="0">
                <a:solidFill>
                  <a:schemeClr val="tx2"/>
                </a:solidFill>
                <a:latin typeface="Times New Roman" pitchFamily="18" charset="0"/>
                <a:cs typeface="Times New Roman" pitchFamily="18" charset="0"/>
              </a:rPr>
              <a:t>TỈNH </a:t>
            </a:r>
          </a:p>
          <a:p>
            <a:pPr algn="ctr"/>
            <a:r>
              <a:rPr lang="en-US" sz="2400" b="1" dirty="0">
                <a:solidFill>
                  <a:srgbClr val="008000"/>
                </a:solidFill>
                <a:latin typeface="Times New Roman" pitchFamily="18" charset="0"/>
                <a:cs typeface="Times New Roman" pitchFamily="18" charset="0"/>
              </a:rPr>
              <a:t>1. ĐÁNH GIÁ TÁC ĐỘNG </a:t>
            </a:r>
            <a:r>
              <a:rPr lang="en-US" sz="2400" b="1">
                <a:solidFill>
                  <a:srgbClr val="008000"/>
                </a:solidFill>
                <a:latin typeface="Times New Roman" pitchFamily="18" charset="0"/>
                <a:cs typeface="Times New Roman" pitchFamily="18" charset="0"/>
              </a:rPr>
              <a:t>MÔI TRƯỜNG</a:t>
            </a:r>
            <a:endParaRPr lang="en-US" sz="2400" b="1" dirty="0">
              <a:solidFill>
                <a:srgbClr val="008000"/>
              </a:solidFill>
              <a:latin typeface="Times New Roman" pitchFamily="18" charset="0"/>
              <a:cs typeface="Times New Roman" pitchFamily="18" charset="0"/>
            </a:endParaRPr>
          </a:p>
        </p:txBody>
      </p:sp>
      <p:sp>
        <p:nvSpPr>
          <p:cNvPr id="2" name="Rectangle 1"/>
          <p:cNvSpPr/>
          <p:nvPr/>
        </p:nvSpPr>
        <p:spPr>
          <a:xfrm>
            <a:off x="467544" y="1340768"/>
            <a:ext cx="8208912" cy="4832092"/>
          </a:xfrm>
          <a:prstGeom prst="rect">
            <a:avLst/>
          </a:prstGeom>
        </p:spPr>
        <p:txBody>
          <a:bodyPr wrap="square">
            <a:spAutoFit/>
          </a:bodyPr>
          <a:lstStyle/>
          <a:p>
            <a:pPr algn="just"/>
            <a:r>
              <a:rPr lang="en-US" sz="2800" b="1" i="1">
                <a:latin typeface="Times New Roman" pitchFamily="18" charset="0"/>
                <a:cs typeface="Times New Roman" pitchFamily="18" charset="0"/>
              </a:rPr>
              <a:t>đ) Đối tượng thực hiện thủ tục hành chính: </a:t>
            </a:r>
            <a:r>
              <a:rPr lang="vi-VN" sz="2800">
                <a:latin typeface="Times New Roman" pitchFamily="18" charset="0"/>
                <a:cs typeface="Times New Roman" pitchFamily="18" charset="0"/>
              </a:rPr>
              <a:t>Tổ chức/cá nhân.</a:t>
            </a:r>
          </a:p>
          <a:p>
            <a:pPr algn="just"/>
            <a:r>
              <a:rPr lang="en-US" sz="2800" b="1" i="1">
                <a:latin typeface="Times New Roman" pitchFamily="18" charset="0"/>
                <a:cs typeface="Times New Roman" pitchFamily="18" charset="0"/>
              </a:rPr>
              <a:t>e) Cơ quan giải quyết thủ tục hành chính</a:t>
            </a:r>
            <a:endParaRPr lang="vi-VN" sz="2800">
              <a:latin typeface="Times New Roman" pitchFamily="18" charset="0"/>
              <a:cs typeface="Times New Roman" pitchFamily="18" charset="0"/>
            </a:endParaRPr>
          </a:p>
          <a:p>
            <a:pPr algn="just"/>
            <a:r>
              <a:rPr lang="vi-VN" sz="2800" i="1">
                <a:latin typeface="Times New Roman" pitchFamily="18" charset="0"/>
                <a:cs typeface="Times New Roman" pitchFamily="18" charset="0"/>
              </a:rPr>
              <a:t>- Cơ quan có thẩm quyền quyết định</a:t>
            </a:r>
            <a:r>
              <a:rPr lang="vi-VN" sz="2800">
                <a:latin typeface="Times New Roman" pitchFamily="18" charset="0"/>
                <a:cs typeface="Times New Roman" pitchFamily="18" charset="0"/>
              </a:rPr>
              <a:t>: </a:t>
            </a:r>
            <a:r>
              <a:rPr lang="en-US" sz="2800">
                <a:latin typeface="Times New Roman" pitchFamily="18" charset="0"/>
                <a:cs typeface="Times New Roman" pitchFamily="18" charset="0"/>
              </a:rPr>
              <a:t>UBND tỉnh.</a:t>
            </a:r>
            <a:endParaRPr lang="vi-VN" sz="2800">
              <a:latin typeface="Times New Roman" pitchFamily="18" charset="0"/>
              <a:cs typeface="Times New Roman" pitchFamily="18" charset="0"/>
            </a:endParaRPr>
          </a:p>
          <a:p>
            <a:pPr algn="just"/>
            <a:r>
              <a:rPr lang="vi-VN" sz="2800" i="1">
                <a:latin typeface="Times New Roman" pitchFamily="18" charset="0"/>
                <a:cs typeface="Times New Roman" pitchFamily="18" charset="0"/>
              </a:rPr>
              <a:t>- Cơ quan </a:t>
            </a:r>
            <a:r>
              <a:rPr lang="en-US" sz="2800" i="1">
                <a:latin typeface="Times New Roman" pitchFamily="18" charset="0"/>
                <a:cs typeface="Times New Roman" pitchFamily="18" charset="0"/>
              </a:rPr>
              <a:t>trực tiếp</a:t>
            </a:r>
            <a:r>
              <a:rPr lang="vi-VN" sz="2800" i="1">
                <a:latin typeface="Times New Roman" pitchFamily="18" charset="0"/>
                <a:cs typeface="Times New Roman" pitchFamily="18" charset="0"/>
              </a:rPr>
              <a:t> thực hiện</a:t>
            </a:r>
            <a:r>
              <a:rPr lang="vi-VN" sz="2800">
                <a:latin typeface="Times New Roman" pitchFamily="18" charset="0"/>
                <a:cs typeface="Times New Roman" pitchFamily="18" charset="0"/>
              </a:rPr>
              <a:t>: </a:t>
            </a:r>
            <a:r>
              <a:rPr lang="en-US" sz="2800">
                <a:latin typeface="Times New Roman" pitchFamily="18" charset="0"/>
                <a:cs typeface="Times New Roman" pitchFamily="18" charset="0"/>
              </a:rPr>
              <a:t>Sở Tài nguyên và Môi trường được UBND tỉnh ủy quyền.</a:t>
            </a:r>
            <a:endParaRPr lang="vi-VN" sz="2800">
              <a:latin typeface="Times New Roman" pitchFamily="18" charset="0"/>
              <a:cs typeface="Times New Roman" pitchFamily="18" charset="0"/>
            </a:endParaRPr>
          </a:p>
          <a:p>
            <a:pPr algn="just"/>
            <a:r>
              <a:rPr lang="en-US" sz="2800" b="1" i="1">
                <a:latin typeface="Times New Roman" pitchFamily="18" charset="0"/>
                <a:cs typeface="Times New Roman" pitchFamily="18" charset="0"/>
              </a:rPr>
              <a:t>g) Kết quả thực hiện thủ tục hành chính:</a:t>
            </a:r>
            <a:endParaRPr lang="vi-VN" sz="2800">
              <a:latin typeface="Times New Roman" pitchFamily="18" charset="0"/>
              <a:cs typeface="Times New Roman" pitchFamily="18" charset="0"/>
            </a:endParaRPr>
          </a:p>
          <a:p>
            <a:pPr algn="just"/>
            <a:r>
              <a:rPr lang="vi-VN" sz="2800">
                <a:latin typeface="Times New Roman" pitchFamily="18" charset="0"/>
                <a:cs typeface="Times New Roman" pitchFamily="18" charset="0"/>
              </a:rPr>
              <a:t>- Quyết định phê duyệt </a:t>
            </a:r>
            <a:r>
              <a:rPr lang="en-US" sz="2800">
                <a:latin typeface="Times New Roman" pitchFamily="18" charset="0"/>
                <a:cs typeface="Times New Roman" pitchFamily="18" charset="0"/>
              </a:rPr>
              <a:t>kết quả thẩm định </a:t>
            </a:r>
            <a:r>
              <a:rPr lang="vi-VN" sz="2800">
                <a:latin typeface="Times New Roman" pitchFamily="18" charset="0"/>
                <a:cs typeface="Times New Roman" pitchFamily="18" charset="0"/>
              </a:rPr>
              <a:t>báo cáo đánh giá tác động môi trường</a:t>
            </a:r>
            <a:r>
              <a:rPr lang="en-US" sz="2800">
                <a:latin typeface="Times New Roman" pitchFamily="18" charset="0"/>
                <a:cs typeface="Times New Roman" pitchFamily="18" charset="0"/>
              </a:rPr>
              <a:t>.</a:t>
            </a:r>
            <a:endParaRPr lang="vi-VN" sz="2800">
              <a:latin typeface="Times New Roman" pitchFamily="18" charset="0"/>
              <a:cs typeface="Times New Roman" pitchFamily="18" charset="0"/>
            </a:endParaRPr>
          </a:p>
          <a:p>
            <a:pPr algn="just"/>
            <a:r>
              <a:rPr lang="vi-VN" sz="2800">
                <a:latin typeface="Times New Roman" pitchFamily="18" charset="0"/>
                <a:cs typeface="Times New Roman" pitchFamily="18" charset="0"/>
              </a:rPr>
              <a:t>- Báo cáo đánh giá tác động môi trường đã được phê duyệt</a:t>
            </a:r>
            <a:r>
              <a:rPr lang="en-US" sz="2800">
                <a:latin typeface="Times New Roman" pitchFamily="18" charset="0"/>
                <a:cs typeface="Times New Roman" pitchFamily="18" charset="0"/>
              </a:rPr>
              <a:t> kết quả thẩm định</a:t>
            </a:r>
            <a:r>
              <a:rPr lang="vi-VN" sz="2800">
                <a:latin typeface="Times New Roman" pitchFamily="18" charset="0"/>
                <a:cs typeface="Times New Roman" pitchFamily="18" charset="0"/>
              </a:rPr>
              <a:t>.</a:t>
            </a:r>
          </a:p>
        </p:txBody>
      </p:sp>
    </p:spTree>
    <p:extLst>
      <p:ext uri="{BB962C8B-B14F-4D97-AF65-F5344CB8AC3E}">
        <p14:creationId xmlns:p14="http://schemas.microsoft.com/office/powerpoint/2010/main" val="429278298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1412776"/>
            <a:ext cx="8640960" cy="5170646"/>
          </a:xfrm>
          <a:prstGeom prst="rect">
            <a:avLst/>
          </a:prstGeom>
        </p:spPr>
        <p:txBody>
          <a:bodyPr wrap="square">
            <a:spAutoFit/>
          </a:bodyPr>
          <a:lstStyle/>
          <a:p>
            <a:pPr algn="just"/>
            <a:r>
              <a:rPr lang="en-US" sz="2200" b="1" i="1">
                <a:latin typeface="Times New Roman" pitchFamily="18" charset="0"/>
                <a:cs typeface="Times New Roman" pitchFamily="18" charset="0"/>
              </a:rPr>
              <a:t>h) Phí, lệ phí: </a:t>
            </a:r>
            <a:r>
              <a:rPr lang="en-US" sz="2200">
                <a:latin typeface="Times New Roman" pitchFamily="18" charset="0"/>
                <a:cs typeface="Times New Roman" pitchFamily="18" charset="0"/>
              </a:rPr>
              <a:t>mức thu theo quy định hiện hành.</a:t>
            </a:r>
            <a:endParaRPr lang="vi-VN" sz="2200">
              <a:latin typeface="Times New Roman" pitchFamily="18" charset="0"/>
              <a:cs typeface="Times New Roman" pitchFamily="18" charset="0"/>
            </a:endParaRPr>
          </a:p>
          <a:p>
            <a:pPr algn="just"/>
            <a:r>
              <a:rPr lang="en-US" sz="2200" b="1" i="1">
                <a:latin typeface="Times New Roman" pitchFamily="18" charset="0"/>
                <a:cs typeface="Times New Roman" pitchFamily="18" charset="0"/>
              </a:rPr>
              <a:t>i) Tên các mẫu đơn</a:t>
            </a:r>
            <a:endParaRPr lang="vi-VN" sz="2200">
              <a:latin typeface="Times New Roman" pitchFamily="18" charset="0"/>
              <a:cs typeface="Times New Roman" pitchFamily="18" charset="0"/>
            </a:endParaRPr>
          </a:p>
          <a:p>
            <a:pPr algn="just"/>
            <a:r>
              <a:rPr lang="vi-VN" sz="2200" i="1">
                <a:latin typeface="Times New Roman" pitchFamily="18" charset="0"/>
                <a:cs typeface="Times New Roman" pitchFamily="18" charset="0"/>
              </a:rPr>
              <a:t>- </a:t>
            </a:r>
            <a:r>
              <a:rPr lang="en-US" sz="2200" i="1">
                <a:latin typeface="Times New Roman" pitchFamily="18" charset="0"/>
                <a:cs typeface="Times New Roman" pitchFamily="18" charset="0"/>
              </a:rPr>
              <a:t>Mẫu 0</a:t>
            </a:r>
            <a:r>
              <a:rPr lang="vi-VN" sz="2200" i="1">
                <a:latin typeface="Times New Roman" pitchFamily="18" charset="0"/>
                <a:cs typeface="Times New Roman" pitchFamily="18" charset="0"/>
              </a:rPr>
              <a:t>1</a:t>
            </a:r>
            <a:r>
              <a:rPr lang="vi-VN" sz="2200" b="1">
                <a:latin typeface="Times New Roman" pitchFamily="18" charset="0"/>
                <a:cs typeface="Times New Roman" pitchFamily="18" charset="0"/>
              </a:rPr>
              <a:t> </a:t>
            </a:r>
            <a:r>
              <a:rPr lang="vi-VN" sz="2200">
                <a:latin typeface="Times New Roman" pitchFamily="18" charset="0"/>
                <a:cs typeface="Times New Roman" pitchFamily="18" charset="0"/>
              </a:rPr>
              <a:t>: Mẫu văn bản đề nghị thẩm định báo cáo đánh giá tác động môi trường </a:t>
            </a:r>
            <a:r>
              <a:rPr lang="vi-VN" sz="2200" i="1">
                <a:latin typeface="Times New Roman" pitchFamily="18" charset="0"/>
                <a:cs typeface="Times New Roman" pitchFamily="18" charset="0"/>
              </a:rPr>
              <a:t>(</a:t>
            </a:r>
            <a:r>
              <a:rPr lang="en-US" sz="2200" i="1">
                <a:latin typeface="Times New Roman" pitchFamily="18" charset="0"/>
                <a:cs typeface="Times New Roman" pitchFamily="18" charset="0"/>
              </a:rPr>
              <a:t>mẫu số 02 Phụ lục ban hành kèm theo Thông tư số 02/2022/TT-BTNMT</a:t>
            </a:r>
            <a:r>
              <a:rPr lang="vi-VN" sz="2200" i="1">
                <a:latin typeface="Times New Roman" pitchFamily="18" charset="0"/>
                <a:cs typeface="Times New Roman" pitchFamily="18" charset="0"/>
              </a:rPr>
              <a:t>)</a:t>
            </a:r>
            <a:r>
              <a:rPr lang="en-US" sz="2200" i="1">
                <a:latin typeface="Times New Roman" pitchFamily="18" charset="0"/>
                <a:cs typeface="Times New Roman" pitchFamily="18" charset="0"/>
              </a:rPr>
              <a:t>;</a:t>
            </a:r>
            <a:endParaRPr lang="vi-VN" sz="2200">
              <a:latin typeface="Times New Roman" pitchFamily="18" charset="0"/>
              <a:cs typeface="Times New Roman" pitchFamily="18" charset="0"/>
            </a:endParaRPr>
          </a:p>
          <a:p>
            <a:pPr algn="just"/>
            <a:r>
              <a:rPr lang="vi-VN" sz="2200" i="1">
                <a:latin typeface="Times New Roman" pitchFamily="18" charset="0"/>
                <a:cs typeface="Times New Roman" pitchFamily="18" charset="0"/>
              </a:rPr>
              <a:t>- </a:t>
            </a:r>
            <a:r>
              <a:rPr lang="en-US" sz="2200" i="1">
                <a:latin typeface="Times New Roman" pitchFamily="18" charset="0"/>
                <a:cs typeface="Times New Roman" pitchFamily="18" charset="0"/>
              </a:rPr>
              <a:t>Mẫu 0</a:t>
            </a:r>
            <a:r>
              <a:rPr lang="vi-VN" sz="2200" i="1">
                <a:latin typeface="Times New Roman" pitchFamily="18" charset="0"/>
                <a:cs typeface="Times New Roman" pitchFamily="18" charset="0"/>
              </a:rPr>
              <a:t>2: </a:t>
            </a:r>
            <a:r>
              <a:rPr lang="en-US" sz="2200">
                <a:latin typeface="Times New Roman" pitchFamily="18" charset="0"/>
                <a:cs typeface="Times New Roman" pitchFamily="18" charset="0"/>
              </a:rPr>
              <a:t>Mẫu</a:t>
            </a:r>
            <a:r>
              <a:rPr lang="vi-VN" sz="2200">
                <a:latin typeface="Times New Roman" pitchFamily="18" charset="0"/>
                <a:cs typeface="Times New Roman" pitchFamily="18" charset="0"/>
              </a:rPr>
              <a:t> nội dung báo cáo đánh giá tác động môi trường</a:t>
            </a:r>
            <a:r>
              <a:rPr lang="vi-VN" sz="2200" i="1">
                <a:latin typeface="Times New Roman" pitchFamily="18" charset="0"/>
                <a:cs typeface="Times New Roman" pitchFamily="18" charset="0"/>
              </a:rPr>
              <a:t> (</a:t>
            </a:r>
            <a:r>
              <a:rPr lang="en-US" sz="2200" i="1">
                <a:latin typeface="Times New Roman" pitchFamily="18" charset="0"/>
                <a:cs typeface="Times New Roman" pitchFamily="18" charset="0"/>
              </a:rPr>
              <a:t>mẫu số 04 Phụ lục ban hành kèm theo Thông tư số 02/2022/TT-BTNMT</a:t>
            </a:r>
            <a:r>
              <a:rPr lang="vi-VN" sz="2200" i="1">
                <a:latin typeface="Times New Roman" pitchFamily="18" charset="0"/>
                <a:cs typeface="Times New Roman" pitchFamily="18" charset="0"/>
              </a:rPr>
              <a:t>)</a:t>
            </a:r>
            <a:r>
              <a:rPr lang="en-US" sz="2200" i="1">
                <a:latin typeface="Times New Roman" pitchFamily="18" charset="0"/>
                <a:cs typeface="Times New Roman" pitchFamily="18" charset="0"/>
              </a:rPr>
              <a:t>.</a:t>
            </a:r>
            <a:endParaRPr lang="vi-VN" sz="2200">
              <a:latin typeface="Times New Roman" pitchFamily="18" charset="0"/>
              <a:cs typeface="Times New Roman" pitchFamily="18" charset="0"/>
            </a:endParaRPr>
          </a:p>
          <a:p>
            <a:pPr algn="just"/>
            <a:r>
              <a:rPr lang="en-US" sz="2200" b="1" i="1">
                <a:latin typeface="Times New Roman" pitchFamily="18" charset="0"/>
                <a:cs typeface="Times New Roman" pitchFamily="18" charset="0"/>
              </a:rPr>
              <a:t>k) Yêu cầu điều kiện thực hiện thủ tục hành chính:</a:t>
            </a:r>
            <a:r>
              <a:rPr lang="en-US" sz="2200">
                <a:latin typeface="Times New Roman" pitchFamily="18" charset="0"/>
                <a:cs typeface="Times New Roman" pitchFamily="18" charset="0"/>
              </a:rPr>
              <a:t> không quy định</a:t>
            </a:r>
            <a:endParaRPr lang="vi-VN" sz="2200">
              <a:latin typeface="Times New Roman" pitchFamily="18" charset="0"/>
              <a:cs typeface="Times New Roman" pitchFamily="18" charset="0"/>
            </a:endParaRPr>
          </a:p>
          <a:p>
            <a:pPr algn="just"/>
            <a:r>
              <a:rPr lang="en-US" sz="2200" b="1" i="1">
                <a:latin typeface="Times New Roman" pitchFamily="18" charset="0"/>
                <a:cs typeface="Times New Roman" pitchFamily="18" charset="0"/>
              </a:rPr>
              <a:t>l</a:t>
            </a:r>
            <a:r>
              <a:rPr lang="vi-VN" sz="2200" b="1" i="1">
                <a:latin typeface="Times New Roman" pitchFamily="18" charset="0"/>
                <a:cs typeface="Times New Roman" pitchFamily="18" charset="0"/>
              </a:rPr>
              <a:t>) Căn cứ pháp lý của thủ tục hành chính</a:t>
            </a:r>
            <a:endParaRPr lang="vi-VN" sz="2200">
              <a:latin typeface="Times New Roman" pitchFamily="18" charset="0"/>
              <a:cs typeface="Times New Roman" pitchFamily="18" charset="0"/>
            </a:endParaRPr>
          </a:p>
          <a:p>
            <a:pPr algn="just"/>
            <a:r>
              <a:rPr lang="vi-VN" sz="2200">
                <a:latin typeface="Times New Roman" pitchFamily="18" charset="0"/>
                <a:cs typeface="Times New Roman" pitchFamily="18" charset="0"/>
              </a:rPr>
              <a:t>- Luật </a:t>
            </a:r>
            <a:r>
              <a:rPr lang="en-US" sz="2200">
                <a:latin typeface="Times New Roman" pitchFamily="18" charset="0"/>
                <a:cs typeface="Times New Roman" pitchFamily="18" charset="0"/>
              </a:rPr>
              <a:t>B</a:t>
            </a:r>
            <a:r>
              <a:rPr lang="vi-VN" sz="2200">
                <a:latin typeface="Times New Roman" pitchFamily="18" charset="0"/>
                <a:cs typeface="Times New Roman" pitchFamily="18" charset="0"/>
              </a:rPr>
              <a:t>ảo vệ môi trường số </a:t>
            </a:r>
            <a:r>
              <a:rPr lang="en-US" sz="2200">
                <a:latin typeface="Times New Roman" pitchFamily="18" charset="0"/>
                <a:cs typeface="Times New Roman" pitchFamily="18" charset="0"/>
              </a:rPr>
              <a:t>72</a:t>
            </a:r>
            <a:r>
              <a:rPr lang="vi-VN" sz="2200">
                <a:latin typeface="Times New Roman" pitchFamily="18" charset="0"/>
                <a:cs typeface="Times New Roman" pitchFamily="18" charset="0"/>
              </a:rPr>
              <a:t>/20</a:t>
            </a:r>
            <a:r>
              <a:rPr lang="en-US" sz="2200">
                <a:latin typeface="Times New Roman" pitchFamily="18" charset="0"/>
                <a:cs typeface="Times New Roman" pitchFamily="18" charset="0"/>
              </a:rPr>
              <a:t>20</a:t>
            </a:r>
            <a:r>
              <a:rPr lang="vi-VN" sz="2200">
                <a:latin typeface="Times New Roman" pitchFamily="18" charset="0"/>
                <a:cs typeface="Times New Roman" pitchFamily="18" charset="0"/>
              </a:rPr>
              <a:t>/QH1</a:t>
            </a:r>
            <a:r>
              <a:rPr lang="en-US" sz="2200">
                <a:latin typeface="Times New Roman" pitchFamily="18" charset="0"/>
                <a:cs typeface="Times New Roman" pitchFamily="18" charset="0"/>
              </a:rPr>
              <a:t>4</a:t>
            </a:r>
            <a:r>
              <a:rPr lang="vi-VN" sz="2200">
                <a:latin typeface="Times New Roman" pitchFamily="18" charset="0"/>
                <a:cs typeface="Times New Roman" pitchFamily="18" charset="0"/>
              </a:rPr>
              <a:t> ngày </a:t>
            </a:r>
            <a:r>
              <a:rPr lang="en-US" sz="2200">
                <a:latin typeface="Times New Roman" pitchFamily="18" charset="0"/>
                <a:cs typeface="Times New Roman" pitchFamily="18" charset="0"/>
              </a:rPr>
              <a:t>17</a:t>
            </a:r>
            <a:r>
              <a:rPr lang="vi-VN" sz="2200">
                <a:latin typeface="Times New Roman" pitchFamily="18" charset="0"/>
                <a:cs typeface="Times New Roman" pitchFamily="18" charset="0"/>
              </a:rPr>
              <a:t> tháng </a:t>
            </a:r>
            <a:r>
              <a:rPr lang="en-US" sz="2200">
                <a:latin typeface="Times New Roman" pitchFamily="18" charset="0"/>
                <a:cs typeface="Times New Roman" pitchFamily="18" charset="0"/>
              </a:rPr>
              <a:t>11</a:t>
            </a:r>
            <a:r>
              <a:rPr lang="vi-VN" sz="2200">
                <a:latin typeface="Times New Roman" pitchFamily="18" charset="0"/>
                <a:cs typeface="Times New Roman" pitchFamily="18" charset="0"/>
              </a:rPr>
              <a:t> năm 20</a:t>
            </a:r>
            <a:r>
              <a:rPr lang="en-US" sz="2200">
                <a:latin typeface="Times New Roman" pitchFamily="18" charset="0"/>
                <a:cs typeface="Times New Roman" pitchFamily="18" charset="0"/>
              </a:rPr>
              <a:t>20;</a:t>
            </a:r>
            <a:endParaRPr lang="vi-VN" sz="2200">
              <a:latin typeface="Times New Roman" pitchFamily="18" charset="0"/>
              <a:cs typeface="Times New Roman" pitchFamily="18" charset="0"/>
            </a:endParaRPr>
          </a:p>
          <a:p>
            <a:pPr algn="just"/>
            <a:r>
              <a:rPr lang="en-US" sz="2200">
                <a:latin typeface="Times New Roman" pitchFamily="18" charset="0"/>
                <a:cs typeface="Times New Roman" pitchFamily="18" charset="0"/>
              </a:rPr>
              <a:t>- Nghị định số 08/2022/NĐ-CP ngày 10 tháng 01 năm 2022 của Chính phủ quy định chi tiết một số điều của Luật Bảo vệ môi trường;</a:t>
            </a:r>
            <a:endParaRPr lang="vi-VN" sz="2200">
              <a:latin typeface="Times New Roman" pitchFamily="18" charset="0"/>
              <a:cs typeface="Times New Roman" pitchFamily="18" charset="0"/>
            </a:endParaRPr>
          </a:p>
          <a:p>
            <a:pPr algn="just"/>
            <a:r>
              <a:rPr lang="vi-VN" sz="2200">
                <a:latin typeface="Times New Roman" pitchFamily="18" charset="0"/>
                <a:cs typeface="Times New Roman" pitchFamily="18" charset="0"/>
              </a:rPr>
              <a:t>- </a:t>
            </a:r>
            <a:r>
              <a:rPr lang="en-US" sz="2200">
                <a:latin typeface="Times New Roman" pitchFamily="18" charset="0"/>
                <a:cs typeface="Times New Roman" pitchFamily="18" charset="0"/>
              </a:rPr>
              <a:t>Thông tư số 02/2022/TT-BTNMT ngày 10 tháng 01 năm 2022 của Bộ trưởng Bộ Tài nguyên và Môi trường quy định chi tiết thi hành một số điều của Luật Bảo vệ môi trường. </a:t>
            </a:r>
            <a:endParaRPr lang="vi-VN" sz="2200">
              <a:latin typeface="Times New Roman" pitchFamily="18" charset="0"/>
              <a:cs typeface="Times New Roman" pitchFamily="18" charset="0"/>
            </a:endParaRPr>
          </a:p>
        </p:txBody>
      </p:sp>
      <p:sp>
        <p:nvSpPr>
          <p:cNvPr id="5" name="object 4"/>
          <p:cNvSpPr txBox="1"/>
          <p:nvPr/>
        </p:nvSpPr>
        <p:spPr>
          <a:xfrm>
            <a:off x="251520" y="404664"/>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a:t>
            </a:r>
            <a:r>
              <a:rPr lang="en-US" sz="2400" b="1">
                <a:solidFill>
                  <a:schemeClr val="tx2"/>
                </a:solidFill>
                <a:latin typeface="Times New Roman" pitchFamily="18" charset="0"/>
                <a:cs typeface="Times New Roman" pitchFamily="18" charset="0"/>
              </a:rPr>
              <a:t>CẤP </a:t>
            </a:r>
            <a:r>
              <a:rPr lang="en-US" sz="2400" b="1" dirty="0">
                <a:solidFill>
                  <a:schemeClr val="tx2"/>
                </a:solidFill>
                <a:latin typeface="Times New Roman" pitchFamily="18" charset="0"/>
                <a:cs typeface="Times New Roman" pitchFamily="18" charset="0"/>
              </a:rPr>
              <a:t>TỈNH </a:t>
            </a:r>
          </a:p>
          <a:p>
            <a:pPr algn="ctr"/>
            <a:r>
              <a:rPr lang="en-US" sz="2400" b="1" dirty="0">
                <a:solidFill>
                  <a:srgbClr val="008000"/>
                </a:solidFill>
                <a:latin typeface="Times New Roman" pitchFamily="18" charset="0"/>
                <a:cs typeface="Times New Roman" pitchFamily="18" charset="0"/>
              </a:rPr>
              <a:t>1. ĐÁNH GIÁ TÁC ĐỘNG </a:t>
            </a:r>
            <a:r>
              <a:rPr lang="en-US" sz="2400" b="1">
                <a:solidFill>
                  <a:srgbClr val="008000"/>
                </a:solidFill>
                <a:latin typeface="Times New Roman" pitchFamily="18" charset="0"/>
                <a:cs typeface="Times New Roman" pitchFamily="18" charset="0"/>
              </a:rPr>
              <a:t>MÔI TRƯỜNG</a:t>
            </a:r>
            <a:endParaRPr lang="en-US" sz="2400" b="1" dirty="0">
              <a:solidFill>
                <a:srgbClr val="008000"/>
              </a:solidFill>
              <a:latin typeface="Times New Roman" pitchFamily="18" charset="0"/>
              <a:cs typeface="Times New Roman" pitchFamily="18" charset="0"/>
            </a:endParaRPr>
          </a:p>
        </p:txBody>
      </p:sp>
    </p:spTree>
    <p:extLst>
      <p:ext uri="{BB962C8B-B14F-4D97-AF65-F5344CB8AC3E}">
        <p14:creationId xmlns:p14="http://schemas.microsoft.com/office/powerpoint/2010/main" val="148761422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7" name="object 4"/>
          <p:cNvSpPr txBox="1"/>
          <p:nvPr/>
        </p:nvSpPr>
        <p:spPr>
          <a:xfrm>
            <a:off x="467544" y="260648"/>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a:t>
            </a:r>
            <a:r>
              <a:rPr lang="en-US" sz="2400" b="1">
                <a:solidFill>
                  <a:schemeClr val="tx2"/>
                </a:solidFill>
                <a:latin typeface="Times New Roman" pitchFamily="18" charset="0"/>
                <a:cs typeface="Times New Roman" pitchFamily="18" charset="0"/>
              </a:rPr>
              <a:t>CẤP </a:t>
            </a:r>
            <a:r>
              <a:rPr lang="en-US" sz="2400" b="1" dirty="0">
                <a:solidFill>
                  <a:schemeClr val="tx2"/>
                </a:solidFill>
                <a:latin typeface="Times New Roman" pitchFamily="18" charset="0"/>
                <a:cs typeface="Times New Roman" pitchFamily="18" charset="0"/>
              </a:rPr>
              <a:t>TỈNH </a:t>
            </a:r>
          </a:p>
          <a:p>
            <a:pPr algn="ctr"/>
            <a:r>
              <a:rPr lang="en-US" sz="2400" b="1" dirty="0">
                <a:solidFill>
                  <a:srgbClr val="0000FF"/>
                </a:solidFill>
                <a:latin typeface="Times New Roman" pitchFamily="18" charset="0"/>
                <a:cs typeface="Times New Roman" pitchFamily="18" charset="0"/>
              </a:rPr>
              <a:t>2. GIẤP PHÉP </a:t>
            </a:r>
            <a:r>
              <a:rPr lang="en-US" sz="2400" b="1">
                <a:solidFill>
                  <a:srgbClr val="0000FF"/>
                </a:solidFill>
                <a:latin typeface="Times New Roman" pitchFamily="18" charset="0"/>
                <a:cs typeface="Times New Roman" pitchFamily="18" charset="0"/>
              </a:rPr>
              <a:t>MÔI TRƯỜNG</a:t>
            </a:r>
            <a:endParaRPr lang="en-US" sz="2400" b="1" dirty="0">
              <a:solidFill>
                <a:srgbClr val="0000FF"/>
              </a:solidFill>
              <a:latin typeface="Times New Roman" pitchFamily="18" charset="0"/>
              <a:cs typeface="Times New Roman" pitchFamily="18" charset="0"/>
            </a:endParaRPr>
          </a:p>
        </p:txBody>
      </p:sp>
      <p:sp>
        <p:nvSpPr>
          <p:cNvPr id="2" name="Rectangle 1"/>
          <p:cNvSpPr/>
          <p:nvPr/>
        </p:nvSpPr>
        <p:spPr>
          <a:xfrm>
            <a:off x="467544" y="1484784"/>
            <a:ext cx="8136904" cy="4708981"/>
          </a:xfrm>
          <a:prstGeom prst="rect">
            <a:avLst/>
          </a:prstGeom>
        </p:spPr>
        <p:txBody>
          <a:bodyPr wrap="square">
            <a:spAutoFit/>
          </a:bodyPr>
          <a:lstStyle/>
          <a:p>
            <a:pPr algn="just"/>
            <a:r>
              <a:rPr lang="vi-VN" sz="2000" b="1" i="1" dirty="0">
                <a:solidFill>
                  <a:srgbClr val="FF0000"/>
                </a:solidFill>
                <a:latin typeface="Times New Roman" pitchFamily="18" charset="0"/>
                <a:cs typeface="Times New Roman" pitchFamily="18" charset="0"/>
              </a:rPr>
              <a:t>a) Trình tự thực hiện</a:t>
            </a:r>
            <a:r>
              <a:rPr lang="en-US" sz="2000" b="1" i="1" dirty="0">
                <a:solidFill>
                  <a:srgbClr val="FF0000"/>
                </a:solidFill>
                <a:latin typeface="Times New Roman" pitchFamily="18" charset="0"/>
                <a:cs typeface="Times New Roman" pitchFamily="18" charset="0"/>
              </a:rPr>
              <a:t>:</a:t>
            </a:r>
            <a:r>
              <a:rPr lang="vi-VN" sz="2000" b="1" i="1" dirty="0">
                <a:solidFill>
                  <a:srgbClr val="FF0000"/>
                </a:solidFill>
                <a:latin typeface="Times New Roman" pitchFamily="18" charset="0"/>
                <a:cs typeface="Times New Roman" pitchFamily="18" charset="0"/>
              </a:rPr>
              <a:t> </a:t>
            </a:r>
            <a:endParaRPr lang="vi-VN" sz="2000" dirty="0">
              <a:solidFill>
                <a:srgbClr val="FF0000"/>
              </a:solidFill>
              <a:latin typeface="Times New Roman" pitchFamily="18" charset="0"/>
              <a:cs typeface="Times New Roman" pitchFamily="18" charset="0"/>
            </a:endParaRPr>
          </a:p>
          <a:p>
            <a:pPr algn="just"/>
            <a:r>
              <a:rPr lang="vi-VN" sz="2000" b="1" i="1" dirty="0">
                <a:solidFill>
                  <a:srgbClr val="002060"/>
                </a:solidFill>
                <a:latin typeface="Times New Roman" pitchFamily="18" charset="0"/>
                <a:cs typeface="Times New Roman" pitchFamily="18" charset="0"/>
              </a:rPr>
              <a:t>Bước 1</a:t>
            </a:r>
            <a:r>
              <a:rPr lang="en-US" sz="2000" b="1" i="1" dirty="0">
                <a:solidFill>
                  <a:srgbClr val="002060"/>
                </a:solidFill>
                <a:latin typeface="Times New Roman" pitchFamily="18" charset="0"/>
                <a:cs typeface="Times New Roman" pitchFamily="18" charset="0"/>
              </a:rPr>
              <a:t>. </a:t>
            </a:r>
            <a:r>
              <a:rPr lang="vi-VN" sz="2000" b="1" i="1" dirty="0">
                <a:solidFill>
                  <a:srgbClr val="002060"/>
                </a:solidFill>
                <a:latin typeface="Times New Roman" pitchFamily="18" charset="0"/>
                <a:cs typeface="Times New Roman" pitchFamily="18" charset="0"/>
              </a:rPr>
              <a:t>Nộp hồ sơ</a:t>
            </a:r>
            <a:endParaRPr lang="vi-VN" sz="2000" b="1" dirty="0">
              <a:solidFill>
                <a:srgbClr val="002060"/>
              </a:solidFill>
              <a:latin typeface="Times New Roman" pitchFamily="18" charset="0"/>
              <a:cs typeface="Times New Roman" pitchFamily="18" charset="0"/>
            </a:endParaRPr>
          </a:p>
          <a:p>
            <a:pPr algn="just"/>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Tổ</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chức</a:t>
            </a:r>
            <a:r>
              <a:rPr lang="en-US" sz="2000" dirty="0">
                <a:latin typeface="Times New Roman" pitchFamily="18" charset="0"/>
                <a:cs typeface="Times New Roman" pitchFamily="18" charset="0"/>
              </a:rPr>
              <a:t>/</a:t>
            </a:r>
            <a:r>
              <a:rPr lang="en-US" sz="2000" dirty="0" err="1">
                <a:latin typeface="Times New Roman" pitchFamily="18" charset="0"/>
                <a:cs typeface="Times New Roman" pitchFamily="18" charset="0"/>
              </a:rPr>
              <a:t>cá</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nhân</a:t>
            </a:r>
            <a:r>
              <a:rPr lang="en-US" sz="2000" dirty="0">
                <a:latin typeface="Times New Roman" pitchFamily="18" charset="0"/>
                <a:cs typeface="Times New Roman" pitchFamily="18" charset="0"/>
              </a:rPr>
              <a:t> (</a:t>
            </a:r>
            <a:r>
              <a:rPr lang="vi-VN" sz="2000" dirty="0">
                <a:latin typeface="Times New Roman" pitchFamily="18" charset="0"/>
                <a:cs typeface="Times New Roman" pitchFamily="18" charset="0"/>
              </a:rPr>
              <a:t>Chủ dự án đầu tư, cơ sở</a:t>
            </a:r>
            <a:r>
              <a:rPr lang="en-US" sz="2000" dirty="0">
                <a:latin typeface="Times New Roman" pitchFamily="18" charset="0"/>
                <a:cs typeface="Times New Roman" pitchFamily="18" charset="0"/>
              </a:rPr>
              <a:t>) </a:t>
            </a:r>
            <a:r>
              <a:rPr lang="vi-VN" sz="2000" dirty="0">
                <a:latin typeface="Times New Roman" pitchFamily="18" charset="0"/>
                <a:cs typeface="Times New Roman" pitchFamily="18" charset="0"/>
              </a:rPr>
              <a:t>nộp hồ sơ đề nghị </a:t>
            </a:r>
            <a:r>
              <a:rPr lang="en-US" sz="2000" dirty="0" err="1">
                <a:latin typeface="Times New Roman" pitchFamily="18" charset="0"/>
                <a:cs typeface="Times New Roman" pitchFamily="18" charset="0"/>
              </a:rPr>
              <a:t>cấp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phép</a:t>
            </a:r>
            <a:r>
              <a:rPr lang="vi-VN" sz="2000" dirty="0">
                <a:latin typeface="Times New Roman" pitchFamily="18" charset="0"/>
                <a:cs typeface="Times New Roman" pitchFamily="18" charset="0"/>
              </a:rPr>
              <a:t> môi trường đến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Sở</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Tài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nguyên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Môi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trường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hoặc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Trung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tâm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Phục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vụ</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hành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chính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công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tỉnh</a:t>
            </a:r>
            <a:r>
              <a:rPr lang="en-US" sz="2000" dirty="0">
                <a:latin typeface="Times New Roman" pitchFamily="18" charset="0"/>
                <a:cs typeface="Times New Roman" pitchFamily="18" charset="0"/>
              </a:rPr>
              <a:t>.</a:t>
            </a:r>
            <a:endParaRPr lang="vi-VN" sz="2000" dirty="0">
              <a:latin typeface="Times New Roman" pitchFamily="18" charset="0"/>
              <a:cs typeface="Times New Roman" pitchFamily="18" charset="0"/>
            </a:endParaRPr>
          </a:p>
          <a:p>
            <a:pPr algn="just"/>
            <a:r>
              <a:rPr lang="en-US" sz="2000" dirty="0">
                <a:latin typeface="Times New Roman" pitchFamily="18" charset="0"/>
                <a:cs typeface="Times New Roman" pitchFamily="18" charset="0"/>
              </a:rPr>
              <a:t>- </a:t>
            </a:r>
            <a:r>
              <a:rPr lang="vi-VN" sz="2000" dirty="0">
                <a:latin typeface="Times New Roman" pitchFamily="18" charset="0"/>
                <a:cs typeface="Times New Roman" pitchFamily="18" charset="0"/>
              </a:rPr>
              <a:t>Chủ dự án đầu tư, cơ sở nộp hồ sơ đề nghị cấp giấy phép môi trường đến cơ quan cấp phép theo một trong các trường hợp sau:</a:t>
            </a:r>
          </a:p>
          <a:p>
            <a:pPr algn="just"/>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i</a:t>
            </a:r>
            <a:r>
              <a:rPr lang="vi-VN" sz="2000" dirty="0">
                <a:latin typeface="Times New Roman" pitchFamily="18" charset="0"/>
                <a:cs typeface="Times New Roman" pitchFamily="18" charset="0"/>
              </a:rPr>
              <a:t>- </a:t>
            </a:r>
            <a:r>
              <a:rPr lang="vi-VN" sz="2000" i="1" dirty="0">
                <a:latin typeface="Times New Roman" pitchFamily="18" charset="0"/>
                <a:cs typeface="Times New Roman" pitchFamily="18" charset="0"/>
              </a:rPr>
              <a:t>Chủ dự án đầu tư thuộc đối tượng phải thực hiện đánh giá tác động môi trường</a:t>
            </a:r>
            <a:r>
              <a:rPr lang="vi-VN" sz="2000" dirty="0">
                <a:latin typeface="Times New Roman" pitchFamily="18" charset="0"/>
                <a:cs typeface="Times New Roman" pitchFamily="18" charset="0"/>
              </a:rPr>
              <a:t> nộp hồ sơ đề nghị cấp giấy phép môi trường sau khi đã hoàn thành công trình xử lý chất thải cho toàn bộ dự án hoặc cho từng phân kỳ đầu tư của dự án (nếu dự án có phân kỳ đầu tư theo từng giai đoạn) hoặc cho hạng mục công trình xử lý chất thải độc lập của dự án;</a:t>
            </a:r>
          </a:p>
          <a:p>
            <a:pPr algn="just"/>
            <a:r>
              <a:rPr lang="vi-VN" sz="2000" dirty="0">
                <a:latin typeface="Times New Roman" pitchFamily="18" charset="0"/>
                <a:cs typeface="Times New Roman" pitchFamily="18" charset="0"/>
              </a:rPr>
              <a:t>	ii- </a:t>
            </a:r>
            <a:r>
              <a:rPr lang="vi-VN" sz="2000" i="1" dirty="0">
                <a:latin typeface="Times New Roman" pitchFamily="18" charset="0"/>
                <a:cs typeface="Times New Roman" pitchFamily="18" charset="0"/>
              </a:rPr>
              <a:t>Chủ dự án đầu tư không thuộc đối tượng phải thực hiện đánh giá tác động môi trường</a:t>
            </a:r>
            <a:r>
              <a:rPr lang="vi-VN" sz="2000" dirty="0">
                <a:latin typeface="Times New Roman" pitchFamily="18" charset="0"/>
                <a:cs typeface="Times New Roman" pitchFamily="18" charset="0"/>
              </a:rPr>
              <a:t> tự quyết định thời điểm nộp hồ sơ đề nghị cấp giấy phép môi trường sau khi có đầy đủ hồ sơ theo quy định;</a:t>
            </a:r>
          </a:p>
        </p:txBody>
      </p:sp>
    </p:spTree>
    <p:extLst>
      <p:ext uri="{BB962C8B-B14F-4D97-AF65-F5344CB8AC3E}">
        <p14:creationId xmlns:p14="http://schemas.microsoft.com/office/powerpoint/2010/main" val="235399894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7" name="object 4"/>
          <p:cNvSpPr txBox="1"/>
          <p:nvPr/>
        </p:nvSpPr>
        <p:spPr>
          <a:xfrm>
            <a:off x="616255" y="260648"/>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a:t>
            </a:r>
            <a:r>
              <a:rPr lang="en-US" sz="2400" b="1">
                <a:solidFill>
                  <a:schemeClr val="tx2"/>
                </a:solidFill>
                <a:latin typeface="Times New Roman" pitchFamily="18" charset="0"/>
                <a:cs typeface="Times New Roman" pitchFamily="18" charset="0"/>
              </a:rPr>
              <a:t>CẤP </a:t>
            </a:r>
            <a:r>
              <a:rPr lang="en-US" sz="2400" b="1" dirty="0">
                <a:solidFill>
                  <a:schemeClr val="tx2"/>
                </a:solidFill>
                <a:latin typeface="Times New Roman" pitchFamily="18" charset="0"/>
                <a:cs typeface="Times New Roman" pitchFamily="18" charset="0"/>
              </a:rPr>
              <a:t>TỈNH </a:t>
            </a:r>
          </a:p>
          <a:p>
            <a:pPr algn="ctr"/>
            <a:r>
              <a:rPr lang="en-US" sz="2400" b="1" dirty="0">
                <a:solidFill>
                  <a:srgbClr val="0000FF"/>
                </a:solidFill>
                <a:latin typeface="Times New Roman" pitchFamily="18" charset="0"/>
                <a:cs typeface="Times New Roman" pitchFamily="18" charset="0"/>
              </a:rPr>
              <a:t>2. GIẤP PHÉP </a:t>
            </a:r>
            <a:r>
              <a:rPr lang="en-US" sz="2400" b="1">
                <a:solidFill>
                  <a:srgbClr val="0000FF"/>
                </a:solidFill>
                <a:latin typeface="Times New Roman" pitchFamily="18" charset="0"/>
                <a:cs typeface="Times New Roman" pitchFamily="18" charset="0"/>
              </a:rPr>
              <a:t>MÔI TRƯỜNG</a:t>
            </a:r>
            <a:endParaRPr lang="en-US" sz="2400" b="1" dirty="0">
              <a:solidFill>
                <a:srgbClr val="0000FF"/>
              </a:solidFill>
              <a:latin typeface="Times New Roman" pitchFamily="18" charset="0"/>
              <a:cs typeface="Times New Roman" pitchFamily="18" charset="0"/>
            </a:endParaRPr>
          </a:p>
        </p:txBody>
      </p:sp>
      <p:sp>
        <p:nvSpPr>
          <p:cNvPr id="3" name="Rectangle 2"/>
          <p:cNvSpPr/>
          <p:nvPr/>
        </p:nvSpPr>
        <p:spPr>
          <a:xfrm>
            <a:off x="395536" y="1141252"/>
            <a:ext cx="8496944" cy="5016758"/>
          </a:xfrm>
          <a:prstGeom prst="rect">
            <a:avLst/>
          </a:prstGeom>
        </p:spPr>
        <p:txBody>
          <a:bodyPr wrap="square">
            <a:spAutoFit/>
          </a:bodyPr>
          <a:lstStyle/>
          <a:p>
            <a:pPr algn="just"/>
            <a:r>
              <a:rPr lang="vi-VN" sz="2000">
                <a:latin typeface="Times New Roman" pitchFamily="18" charset="0"/>
                <a:cs typeface="Times New Roman" pitchFamily="18" charset="0"/>
              </a:rPr>
              <a:t>	iii- </a:t>
            </a:r>
            <a:r>
              <a:rPr lang="vi-VN" sz="2000" i="1">
                <a:latin typeface="Times New Roman" pitchFamily="18" charset="0"/>
                <a:cs typeface="Times New Roman" pitchFamily="18" charset="0"/>
              </a:rPr>
              <a:t>Chủ dự án đầu tư quy định tại khoản 2 Điều 39 Luật Bảo vệ môi trường đang vận hành thử nghiệm công trình xử lý chất thải theo quy định của pháp luật trước ngày Luật Bảo vệ môi trường có hiệu lực thi hành</a:t>
            </a:r>
            <a:r>
              <a:rPr lang="vi-VN" sz="2000">
                <a:latin typeface="Times New Roman" pitchFamily="18" charset="0"/>
                <a:cs typeface="Times New Roman" pitchFamily="18" charset="0"/>
              </a:rPr>
              <a:t> tự quyết định thời điểm nộp hồ sơ đề nghị cấp giấy phép môi trường để bảo đảm thời điểm phải có giấy phép môi trường sau khi kết thúc vận hành thử nghiệm nhưng chậm nhất trước 30 ngày tính đến thời điểm phải có giấy phép môi trường.</a:t>
            </a:r>
          </a:p>
          <a:p>
            <a:pPr algn="just"/>
            <a:r>
              <a:rPr lang="vi-VN" sz="2000">
                <a:latin typeface="Times New Roman" pitchFamily="18" charset="0"/>
                <a:cs typeface="Times New Roman" pitchFamily="18" charset="0"/>
              </a:rPr>
              <a:t>Trường hợp không bảo đảm thời điểm nộp hồ sơ đề nghị cấp giấy phép môi trường theo quy định tại điểm này, chủ dự án đầu tư phải có thông báo gia hạn thời gian vận hành thử nghiệm theo quy định tại điểm c khoản 6 Điều 31 Nghị định số 08/2022/NĐ-CP để được cấp giấy phép môi trường sau khi kết thúc vận hành thử nghiệm;</a:t>
            </a:r>
          </a:p>
          <a:p>
            <a:pPr algn="just"/>
            <a:r>
              <a:rPr lang="vi-VN" sz="2000">
                <a:latin typeface="Times New Roman" pitchFamily="18" charset="0"/>
                <a:cs typeface="Times New Roman" pitchFamily="18" charset="0"/>
              </a:rPr>
              <a:t>	iv- </a:t>
            </a:r>
            <a:r>
              <a:rPr lang="vi-VN" sz="2000" i="1">
                <a:latin typeface="Times New Roman" pitchFamily="18" charset="0"/>
                <a:cs typeface="Times New Roman" pitchFamily="18" charset="0"/>
              </a:rPr>
              <a:t>Chủ cơ sở, khu sản xuất, kinh doanh, dịch vụ tập trung, cụm công nghiệp</a:t>
            </a:r>
            <a:r>
              <a:rPr lang="vi-VN" sz="2000">
                <a:latin typeface="Times New Roman" pitchFamily="18" charset="0"/>
                <a:cs typeface="Times New Roman" pitchFamily="18" charset="0"/>
              </a:rPr>
              <a:t> tự quyết định thời điểm nộp hồ sơ đề nghị cấp giấy phép môi trường để bảo đảm thời điểm phải có giấy phép môi trường theo quy định của Luật Bảo vệ môi trường và Nghị định số 08/2022/NĐ-CP nhưng chậm nhất trước 30 ngày tính đến thời điểm phải có giấy phép môi trường.</a:t>
            </a:r>
          </a:p>
        </p:txBody>
      </p:sp>
    </p:spTree>
    <p:extLst>
      <p:ext uri="{BB962C8B-B14F-4D97-AF65-F5344CB8AC3E}">
        <p14:creationId xmlns:p14="http://schemas.microsoft.com/office/powerpoint/2010/main" val="285537488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7" name="object 4"/>
          <p:cNvSpPr txBox="1"/>
          <p:nvPr/>
        </p:nvSpPr>
        <p:spPr>
          <a:xfrm>
            <a:off x="899592" y="868184"/>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HÀNH CHÍNH </a:t>
            </a:r>
            <a:r>
              <a:rPr lang="en-US" sz="2400" b="1" dirty="0">
                <a:solidFill>
                  <a:schemeClr val="tx2"/>
                </a:solidFill>
                <a:latin typeface="Times New Roman" pitchFamily="18" charset="0"/>
                <a:cs typeface="Times New Roman" pitchFamily="18" charset="0"/>
              </a:rPr>
              <a:t>CẤP TỈNH </a:t>
            </a:r>
          </a:p>
          <a:p>
            <a:pPr algn="ctr"/>
            <a:r>
              <a:rPr lang="en-US" sz="2400" b="1" dirty="0">
                <a:solidFill>
                  <a:srgbClr val="0000FF"/>
                </a:solidFill>
                <a:latin typeface="Times New Roman" pitchFamily="18" charset="0"/>
                <a:cs typeface="Times New Roman" pitchFamily="18" charset="0"/>
              </a:rPr>
              <a:t>2. GIẤP PHÉP MÔI TRƯỜNG</a:t>
            </a:r>
          </a:p>
        </p:txBody>
      </p:sp>
      <p:sp>
        <p:nvSpPr>
          <p:cNvPr id="2" name="Rectangle 1"/>
          <p:cNvSpPr/>
          <p:nvPr/>
        </p:nvSpPr>
        <p:spPr>
          <a:xfrm>
            <a:off x="463000" y="1700808"/>
            <a:ext cx="8064896" cy="2246769"/>
          </a:xfrm>
          <a:prstGeom prst="rect">
            <a:avLst/>
          </a:prstGeom>
        </p:spPr>
        <p:txBody>
          <a:bodyPr wrap="square">
            <a:spAutoFit/>
          </a:bodyPr>
          <a:lstStyle/>
          <a:p>
            <a:pPr algn="just"/>
            <a:r>
              <a:rPr lang="vi-VN" sz="2800" b="1" i="1" dirty="0">
                <a:solidFill>
                  <a:srgbClr val="002060"/>
                </a:solidFill>
                <a:latin typeface="Times New Roman" pitchFamily="18" charset="0"/>
                <a:cs typeface="Times New Roman" pitchFamily="18" charset="0"/>
              </a:rPr>
              <a:t>Bước 2</a:t>
            </a:r>
            <a:r>
              <a:rPr lang="en-US" sz="2800" b="1" i="1" dirty="0">
                <a:solidFill>
                  <a:srgbClr val="002060"/>
                </a:solidFill>
                <a:latin typeface="Times New Roman" pitchFamily="18" charset="0"/>
                <a:cs typeface="Times New Roman" pitchFamily="18" charset="0"/>
              </a:rPr>
              <a:t>. </a:t>
            </a:r>
            <a:r>
              <a:rPr lang="vi-VN" sz="2800" b="1" i="1" dirty="0">
                <a:solidFill>
                  <a:srgbClr val="002060"/>
                </a:solidFill>
                <a:latin typeface="Times New Roman" pitchFamily="18" charset="0"/>
                <a:cs typeface="Times New Roman" pitchFamily="18" charset="0"/>
              </a:rPr>
              <a:t>Kiểm tra hồ sơ </a:t>
            </a:r>
            <a:endParaRPr lang="vi-VN" sz="2800" b="1" dirty="0">
              <a:solidFill>
                <a:srgbClr val="002060"/>
              </a:solidFill>
              <a:latin typeface="Times New Roman" pitchFamily="18" charset="0"/>
              <a:cs typeface="Times New Roman" pitchFamily="18" charset="0"/>
            </a:endParaRPr>
          </a:p>
          <a:p>
            <a:pPr algn="just"/>
            <a:r>
              <a:rPr lang="vi-VN" sz="2800" dirty="0">
                <a:latin typeface="Times New Roman" pitchFamily="18" charset="0"/>
                <a:cs typeface="Times New Roman" pitchFamily="18" charset="0"/>
              </a:rPr>
              <a:t>Cơ quan cấp phép xem xét tính đầy đủ, hợp lệ của hồ sơ theo quy định; trường hợp hồ sơ chưa đầy đủ, chưa hợp lệ thì thông báo để tổ chức, cá nhân hoàn thiện hồ sơ theo quy định.</a:t>
            </a:r>
          </a:p>
        </p:txBody>
      </p:sp>
      <p:pic>
        <p:nvPicPr>
          <p:cNvPr id="5" name="Picture 2" descr="C:\Documents and Settings\nguyen vu son\Desktop\bo TNM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436688" cy="15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753479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7" name="object 4"/>
          <p:cNvSpPr txBox="1"/>
          <p:nvPr/>
        </p:nvSpPr>
        <p:spPr>
          <a:xfrm>
            <a:off x="616255" y="260648"/>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a:t>
            </a:r>
            <a:r>
              <a:rPr lang="en-US" sz="2400" b="1">
                <a:solidFill>
                  <a:schemeClr val="tx2"/>
                </a:solidFill>
                <a:latin typeface="Times New Roman" pitchFamily="18" charset="0"/>
                <a:cs typeface="Times New Roman" pitchFamily="18" charset="0"/>
              </a:rPr>
              <a:t>CẤP </a:t>
            </a:r>
            <a:r>
              <a:rPr lang="en-US" sz="2400" b="1" dirty="0">
                <a:solidFill>
                  <a:schemeClr val="tx2"/>
                </a:solidFill>
                <a:latin typeface="Times New Roman" pitchFamily="18" charset="0"/>
                <a:cs typeface="Times New Roman" pitchFamily="18" charset="0"/>
              </a:rPr>
              <a:t>TỈNH </a:t>
            </a:r>
          </a:p>
          <a:p>
            <a:pPr algn="ctr"/>
            <a:r>
              <a:rPr lang="en-US" sz="2400" b="1" dirty="0">
                <a:solidFill>
                  <a:srgbClr val="0000FF"/>
                </a:solidFill>
                <a:latin typeface="Times New Roman" pitchFamily="18" charset="0"/>
                <a:cs typeface="Times New Roman" pitchFamily="18" charset="0"/>
              </a:rPr>
              <a:t>2. GIẤP PHÉP </a:t>
            </a:r>
            <a:r>
              <a:rPr lang="en-US" sz="2400" b="1">
                <a:solidFill>
                  <a:srgbClr val="0000FF"/>
                </a:solidFill>
                <a:latin typeface="Times New Roman" pitchFamily="18" charset="0"/>
                <a:cs typeface="Times New Roman" pitchFamily="18" charset="0"/>
              </a:rPr>
              <a:t>MÔI TRƯỜNG</a:t>
            </a:r>
            <a:endParaRPr lang="en-US" sz="2400" b="1" dirty="0">
              <a:solidFill>
                <a:srgbClr val="0000FF"/>
              </a:solidFill>
              <a:latin typeface="Times New Roman" pitchFamily="18" charset="0"/>
              <a:cs typeface="Times New Roman" pitchFamily="18" charset="0"/>
            </a:endParaRPr>
          </a:p>
        </p:txBody>
      </p:sp>
      <p:sp>
        <p:nvSpPr>
          <p:cNvPr id="2" name="Rectangle 1"/>
          <p:cNvSpPr/>
          <p:nvPr/>
        </p:nvSpPr>
        <p:spPr>
          <a:xfrm>
            <a:off x="539552" y="1002753"/>
            <a:ext cx="8132209" cy="5632311"/>
          </a:xfrm>
          <a:prstGeom prst="rect">
            <a:avLst/>
          </a:prstGeom>
        </p:spPr>
        <p:txBody>
          <a:bodyPr wrap="square">
            <a:spAutoFit/>
          </a:bodyPr>
          <a:lstStyle/>
          <a:p>
            <a:pPr algn="just"/>
            <a:r>
              <a:rPr lang="vi-VN" sz="2400" i="1" dirty="0">
                <a:solidFill>
                  <a:srgbClr val="FF0000"/>
                </a:solidFill>
                <a:latin typeface="+mj-lt"/>
              </a:rPr>
              <a:t>Bước 3</a:t>
            </a:r>
            <a:r>
              <a:rPr lang="en-US" sz="2400" i="1" dirty="0">
                <a:solidFill>
                  <a:srgbClr val="FF0000"/>
                </a:solidFill>
                <a:latin typeface="+mj-lt"/>
              </a:rPr>
              <a:t>. </a:t>
            </a:r>
            <a:r>
              <a:rPr lang="vi-VN" sz="2400" i="1" dirty="0">
                <a:solidFill>
                  <a:srgbClr val="FF0000"/>
                </a:solidFill>
                <a:latin typeface="+mj-lt"/>
              </a:rPr>
              <a:t>Thẩm định hồ sơ, kiểm tra và trả kết quả</a:t>
            </a:r>
            <a:endParaRPr lang="vi-VN" sz="2400" dirty="0">
              <a:solidFill>
                <a:srgbClr val="FF0000"/>
              </a:solidFill>
              <a:latin typeface="+mj-lt"/>
            </a:endParaRPr>
          </a:p>
          <a:p>
            <a:pPr algn="just"/>
            <a:r>
              <a:rPr lang="vi-VN" sz="2400" dirty="0">
                <a:latin typeface="+mj-lt"/>
              </a:rPr>
              <a:t>- Cơ quan cấp phép thành lập hội đồng thẩm định, tổ thẩm định hoặc đoàn kiểm tra theo một trong các trường hợp sau:</a:t>
            </a:r>
          </a:p>
          <a:p>
            <a:pPr algn="just"/>
            <a:r>
              <a:rPr lang="vi-VN" sz="2400" dirty="0">
                <a:latin typeface="+mj-lt"/>
              </a:rPr>
              <a:t>+ </a:t>
            </a:r>
            <a:r>
              <a:rPr lang="vi-VN" sz="2400" i="1" dirty="0">
                <a:latin typeface="+mj-lt"/>
              </a:rPr>
              <a:t>Đối với dự án đầu tư đã có quyết định phê duyệt kết quả thẩm định báo cáo đánh giá tác động môi trường, không có nội dung sử dụng phế liệu nhập khẩu từ nước ngoài làm nguyên liệu sản xuất hoặc thực hiện dịch vụ xử lý chất thải nguy hại</a:t>
            </a:r>
            <a:r>
              <a:rPr lang="vi-VN" sz="2400" dirty="0">
                <a:latin typeface="+mj-lt"/>
              </a:rPr>
              <a:t>, đồng thời thuộc trường hợp quy định tại điểm b khoản 4 Điều 37 Luật Bảo vệ môi trường, cơ quan cấp phép thành lập hội đồng thẩm định cấp giấy phép môi trường, không tổ chức kiểm tra thực tế;</a:t>
            </a:r>
          </a:p>
          <a:p>
            <a:pPr algn="just"/>
            <a:r>
              <a:rPr lang="vi-VN" sz="2400" dirty="0">
                <a:latin typeface="+mj-lt"/>
              </a:rPr>
              <a:t>+ </a:t>
            </a:r>
            <a:r>
              <a:rPr lang="vi-VN" sz="2400" i="1" dirty="0">
                <a:latin typeface="+mj-lt"/>
              </a:rPr>
              <a:t>Đối với dự án đầu tư đã có quyết định phê duyệt kết quả thẩm định báo cáo đánh giá tác động môi trường và không thuộc trường hợp quy định tại điểm b khoản 4 Điều 37 Luật Bảo vệ môi trường</a:t>
            </a:r>
            <a:r>
              <a:rPr lang="vi-VN" sz="2400" dirty="0">
                <a:latin typeface="+mj-lt"/>
              </a:rPr>
              <a:t>, cơ quan cấp phép thành lập tổ thẩm định cấp giấy phép môi trường, không tổ chức kiểm tra thực tế;</a:t>
            </a:r>
          </a:p>
        </p:txBody>
      </p:sp>
    </p:spTree>
    <p:extLst>
      <p:ext uri="{BB962C8B-B14F-4D97-AF65-F5344CB8AC3E}">
        <p14:creationId xmlns:p14="http://schemas.microsoft.com/office/powerpoint/2010/main" val="346799831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7" name="object 4"/>
          <p:cNvSpPr txBox="1"/>
          <p:nvPr/>
        </p:nvSpPr>
        <p:spPr>
          <a:xfrm>
            <a:off x="616255" y="188640"/>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a:t>
            </a:r>
            <a:r>
              <a:rPr lang="en-US" sz="2400" b="1">
                <a:solidFill>
                  <a:schemeClr val="tx2"/>
                </a:solidFill>
                <a:latin typeface="Times New Roman" pitchFamily="18" charset="0"/>
                <a:cs typeface="Times New Roman" pitchFamily="18" charset="0"/>
              </a:rPr>
              <a:t>CẤP </a:t>
            </a:r>
            <a:r>
              <a:rPr lang="en-US" sz="2400" b="1" dirty="0">
                <a:solidFill>
                  <a:schemeClr val="tx2"/>
                </a:solidFill>
                <a:latin typeface="Times New Roman" pitchFamily="18" charset="0"/>
                <a:cs typeface="Times New Roman" pitchFamily="18" charset="0"/>
              </a:rPr>
              <a:t>TỈNH </a:t>
            </a:r>
          </a:p>
          <a:p>
            <a:pPr algn="ctr"/>
            <a:r>
              <a:rPr lang="en-US" sz="2400" b="1" dirty="0">
                <a:solidFill>
                  <a:srgbClr val="0000FF"/>
                </a:solidFill>
                <a:latin typeface="Times New Roman" pitchFamily="18" charset="0"/>
                <a:cs typeface="Times New Roman" pitchFamily="18" charset="0"/>
              </a:rPr>
              <a:t>2. GIẤP PHÉP </a:t>
            </a:r>
            <a:r>
              <a:rPr lang="en-US" sz="2400" b="1">
                <a:solidFill>
                  <a:srgbClr val="0000FF"/>
                </a:solidFill>
                <a:latin typeface="Times New Roman" pitchFamily="18" charset="0"/>
                <a:cs typeface="Times New Roman" pitchFamily="18" charset="0"/>
              </a:rPr>
              <a:t>MÔI TRƯỜNG</a:t>
            </a:r>
            <a:endParaRPr lang="en-US" sz="2400" b="1" dirty="0">
              <a:solidFill>
                <a:srgbClr val="0000FF"/>
              </a:solidFill>
              <a:latin typeface="Times New Roman" pitchFamily="18" charset="0"/>
              <a:cs typeface="Times New Roman" pitchFamily="18" charset="0"/>
            </a:endParaRPr>
          </a:p>
        </p:txBody>
      </p:sp>
      <p:sp>
        <p:nvSpPr>
          <p:cNvPr id="2" name="Rectangle 1"/>
          <p:cNvSpPr/>
          <p:nvPr/>
        </p:nvSpPr>
        <p:spPr>
          <a:xfrm>
            <a:off x="251520" y="917912"/>
            <a:ext cx="8640960" cy="5940088"/>
          </a:xfrm>
          <a:prstGeom prst="rect">
            <a:avLst/>
          </a:prstGeom>
        </p:spPr>
        <p:txBody>
          <a:bodyPr wrap="square">
            <a:spAutoFit/>
          </a:bodyPr>
          <a:lstStyle/>
          <a:p>
            <a:pPr algn="just"/>
            <a:r>
              <a:rPr lang="vi-VN" sz="2000" dirty="0">
                <a:latin typeface="Times New Roman" pitchFamily="18" charset="0"/>
                <a:cs typeface="Times New Roman" pitchFamily="18" charset="0"/>
              </a:rPr>
              <a:t>+ </a:t>
            </a:r>
            <a:r>
              <a:rPr lang="vi-VN" sz="2000" i="1" dirty="0">
                <a:latin typeface="Times New Roman" pitchFamily="18" charset="0"/>
                <a:cs typeface="Times New Roman" pitchFamily="18" charset="0"/>
              </a:rPr>
              <a:t>Đối với dự án đầu tư không thuộc đối tượng phải thực hiện đánh giá tác động môi trường</a:t>
            </a:r>
            <a:r>
              <a:rPr lang="vi-VN" sz="2000" dirty="0">
                <a:latin typeface="Times New Roman" pitchFamily="18" charset="0"/>
                <a:cs typeface="Times New Roman" pitchFamily="18" charset="0"/>
              </a:rPr>
              <a:t>, cơ quan có thẩm quyền cấp giấy phép môi trường thành lập hội đồng thẩm định, hội đồng thẩm định có trách nhiệm tổ chức khảo sát thực tế tại khu vực dự kiến triển khai dự án đầu tư;</a:t>
            </a:r>
          </a:p>
          <a:p>
            <a:pPr algn="just"/>
            <a:r>
              <a:rPr lang="vi-VN" sz="2000" dirty="0">
                <a:latin typeface="Times New Roman" pitchFamily="18" charset="0"/>
                <a:cs typeface="Times New Roman" pitchFamily="18" charset="0"/>
              </a:rPr>
              <a:t>+ </a:t>
            </a:r>
            <a:r>
              <a:rPr lang="vi-VN" sz="2000" i="1" dirty="0">
                <a:latin typeface="Times New Roman" pitchFamily="18" charset="0"/>
                <a:cs typeface="Times New Roman" pitchFamily="18" charset="0"/>
              </a:rPr>
              <a:t>Đối với cơ sở, khu sản xuất, kinh doanh, dịch vụ tập trung, cụm công nghiệp đang hoạt động</a:t>
            </a:r>
            <a:r>
              <a:rPr lang="vi-VN" sz="2000" dirty="0">
                <a:latin typeface="Times New Roman" pitchFamily="18" charset="0"/>
                <a:cs typeface="Times New Roman" pitchFamily="18" charset="0"/>
              </a:rPr>
              <a:t>, cơ quan cấp phép thành lập đoàn kiểm tra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tổ</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chức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kiểm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thực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tế</a:t>
            </a:r>
            <a:r>
              <a:rPr lang="vi-VN" sz="2000" dirty="0">
                <a:latin typeface="Times New Roman" pitchFamily="18" charset="0"/>
                <a:cs typeface="Times New Roman" pitchFamily="18" charset="0"/>
              </a:rPr>
              <a:t>. </a:t>
            </a:r>
          </a:p>
          <a:p>
            <a:pPr algn="just"/>
            <a:r>
              <a:rPr lang="vi-VN" sz="2000" dirty="0">
                <a:latin typeface="Times New Roman" pitchFamily="18" charset="0"/>
                <a:cs typeface="Times New Roman" pitchFamily="18" charset="0"/>
              </a:rPr>
              <a:t>- </a:t>
            </a:r>
            <a:r>
              <a:rPr lang="vi-VN" sz="2000" b="1" dirty="0">
                <a:latin typeface="Times New Roman" pitchFamily="18" charset="0"/>
                <a:cs typeface="Times New Roman" pitchFamily="18" charset="0"/>
              </a:rPr>
              <a:t>Hội đồng thẩm định, tổ thẩm định </a:t>
            </a:r>
            <a:r>
              <a:rPr lang="vi-VN" sz="2000" dirty="0">
                <a:latin typeface="Times New Roman" pitchFamily="18" charset="0"/>
                <a:cs typeface="Times New Roman" pitchFamily="18" charset="0"/>
              </a:rPr>
              <a:t>thẩm định hồ sơ, đoàn kiểm tra nghiên cứu hồ sơ và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khảo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sát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hoặc</a:t>
            </a:r>
            <a:r>
              <a:rPr lang="en-US" sz="2000" dirty="0">
                <a:latin typeface="Times New Roman" pitchFamily="18" charset="0"/>
                <a:cs typeface="Times New Roman" pitchFamily="18" charset="0"/>
              </a:rPr>
              <a:t> </a:t>
            </a:r>
            <a:r>
              <a:rPr lang="vi-VN" sz="2000" dirty="0">
                <a:latin typeface="Times New Roman" pitchFamily="18" charset="0"/>
                <a:cs typeface="Times New Roman" pitchFamily="18" charset="0"/>
              </a:rPr>
              <a:t>kiểm tra thực tế (nếu có) đối với dự án đầu tư, cơ sở. Trường hợp hồ sơ phải chỉnh sửa, bổ sung để bảo đảm đủ căn cứ cho việc cấp phép, cơ quan cấp phép có văn bản thông báo cho chủ dự án và nêu rõ các nội dung phải chỉnh sửa, bổ sung. Cơ quan cấp phép </a:t>
            </a:r>
            <a:r>
              <a:rPr lang="vi-VN" sz="2000" b="1" dirty="0">
                <a:solidFill>
                  <a:srgbClr val="FF0000"/>
                </a:solidFill>
                <a:latin typeface="Times New Roman" pitchFamily="18" charset="0"/>
                <a:cs typeface="Times New Roman" pitchFamily="18" charset="0"/>
              </a:rPr>
              <a:t>không yêu cầu </a:t>
            </a:r>
            <a:r>
              <a:rPr lang="vi-VN" sz="2000" dirty="0">
                <a:latin typeface="Times New Roman" pitchFamily="18" charset="0"/>
                <a:cs typeface="Times New Roman" pitchFamily="18" charset="0"/>
              </a:rPr>
              <a:t>chủ dự án, cơ sở thực hiện các công việc khác ngoài các nội dung trong văn bản thông báo yêu cầu chỉnh sửa, bổ sung hồ sơ này.</a:t>
            </a:r>
          </a:p>
          <a:p>
            <a:pPr algn="just"/>
            <a:r>
              <a:rPr lang="vi-VN" sz="2000" dirty="0">
                <a:latin typeface="Times New Roman" pitchFamily="18" charset="0"/>
                <a:cs typeface="Times New Roman" pitchFamily="18" charset="0"/>
              </a:rPr>
              <a:t>- Căn cứ kết quả thẩm định của hội đồng thẩm định, tổ thẩm định hoặc kết quả kiểm tra của đoàn kiểm tra, cơ quan cấp phép xem xét, cấp giấy phép môi trường cho dự án đầu tư, cơ sở trong trường hợp </a:t>
            </a:r>
            <a:r>
              <a:rPr lang="vi-VN" sz="2000" b="1" dirty="0">
                <a:latin typeface="Times New Roman" pitchFamily="18" charset="0"/>
                <a:cs typeface="Times New Roman" pitchFamily="18" charset="0"/>
              </a:rPr>
              <a:t>đủ điều kiện </a:t>
            </a:r>
            <a:r>
              <a:rPr lang="vi-VN" sz="2000" dirty="0">
                <a:latin typeface="Times New Roman" pitchFamily="18" charset="0"/>
                <a:cs typeface="Times New Roman" pitchFamily="18" charset="0"/>
              </a:rPr>
              <a:t>cấp giấy phép môi trường hoặc có văn bản thông báo trả hồ sơ cho chủ dự án, cơ sở và nêu rõ lý do trong trường hợp </a:t>
            </a:r>
            <a:r>
              <a:rPr lang="vi-VN" sz="2000" b="1" dirty="0">
                <a:latin typeface="Times New Roman" pitchFamily="18" charset="0"/>
                <a:cs typeface="Times New Roman" pitchFamily="18" charset="0"/>
              </a:rPr>
              <a:t>không đủ điều kiện </a:t>
            </a:r>
            <a:r>
              <a:rPr lang="vi-VN" sz="2000" dirty="0">
                <a:latin typeface="Times New Roman" pitchFamily="18" charset="0"/>
                <a:cs typeface="Times New Roman" pitchFamily="18" charset="0"/>
              </a:rPr>
              <a:t>cấp giấy phép môi trường.</a:t>
            </a:r>
          </a:p>
        </p:txBody>
      </p:sp>
    </p:spTree>
    <p:extLst>
      <p:ext uri="{BB962C8B-B14F-4D97-AF65-F5344CB8AC3E}">
        <p14:creationId xmlns:p14="http://schemas.microsoft.com/office/powerpoint/2010/main" val="230753479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p:cNvSpPr txBox="1"/>
          <p:nvPr/>
        </p:nvSpPr>
        <p:spPr>
          <a:xfrm>
            <a:off x="539552" y="1412776"/>
            <a:ext cx="8427070" cy="4924425"/>
          </a:xfrm>
          <a:prstGeom prst="rect">
            <a:avLst/>
          </a:prstGeom>
        </p:spPr>
        <p:txBody>
          <a:bodyPr vert="horz" wrap="square" lIns="0" tIns="0" rIns="0" bIns="0" rtlCol="0">
            <a:spAutoFit/>
          </a:bodyPr>
          <a:lstStyle/>
          <a:p>
            <a:pPr algn="just"/>
            <a:r>
              <a:rPr lang="vi-VN" sz="2000" b="1" i="1" dirty="0">
                <a:latin typeface="Times New Roman" pitchFamily="18" charset="0"/>
                <a:cs typeface="Times New Roman" pitchFamily="18" charset="0"/>
              </a:rPr>
              <a:t>b) Cách thức thực hiện: </a:t>
            </a:r>
            <a:r>
              <a:rPr lang="vi-VN" sz="2000" dirty="0">
                <a:latin typeface="Times New Roman" pitchFamily="18" charset="0"/>
                <a:cs typeface="Times New Roman" pitchFamily="18" charset="0"/>
              </a:rPr>
              <a:t> </a:t>
            </a:r>
          </a:p>
          <a:p>
            <a:pPr algn="just"/>
            <a:r>
              <a:rPr lang="en-US" sz="2000" b="1" dirty="0">
                <a:solidFill>
                  <a:srgbClr val="FF0000"/>
                </a:solidFill>
                <a:latin typeface="Times New Roman" pitchFamily="18" charset="0"/>
                <a:cs typeface="Times New Roman" pitchFamily="18" charset="0"/>
              </a:rPr>
              <a:t>- </a:t>
            </a:r>
            <a:r>
              <a:rPr lang="en-US" sz="2000" b="1" i="1" dirty="0" err="1">
                <a:solidFill>
                  <a:srgbClr val="FF0000"/>
                </a:solidFill>
                <a:latin typeface="Times New Roman" pitchFamily="18" charset="0"/>
                <a:cs typeface="Times New Roman" pitchFamily="18" charset="0"/>
              </a:rPr>
              <a:t>Nộp</a:t>
            </a:r>
            <a:r>
              <a:rPr lang="en-US" sz="2000" b="1" i="1" dirty="0">
                <a:solidFill>
                  <a:srgbClr val="FF0000"/>
                </a:solidFill>
                <a:latin typeface="Times New Roman" pitchFamily="18" charset="0"/>
                <a:cs typeface="Times New Roman" pitchFamily="18" charset="0"/>
              </a:rPr>
              <a:t> </a:t>
            </a:r>
            <a:r>
              <a:rPr lang="en-US" sz="2000" b="1" i="1" dirty="0" err="1">
                <a:solidFill>
                  <a:srgbClr val="FF0000"/>
                </a:solidFill>
                <a:latin typeface="Times New Roman" pitchFamily="18" charset="0"/>
                <a:cs typeface="Times New Roman" pitchFamily="18" charset="0"/>
              </a:rPr>
              <a:t>hồ</a:t>
            </a:r>
            <a:r>
              <a:rPr lang="en-US" sz="2000" b="1" i="1" dirty="0">
                <a:solidFill>
                  <a:srgbClr val="FF0000"/>
                </a:solidFill>
                <a:latin typeface="Times New Roman" pitchFamily="18" charset="0"/>
                <a:cs typeface="Times New Roman" pitchFamily="18" charset="0"/>
              </a:rPr>
              <a:t> </a:t>
            </a:r>
            <a:r>
              <a:rPr lang="en-US" sz="2000" b="1" i="1" dirty="0" err="1">
                <a:solidFill>
                  <a:srgbClr val="FF0000"/>
                </a:solidFill>
                <a:latin typeface="Times New Roman" pitchFamily="18" charset="0"/>
                <a:cs typeface="Times New Roman" pitchFamily="18" charset="0"/>
              </a:rPr>
              <a:t>sơ</a:t>
            </a:r>
            <a:r>
              <a:rPr lang="en-US" sz="2000" b="1" i="1" dirty="0">
                <a:solidFill>
                  <a:srgbClr val="FF0000"/>
                </a:solidFill>
                <a:latin typeface="Times New Roman" pitchFamily="18" charset="0"/>
                <a:cs typeface="Times New Roman" pitchFamily="18" charset="0"/>
              </a:rPr>
              <a:t>:</a:t>
            </a:r>
            <a:endParaRPr lang="vi-VN" sz="2000" b="1" dirty="0">
              <a:solidFill>
                <a:srgbClr val="FF0000"/>
              </a:solidFill>
              <a:latin typeface="Times New Roman" pitchFamily="18" charset="0"/>
              <a:cs typeface="Times New Roman" pitchFamily="18" charset="0"/>
            </a:endParaRPr>
          </a:p>
          <a:p>
            <a:pPr algn="just"/>
            <a:r>
              <a:rPr lang="en-US" sz="2000" dirty="0">
                <a:latin typeface="Times New Roman" pitchFamily="18" charset="0"/>
                <a:cs typeface="Times New Roman" pitchFamily="18" charset="0"/>
              </a:rPr>
              <a:t>+</a:t>
            </a:r>
            <a:r>
              <a:rPr lang="vi-VN" sz="2000" dirty="0">
                <a:latin typeface="Times New Roman" pitchFamily="18" charset="0"/>
                <a:cs typeface="Times New Roman" pitchFamily="18" charset="0"/>
              </a:rPr>
              <a:t> Thông qua hệ thống dịch vụ công trực tuyến </a:t>
            </a:r>
            <a:r>
              <a:rPr lang="vi-VN" sz="2000" b="1" dirty="0">
                <a:solidFill>
                  <a:srgbClr val="FF0000"/>
                </a:solidFill>
                <a:latin typeface="Times New Roman" pitchFamily="18" charset="0"/>
                <a:cs typeface="Times New Roman" pitchFamily="18" charset="0"/>
              </a:rPr>
              <a:t>mức độ 4 </a:t>
            </a:r>
            <a:r>
              <a:rPr lang="vi-VN" sz="2000" dirty="0">
                <a:latin typeface="Times New Roman" pitchFamily="18" charset="0"/>
                <a:cs typeface="Times New Roman" pitchFamily="18" charset="0"/>
              </a:rPr>
              <a:t>của </a:t>
            </a:r>
            <a:r>
              <a:rPr lang="en-US" sz="2000" dirty="0" err="1">
                <a:latin typeface="Times New Roman" pitchFamily="18" charset="0"/>
                <a:cs typeface="Times New Roman" pitchFamily="18" charset="0"/>
              </a:rPr>
              <a:t>Sở</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Tài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nguyên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Môi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trường</a:t>
            </a:r>
            <a:r>
              <a:rPr lang="vi-VN" sz="2000" dirty="0">
                <a:latin typeface="Times New Roman" pitchFamily="18" charset="0"/>
                <a:cs typeface="Times New Roman" pitchFamily="18" charset="0"/>
              </a:rPr>
              <a:t>, đối với các trường hợp sau đây:</a:t>
            </a:r>
          </a:p>
          <a:p>
            <a:pPr algn="just"/>
            <a:r>
              <a:rPr lang="vi-VN" sz="2000" dirty="0">
                <a:latin typeface="Times New Roman" pitchFamily="18" charset="0"/>
                <a:cs typeface="Times New Roman" pitchFamily="18" charset="0"/>
                <a:sym typeface="Symbol"/>
              </a:rPr>
              <a:t></a:t>
            </a:r>
            <a:r>
              <a:rPr lang="vi-VN" sz="2000" dirty="0">
                <a:latin typeface="Times New Roman" pitchFamily="18" charset="0"/>
                <a:cs typeface="Times New Roman" pitchFamily="18" charset="0"/>
              </a:rPr>
              <a:t> Dự án đầu tư, cơ sở không thuộc đối tượng phải vận hành thử nghiệm công trình xử lý chất thải;</a:t>
            </a:r>
          </a:p>
          <a:p>
            <a:pPr algn="just"/>
            <a:r>
              <a:rPr lang="vi-VN" sz="2000" dirty="0">
                <a:latin typeface="Times New Roman" pitchFamily="18" charset="0"/>
                <a:cs typeface="Times New Roman" pitchFamily="18" charset="0"/>
                <a:sym typeface="Symbol"/>
              </a:rPr>
              <a:t></a:t>
            </a:r>
            <a:r>
              <a:rPr lang="vi-VN" sz="2000" dirty="0">
                <a:latin typeface="Times New Roman" pitchFamily="18" charset="0"/>
                <a:cs typeface="Times New Roman" pitchFamily="18" charset="0"/>
              </a:rPr>
              <a:t> Dự án đầu tư, cơ sở đấu nối nước thải vào hệ thống thu gom, xử lý nước thải tập trung của khu sản xuất, kinh doanh, dịch vụ tập trung, cụm công nghiệp và đáp ứng các yêu cầu sau đây: không thuộc loại hình sản xuất, kinh doanh, dịch vụ có nguy cơ gây ô nhiễm môi trường; không thuộc trường hợp phải quan trắc khí thải tự động, liên tục, quan trắc định kỳ theo quy định tại Nghị định số 08/2022/NĐ-CP. </a:t>
            </a:r>
          </a:p>
          <a:p>
            <a:pPr algn="just"/>
            <a:r>
              <a:rPr lang="en-US" sz="2000" dirty="0">
                <a:latin typeface="Times New Roman" pitchFamily="18" charset="0"/>
                <a:cs typeface="Times New Roman" pitchFamily="18" charset="0"/>
              </a:rPr>
              <a:t>+</a:t>
            </a:r>
            <a:r>
              <a:rPr lang="vi-VN" sz="2000" dirty="0">
                <a:latin typeface="Times New Roman" pitchFamily="18" charset="0"/>
                <a:cs typeface="Times New Roman" pitchFamily="18" charset="0"/>
              </a:rPr>
              <a:t> Gửi trực tiếp hoặc qua </a:t>
            </a:r>
            <a:r>
              <a:rPr lang="en-US" sz="2000" dirty="0" err="1">
                <a:latin typeface="Times New Roman" pitchFamily="18" charset="0"/>
                <a:cs typeface="Times New Roman" pitchFamily="18" charset="0"/>
              </a:rPr>
              <a:t>dịch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vụ</a:t>
            </a:r>
            <a:r>
              <a:rPr lang="vi-VN" sz="2000" dirty="0">
                <a:latin typeface="Times New Roman" pitchFamily="18" charset="0"/>
                <a:cs typeface="Times New Roman" pitchFamily="18" charset="0"/>
              </a:rPr>
              <a:t> bưu </a:t>
            </a:r>
            <a:r>
              <a:rPr lang="en-US" sz="2000" dirty="0" err="1">
                <a:latin typeface="Times New Roman" pitchFamily="18" charset="0"/>
                <a:cs typeface="Times New Roman" pitchFamily="18" charset="0"/>
              </a:rPr>
              <a:t>chính</a:t>
            </a:r>
            <a:r>
              <a:rPr lang="vi-VN" sz="2000" dirty="0">
                <a:latin typeface="Times New Roman" pitchFamily="18" charset="0"/>
                <a:cs typeface="Times New Roman" pitchFamily="18" charset="0"/>
              </a:rPr>
              <a:t> đến </a:t>
            </a:r>
            <a:r>
              <a:rPr lang="en-US" sz="2000" dirty="0" err="1">
                <a:latin typeface="Times New Roman" pitchFamily="18" charset="0"/>
                <a:cs typeface="Times New Roman" pitchFamily="18" charset="0"/>
              </a:rPr>
              <a:t>Trung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tâm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Phục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vụ</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hành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chính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công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tỉnh</a:t>
            </a:r>
            <a:r>
              <a:rPr lang="vi-VN" sz="2000" dirty="0">
                <a:latin typeface="Times New Roman" pitchFamily="18" charset="0"/>
                <a:cs typeface="Times New Roman" pitchFamily="18" charset="0"/>
              </a:rPr>
              <a:t>.</a:t>
            </a:r>
          </a:p>
          <a:p>
            <a:pPr algn="just"/>
            <a:r>
              <a:rPr lang="en-US" sz="2000" b="1" dirty="0">
                <a:solidFill>
                  <a:srgbClr val="FF0000"/>
                </a:solidFill>
                <a:latin typeface="Times New Roman" pitchFamily="18" charset="0"/>
                <a:cs typeface="Times New Roman" pitchFamily="18" charset="0"/>
              </a:rPr>
              <a:t>- </a:t>
            </a:r>
            <a:r>
              <a:rPr lang="en-US" sz="2000" b="1" i="1" dirty="0" err="1">
                <a:solidFill>
                  <a:srgbClr val="FF0000"/>
                </a:solidFill>
                <a:latin typeface="Times New Roman" pitchFamily="18" charset="0"/>
                <a:cs typeface="Times New Roman" pitchFamily="18" charset="0"/>
              </a:rPr>
              <a:t>Trả</a:t>
            </a:r>
            <a:r>
              <a:rPr lang="en-US" sz="2000" b="1" i="1" dirty="0">
                <a:solidFill>
                  <a:srgbClr val="FF0000"/>
                </a:solidFill>
                <a:latin typeface="Times New Roman" pitchFamily="18" charset="0"/>
                <a:cs typeface="Times New Roman" pitchFamily="18" charset="0"/>
              </a:rPr>
              <a:t> </a:t>
            </a:r>
            <a:r>
              <a:rPr lang="en-US" sz="2000" b="1" i="1" dirty="0" err="1">
                <a:solidFill>
                  <a:srgbClr val="FF0000"/>
                </a:solidFill>
                <a:latin typeface="Times New Roman" pitchFamily="18" charset="0"/>
                <a:cs typeface="Times New Roman" pitchFamily="18" charset="0"/>
              </a:rPr>
              <a:t>kết</a:t>
            </a:r>
            <a:r>
              <a:rPr lang="en-US" sz="2000" b="1" i="1" dirty="0">
                <a:solidFill>
                  <a:srgbClr val="FF0000"/>
                </a:solidFill>
                <a:latin typeface="Times New Roman" pitchFamily="18" charset="0"/>
                <a:cs typeface="Times New Roman" pitchFamily="18" charset="0"/>
              </a:rPr>
              <a:t> </a:t>
            </a:r>
            <a:r>
              <a:rPr lang="en-US" sz="2000" b="1" i="1" dirty="0" err="1">
                <a:solidFill>
                  <a:srgbClr val="FF0000"/>
                </a:solidFill>
                <a:latin typeface="Times New Roman" pitchFamily="18" charset="0"/>
                <a:cs typeface="Times New Roman" pitchFamily="18" charset="0"/>
              </a:rPr>
              <a:t>quả</a:t>
            </a:r>
            <a:r>
              <a:rPr lang="en-US" sz="2000" b="1" i="1" dirty="0">
                <a:solidFill>
                  <a:srgbClr val="FF0000"/>
                </a:solidFill>
                <a:latin typeface="Times New Roman" pitchFamily="18" charset="0"/>
                <a:cs typeface="Times New Roman" pitchFamily="18" charset="0"/>
              </a:rPr>
              <a:t> </a:t>
            </a:r>
            <a:r>
              <a:rPr lang="en-US" sz="2000" b="1" i="1" dirty="0" err="1">
                <a:solidFill>
                  <a:srgbClr val="FF0000"/>
                </a:solidFill>
                <a:latin typeface="Times New Roman" pitchFamily="18" charset="0"/>
                <a:cs typeface="Times New Roman" pitchFamily="18" charset="0"/>
              </a:rPr>
              <a:t>giải</a:t>
            </a:r>
            <a:r>
              <a:rPr lang="en-US" sz="2000" b="1" i="1" dirty="0">
                <a:solidFill>
                  <a:srgbClr val="FF0000"/>
                </a:solidFill>
                <a:latin typeface="Times New Roman" pitchFamily="18" charset="0"/>
                <a:cs typeface="Times New Roman" pitchFamily="18" charset="0"/>
              </a:rPr>
              <a:t> </a:t>
            </a:r>
            <a:r>
              <a:rPr lang="en-US" sz="2000" b="1" i="1" dirty="0" err="1">
                <a:solidFill>
                  <a:srgbClr val="FF0000"/>
                </a:solidFill>
                <a:latin typeface="Times New Roman" pitchFamily="18" charset="0"/>
                <a:cs typeface="Times New Roman" pitchFamily="18" charset="0"/>
              </a:rPr>
              <a:t>quyết</a:t>
            </a:r>
            <a:r>
              <a:rPr lang="en-US" sz="2000" b="1" i="1" dirty="0">
                <a:solidFill>
                  <a:srgbClr val="FF0000"/>
                </a:solidFill>
                <a:latin typeface="Times New Roman" pitchFamily="18" charset="0"/>
                <a:cs typeface="Times New Roman" pitchFamily="18" charset="0"/>
              </a:rPr>
              <a:t> </a:t>
            </a:r>
            <a:r>
              <a:rPr lang="en-US" sz="2000" b="1" i="1" dirty="0" err="1">
                <a:solidFill>
                  <a:srgbClr val="FF0000"/>
                </a:solidFill>
                <a:latin typeface="Times New Roman" pitchFamily="18" charset="0"/>
                <a:cs typeface="Times New Roman" pitchFamily="18" charset="0"/>
              </a:rPr>
              <a:t>thủ</a:t>
            </a:r>
            <a:r>
              <a:rPr lang="en-US" sz="2000" b="1" i="1" dirty="0">
                <a:solidFill>
                  <a:srgbClr val="FF0000"/>
                </a:solidFill>
                <a:latin typeface="Times New Roman" pitchFamily="18" charset="0"/>
                <a:cs typeface="Times New Roman" pitchFamily="18" charset="0"/>
              </a:rPr>
              <a:t> </a:t>
            </a:r>
            <a:r>
              <a:rPr lang="en-US" sz="2000" b="1" i="1" dirty="0" err="1">
                <a:solidFill>
                  <a:srgbClr val="FF0000"/>
                </a:solidFill>
                <a:latin typeface="Times New Roman" pitchFamily="18" charset="0"/>
                <a:cs typeface="Times New Roman" pitchFamily="18" charset="0"/>
              </a:rPr>
              <a:t>tục</a:t>
            </a:r>
            <a:r>
              <a:rPr lang="en-US" sz="2000" b="1" i="1" dirty="0">
                <a:solidFill>
                  <a:srgbClr val="FF0000"/>
                </a:solidFill>
                <a:latin typeface="Times New Roman" pitchFamily="18" charset="0"/>
                <a:cs typeface="Times New Roman" pitchFamily="18" charset="0"/>
              </a:rPr>
              <a:t> </a:t>
            </a:r>
            <a:r>
              <a:rPr lang="en-US" sz="2000" b="1" i="1" dirty="0" err="1">
                <a:solidFill>
                  <a:srgbClr val="FF0000"/>
                </a:solidFill>
                <a:latin typeface="Times New Roman" pitchFamily="18" charset="0"/>
                <a:cs typeface="Times New Roman" pitchFamily="18" charset="0"/>
              </a:rPr>
              <a:t>hành</a:t>
            </a:r>
            <a:r>
              <a:rPr lang="en-US" sz="2000" b="1" i="1" dirty="0">
                <a:solidFill>
                  <a:srgbClr val="FF0000"/>
                </a:solidFill>
                <a:latin typeface="Times New Roman" pitchFamily="18" charset="0"/>
                <a:cs typeface="Times New Roman" pitchFamily="18" charset="0"/>
              </a:rPr>
              <a:t> </a:t>
            </a:r>
            <a:r>
              <a:rPr lang="en-US" sz="2000" b="1" i="1" dirty="0" err="1">
                <a:solidFill>
                  <a:srgbClr val="FF0000"/>
                </a:solidFill>
                <a:latin typeface="Times New Roman" pitchFamily="18" charset="0"/>
                <a:cs typeface="Times New Roman" pitchFamily="18" charset="0"/>
              </a:rPr>
              <a:t>chính</a:t>
            </a:r>
            <a:r>
              <a:rPr lang="en-US" sz="2000" b="1" i="1" dirty="0">
                <a:solidFill>
                  <a:srgbClr val="FF0000"/>
                </a:solidFill>
                <a:latin typeface="Times New Roman" pitchFamily="18" charset="0"/>
                <a:cs typeface="Times New Roman" pitchFamily="18" charset="0"/>
              </a:rPr>
              <a:t>:</a:t>
            </a:r>
            <a:r>
              <a:rPr lang="en-US" sz="2000" b="1" dirty="0">
                <a:solidFill>
                  <a:srgbClr val="FF0000"/>
                </a:solidFill>
                <a:latin typeface="Times New Roman" pitchFamily="18" charset="0"/>
                <a:cs typeface="Times New Roman" pitchFamily="18" charset="0"/>
              </a:rPr>
              <a:t> </a:t>
            </a:r>
            <a:r>
              <a:rPr lang="en-US" sz="2000" dirty="0" err="1">
                <a:latin typeface="Times New Roman" pitchFamily="18" charset="0"/>
                <a:cs typeface="Times New Roman" pitchFamily="18" charset="0"/>
              </a:rPr>
              <a:t>Thông</a:t>
            </a:r>
            <a:r>
              <a:rPr lang="en-US" sz="2000" dirty="0">
                <a:latin typeface="Times New Roman" pitchFamily="18" charset="0"/>
                <a:cs typeface="Times New Roman" pitchFamily="18" charset="0"/>
              </a:rPr>
              <a:t> qua </a:t>
            </a:r>
            <a:r>
              <a:rPr lang="en-US" sz="2000" dirty="0" err="1">
                <a:latin typeface="Times New Roman" pitchFamily="18" charset="0"/>
                <a:cs typeface="Times New Roman" pitchFamily="18" charset="0"/>
              </a:rPr>
              <a:t>hệ</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thống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dịch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vụ</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công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trực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tuyến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trực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tiếp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hoặc</a:t>
            </a:r>
            <a:r>
              <a:rPr lang="en-US" sz="2000" dirty="0">
                <a:latin typeface="Times New Roman" pitchFamily="18" charset="0"/>
                <a:cs typeface="Times New Roman" pitchFamily="18" charset="0"/>
              </a:rPr>
              <a:t> qua </a:t>
            </a:r>
            <a:r>
              <a:rPr lang="en-US" sz="2000" dirty="0" err="1">
                <a:latin typeface="Times New Roman" pitchFamily="18" charset="0"/>
                <a:cs typeface="Times New Roman" pitchFamily="18" charset="0"/>
              </a:rPr>
              <a:t>dịch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vụ</a:t>
            </a:r>
            <a:r>
              <a:rPr lang="vi-VN" sz="2000" dirty="0">
                <a:latin typeface="Times New Roman" pitchFamily="18" charset="0"/>
                <a:cs typeface="Times New Roman" pitchFamily="18" charset="0"/>
              </a:rPr>
              <a:t> bưu </a:t>
            </a:r>
            <a:r>
              <a:rPr lang="en-US" sz="2000" dirty="0" err="1">
                <a:latin typeface="Times New Roman" pitchFamily="18" charset="0"/>
                <a:cs typeface="Times New Roman" pitchFamily="18" charset="0"/>
              </a:rPr>
              <a:t>chính</a:t>
            </a:r>
            <a:r>
              <a:rPr lang="en-US" sz="2000" dirty="0">
                <a:latin typeface="Times New Roman" pitchFamily="18" charset="0"/>
                <a:cs typeface="Times New Roman" pitchFamily="18" charset="0"/>
              </a:rPr>
              <a:t>. </a:t>
            </a:r>
            <a:endParaRPr lang="vi-VN" sz="2000" dirty="0">
              <a:latin typeface="Times New Roman" pitchFamily="18" charset="0"/>
              <a:cs typeface="Times New Roman" pitchFamily="18" charset="0"/>
            </a:endParaRPr>
          </a:p>
        </p:txBody>
      </p:sp>
      <p:sp>
        <p:nvSpPr>
          <p:cNvPr id="7" name="object 4"/>
          <p:cNvSpPr txBox="1"/>
          <p:nvPr/>
        </p:nvSpPr>
        <p:spPr>
          <a:xfrm>
            <a:off x="628534" y="476672"/>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HÀNH CHÍNH </a:t>
            </a:r>
            <a:r>
              <a:rPr lang="en-US" sz="2400" b="1" dirty="0">
                <a:solidFill>
                  <a:schemeClr val="tx2"/>
                </a:solidFill>
                <a:latin typeface="Times New Roman" pitchFamily="18" charset="0"/>
                <a:cs typeface="Times New Roman" pitchFamily="18" charset="0"/>
              </a:rPr>
              <a:t>CẤP TỈNH </a:t>
            </a:r>
          </a:p>
          <a:p>
            <a:pPr algn="ctr"/>
            <a:r>
              <a:rPr lang="en-US" sz="2400" b="1" dirty="0">
                <a:solidFill>
                  <a:srgbClr val="0000FF"/>
                </a:solidFill>
                <a:latin typeface="Times New Roman" pitchFamily="18" charset="0"/>
                <a:cs typeface="Times New Roman" pitchFamily="18" charset="0"/>
              </a:rPr>
              <a:t>2. GIẤP PHÉP MÔI TRƯỜNG</a:t>
            </a:r>
          </a:p>
        </p:txBody>
      </p:sp>
    </p:spTree>
    <p:extLst>
      <p:ext uri="{BB962C8B-B14F-4D97-AF65-F5344CB8AC3E}">
        <p14:creationId xmlns:p14="http://schemas.microsoft.com/office/powerpoint/2010/main" val="49911183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7" name="object 4"/>
          <p:cNvSpPr txBox="1"/>
          <p:nvPr/>
        </p:nvSpPr>
        <p:spPr>
          <a:xfrm>
            <a:off x="616255" y="260648"/>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a:t>
            </a:r>
            <a:r>
              <a:rPr lang="en-US" sz="2400" b="1">
                <a:solidFill>
                  <a:schemeClr val="tx2"/>
                </a:solidFill>
                <a:latin typeface="Times New Roman" pitchFamily="18" charset="0"/>
                <a:cs typeface="Times New Roman" pitchFamily="18" charset="0"/>
              </a:rPr>
              <a:t>CẤP </a:t>
            </a:r>
            <a:r>
              <a:rPr lang="en-US" sz="2400" b="1" dirty="0">
                <a:solidFill>
                  <a:schemeClr val="tx2"/>
                </a:solidFill>
                <a:latin typeface="Times New Roman" pitchFamily="18" charset="0"/>
                <a:cs typeface="Times New Roman" pitchFamily="18" charset="0"/>
              </a:rPr>
              <a:t>TỈNH </a:t>
            </a:r>
          </a:p>
          <a:p>
            <a:pPr algn="ctr"/>
            <a:r>
              <a:rPr lang="en-US" sz="2400" b="1" dirty="0">
                <a:solidFill>
                  <a:srgbClr val="0000FF"/>
                </a:solidFill>
                <a:latin typeface="Times New Roman" pitchFamily="18" charset="0"/>
                <a:cs typeface="Times New Roman" pitchFamily="18" charset="0"/>
              </a:rPr>
              <a:t>2. GIẤP PHÉP </a:t>
            </a:r>
            <a:r>
              <a:rPr lang="en-US" sz="2400" b="1">
                <a:solidFill>
                  <a:srgbClr val="0000FF"/>
                </a:solidFill>
                <a:latin typeface="Times New Roman" pitchFamily="18" charset="0"/>
                <a:cs typeface="Times New Roman" pitchFamily="18" charset="0"/>
              </a:rPr>
              <a:t>MÔI TRƯỜNG</a:t>
            </a:r>
            <a:endParaRPr lang="en-US" sz="2400" b="1" dirty="0">
              <a:solidFill>
                <a:srgbClr val="0000FF"/>
              </a:solidFill>
              <a:latin typeface="Times New Roman" pitchFamily="18" charset="0"/>
              <a:cs typeface="Times New Roman" pitchFamily="18" charset="0"/>
            </a:endParaRPr>
          </a:p>
        </p:txBody>
      </p:sp>
      <p:sp>
        <p:nvSpPr>
          <p:cNvPr id="3" name="Rectangle 2"/>
          <p:cNvSpPr/>
          <p:nvPr/>
        </p:nvSpPr>
        <p:spPr>
          <a:xfrm>
            <a:off x="616255" y="1196752"/>
            <a:ext cx="8204217" cy="4893647"/>
          </a:xfrm>
          <a:prstGeom prst="rect">
            <a:avLst/>
          </a:prstGeom>
        </p:spPr>
        <p:txBody>
          <a:bodyPr wrap="square">
            <a:spAutoFit/>
          </a:bodyPr>
          <a:lstStyle/>
          <a:p>
            <a:pPr algn="just"/>
            <a:r>
              <a:rPr lang="vi-VN" sz="2400" b="1" i="1">
                <a:latin typeface="Times New Roman" pitchFamily="18" charset="0"/>
                <a:cs typeface="Times New Roman" pitchFamily="18" charset="0"/>
              </a:rPr>
              <a:t>c) Thành phần, số lượng hồ sơ:</a:t>
            </a:r>
            <a:endParaRPr lang="vi-VN" sz="2400">
              <a:latin typeface="Times New Roman" pitchFamily="18" charset="0"/>
              <a:cs typeface="Times New Roman" pitchFamily="18" charset="0"/>
            </a:endParaRPr>
          </a:p>
          <a:p>
            <a:pPr algn="just"/>
            <a:r>
              <a:rPr lang="vi-VN" sz="2400">
                <a:latin typeface="Times New Roman" pitchFamily="18" charset="0"/>
                <a:cs typeface="Times New Roman" pitchFamily="18" charset="0"/>
              </a:rPr>
              <a:t>- 01 bản</a:t>
            </a:r>
            <a:r>
              <a:rPr lang="en-US" sz="2400">
                <a:latin typeface="Times New Roman" pitchFamily="18" charset="0"/>
                <a:cs typeface="Times New Roman" pitchFamily="18" charset="0"/>
              </a:rPr>
              <a:t> chính</a:t>
            </a:r>
            <a:r>
              <a:rPr lang="vi-VN" sz="2400">
                <a:latin typeface="Times New Roman" pitchFamily="18" charset="0"/>
                <a:cs typeface="Times New Roman" pitchFamily="18" charset="0"/>
              </a:rPr>
              <a:t> văn bản đề nghị cấp giấy phép môi trường của dự án đầu tư, cơ sở </a:t>
            </a:r>
            <a:r>
              <a:rPr lang="vi-VN" sz="2400" i="1">
                <a:latin typeface="Times New Roman" pitchFamily="18" charset="0"/>
                <a:cs typeface="Times New Roman" pitchFamily="18" charset="0"/>
              </a:rPr>
              <a:t>(mẫu</a:t>
            </a:r>
            <a:r>
              <a:rPr lang="en-US" sz="2400" i="1">
                <a:latin typeface="Times New Roman" pitchFamily="18" charset="0"/>
                <a:cs typeface="Times New Roman" pitchFamily="18" charset="0"/>
              </a:rPr>
              <a:t> quy định</a:t>
            </a:r>
            <a:r>
              <a:rPr lang="vi-VN" sz="2400" i="1">
                <a:latin typeface="Times New Roman" pitchFamily="18" charset="0"/>
                <a:cs typeface="Times New Roman" pitchFamily="18" charset="0"/>
              </a:rPr>
              <a:t> tại Phụ lục XIII ban hành kèm theo Nghị định số 08/2022/NĐ-CP)</a:t>
            </a:r>
            <a:r>
              <a:rPr lang="en-US" sz="2400" i="1">
                <a:latin typeface="Times New Roman" pitchFamily="18" charset="0"/>
                <a:cs typeface="Times New Roman" pitchFamily="18" charset="0"/>
              </a:rPr>
              <a:t>;</a:t>
            </a:r>
            <a:endParaRPr lang="vi-VN" sz="2400">
              <a:latin typeface="Times New Roman" pitchFamily="18" charset="0"/>
              <a:cs typeface="Times New Roman" pitchFamily="18" charset="0"/>
            </a:endParaRPr>
          </a:p>
          <a:p>
            <a:pPr algn="just"/>
            <a:r>
              <a:rPr lang="vi-VN" sz="2400">
                <a:latin typeface="Times New Roman" pitchFamily="18" charset="0"/>
                <a:cs typeface="Times New Roman" pitchFamily="18" charset="0"/>
              </a:rPr>
              <a:t>- 01 bản</a:t>
            </a:r>
            <a:r>
              <a:rPr lang="en-US" sz="2400">
                <a:latin typeface="Times New Roman" pitchFamily="18" charset="0"/>
                <a:cs typeface="Times New Roman" pitchFamily="18" charset="0"/>
              </a:rPr>
              <a:t> chính</a:t>
            </a:r>
            <a:r>
              <a:rPr lang="vi-VN" sz="2400">
                <a:latin typeface="Times New Roman" pitchFamily="18" charset="0"/>
                <a:cs typeface="Times New Roman" pitchFamily="18" charset="0"/>
              </a:rPr>
              <a:t> Báo cáo đề xuất cấp giấy phép môi trường của dự án đầu tư, cơ sở</a:t>
            </a:r>
            <a:r>
              <a:rPr lang="en-US" sz="2400">
                <a:latin typeface="Times New Roman" pitchFamily="18" charset="0"/>
                <a:cs typeface="Times New Roman" pitchFamily="18" charset="0"/>
              </a:rPr>
              <a:t>:</a:t>
            </a:r>
            <a:endParaRPr lang="vi-VN" sz="2400">
              <a:latin typeface="Times New Roman" pitchFamily="18" charset="0"/>
              <a:cs typeface="Times New Roman" pitchFamily="18" charset="0"/>
            </a:endParaRPr>
          </a:p>
          <a:p>
            <a:pPr algn="just"/>
            <a:r>
              <a:rPr lang="vi-VN" sz="2400" i="1">
                <a:latin typeface="Times New Roman" pitchFamily="18" charset="0"/>
                <a:cs typeface="Times New Roman" pitchFamily="18" charset="0"/>
              </a:rPr>
              <a:t>+ </a:t>
            </a:r>
            <a:r>
              <a:rPr lang="en-US" sz="2400">
                <a:latin typeface="Times New Roman" pitchFamily="18" charset="0"/>
                <a:cs typeface="Times New Roman" pitchFamily="18" charset="0"/>
              </a:rPr>
              <a:t>Trường hợp</a:t>
            </a:r>
            <a:r>
              <a:rPr lang="vi-VN" sz="2400">
                <a:latin typeface="Times New Roman" pitchFamily="18" charset="0"/>
                <a:cs typeface="Times New Roman" pitchFamily="18" charset="0"/>
              </a:rPr>
              <a:t> dự án đầu tư đã có quyết định phê duyệt kết quả thẩm định báo cáo đánh giá tác động môi trường trước khi đi vào vận hành thử nghiệm</a:t>
            </a:r>
            <a:r>
              <a:rPr lang="en-US" sz="2400">
                <a:latin typeface="Times New Roman" pitchFamily="18" charset="0"/>
                <a:cs typeface="Times New Roman" pitchFamily="18" charset="0"/>
              </a:rPr>
              <a:t>: </a:t>
            </a:r>
            <a:r>
              <a:rPr lang="vi-VN" sz="2400" i="1">
                <a:latin typeface="Times New Roman" pitchFamily="18" charset="0"/>
                <a:cs typeface="Times New Roman" pitchFamily="18" charset="0"/>
              </a:rPr>
              <a:t>mẫu</a:t>
            </a:r>
            <a:r>
              <a:rPr lang="en-US" sz="2400" i="1">
                <a:latin typeface="Times New Roman" pitchFamily="18" charset="0"/>
                <a:cs typeface="Times New Roman" pitchFamily="18" charset="0"/>
              </a:rPr>
              <a:t> quy định</a:t>
            </a:r>
            <a:r>
              <a:rPr lang="vi-VN" sz="2400" i="1">
                <a:latin typeface="Times New Roman" pitchFamily="18" charset="0"/>
                <a:cs typeface="Times New Roman" pitchFamily="18" charset="0"/>
              </a:rPr>
              <a:t> tại Phụ lục VIII ban hành kèm theo Nghị định số 08/2022/NĐ-CP</a:t>
            </a:r>
            <a:r>
              <a:rPr lang="en-US" sz="2400" i="1">
                <a:latin typeface="Times New Roman" pitchFamily="18" charset="0"/>
                <a:cs typeface="Times New Roman" pitchFamily="18" charset="0"/>
              </a:rPr>
              <a:t>;</a:t>
            </a:r>
            <a:endParaRPr lang="vi-VN" sz="2400">
              <a:latin typeface="Times New Roman" pitchFamily="18" charset="0"/>
              <a:cs typeface="Times New Roman" pitchFamily="18" charset="0"/>
            </a:endParaRPr>
          </a:p>
          <a:p>
            <a:pPr algn="just"/>
            <a:r>
              <a:rPr lang="vi-VN" sz="2400" i="1">
                <a:latin typeface="Times New Roman" pitchFamily="18" charset="0"/>
                <a:cs typeface="Times New Roman" pitchFamily="18" charset="0"/>
              </a:rPr>
              <a:t>+ </a:t>
            </a:r>
            <a:r>
              <a:rPr lang="en-US" sz="2400">
                <a:latin typeface="Times New Roman" pitchFamily="18" charset="0"/>
                <a:cs typeface="Times New Roman" pitchFamily="18" charset="0"/>
              </a:rPr>
              <a:t>Trường hợp</a:t>
            </a:r>
            <a:r>
              <a:rPr lang="vi-VN" sz="2400">
                <a:latin typeface="Times New Roman" pitchFamily="18" charset="0"/>
                <a:cs typeface="Times New Roman" pitchFamily="18" charset="0"/>
              </a:rPr>
              <a:t> dự án đầu tư nhóm II không thuộc đối tượng phải thực hiện đánh giá tác động môi trường</a:t>
            </a:r>
            <a:r>
              <a:rPr lang="en-US" sz="2400">
                <a:latin typeface="Times New Roman" pitchFamily="18" charset="0"/>
                <a:cs typeface="Times New Roman" pitchFamily="18" charset="0"/>
              </a:rPr>
              <a:t>: </a:t>
            </a:r>
            <a:r>
              <a:rPr lang="vi-VN" sz="2400" i="1">
                <a:latin typeface="Times New Roman" pitchFamily="18" charset="0"/>
                <a:cs typeface="Times New Roman" pitchFamily="18" charset="0"/>
              </a:rPr>
              <a:t>mẫu</a:t>
            </a:r>
            <a:r>
              <a:rPr lang="en-US" sz="2400" i="1">
                <a:latin typeface="Times New Roman" pitchFamily="18" charset="0"/>
                <a:cs typeface="Times New Roman" pitchFamily="18" charset="0"/>
              </a:rPr>
              <a:t> quy định</a:t>
            </a:r>
            <a:r>
              <a:rPr lang="vi-VN" sz="2400" i="1">
                <a:latin typeface="Times New Roman" pitchFamily="18" charset="0"/>
                <a:cs typeface="Times New Roman" pitchFamily="18" charset="0"/>
              </a:rPr>
              <a:t> tại Phụ lục IX ban hành kèm theo Nghị định số 08/2022/NĐ-CP</a:t>
            </a:r>
            <a:r>
              <a:rPr lang="en-US" sz="2400" i="1">
                <a:latin typeface="Times New Roman" pitchFamily="18" charset="0"/>
                <a:cs typeface="Times New Roman" pitchFamily="18" charset="0"/>
              </a:rPr>
              <a:t>;</a:t>
            </a:r>
            <a:endParaRPr lang="vi-VN" sz="2400">
              <a:latin typeface="Times New Roman" pitchFamily="18" charset="0"/>
              <a:cs typeface="Times New Roman" pitchFamily="18" charset="0"/>
            </a:endParaRPr>
          </a:p>
        </p:txBody>
      </p:sp>
    </p:spTree>
    <p:extLst>
      <p:ext uri="{BB962C8B-B14F-4D97-AF65-F5344CB8AC3E}">
        <p14:creationId xmlns:p14="http://schemas.microsoft.com/office/powerpoint/2010/main" val="230753479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5" name="object 4"/>
          <p:cNvSpPr txBox="1"/>
          <p:nvPr/>
        </p:nvSpPr>
        <p:spPr>
          <a:xfrm>
            <a:off x="538078" y="476672"/>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a:t>
            </a:r>
            <a:r>
              <a:rPr lang="en-US" sz="2400" b="1">
                <a:solidFill>
                  <a:schemeClr val="tx2"/>
                </a:solidFill>
                <a:latin typeface="Times New Roman" pitchFamily="18" charset="0"/>
                <a:cs typeface="Times New Roman" pitchFamily="18" charset="0"/>
              </a:rPr>
              <a:t>CẤP </a:t>
            </a:r>
            <a:r>
              <a:rPr lang="en-US" sz="2400" b="1" dirty="0">
                <a:solidFill>
                  <a:schemeClr val="tx2"/>
                </a:solidFill>
                <a:latin typeface="Times New Roman" pitchFamily="18" charset="0"/>
                <a:cs typeface="Times New Roman" pitchFamily="18" charset="0"/>
              </a:rPr>
              <a:t>TỈNH </a:t>
            </a:r>
          </a:p>
          <a:p>
            <a:pPr algn="ctr"/>
            <a:r>
              <a:rPr lang="en-US" sz="2400" b="1" dirty="0">
                <a:solidFill>
                  <a:srgbClr val="0000FF"/>
                </a:solidFill>
                <a:latin typeface="Times New Roman" pitchFamily="18" charset="0"/>
                <a:cs typeface="Times New Roman" pitchFamily="18" charset="0"/>
              </a:rPr>
              <a:t>2. GIẤP PHÉP </a:t>
            </a:r>
            <a:r>
              <a:rPr lang="en-US" sz="2400" b="1">
                <a:solidFill>
                  <a:srgbClr val="0000FF"/>
                </a:solidFill>
                <a:latin typeface="Times New Roman" pitchFamily="18" charset="0"/>
                <a:cs typeface="Times New Roman" pitchFamily="18" charset="0"/>
              </a:rPr>
              <a:t>MÔI TRƯỜNG</a:t>
            </a:r>
            <a:endParaRPr lang="en-US" sz="2400" b="1" dirty="0">
              <a:solidFill>
                <a:srgbClr val="0000FF"/>
              </a:solidFill>
              <a:latin typeface="Times New Roman" pitchFamily="18" charset="0"/>
              <a:cs typeface="Times New Roman" pitchFamily="18" charset="0"/>
            </a:endParaRPr>
          </a:p>
        </p:txBody>
      </p:sp>
      <p:sp>
        <p:nvSpPr>
          <p:cNvPr id="2" name="Rectangle 1"/>
          <p:cNvSpPr/>
          <p:nvPr/>
        </p:nvSpPr>
        <p:spPr>
          <a:xfrm>
            <a:off x="416631" y="1340768"/>
            <a:ext cx="8424936" cy="5262979"/>
          </a:xfrm>
          <a:prstGeom prst="rect">
            <a:avLst/>
          </a:prstGeom>
        </p:spPr>
        <p:txBody>
          <a:bodyPr wrap="square">
            <a:spAutoFit/>
          </a:bodyPr>
          <a:lstStyle/>
          <a:p>
            <a:pPr algn="just"/>
            <a:r>
              <a:rPr lang="vi-VN" sz="2400" i="1">
                <a:latin typeface="Times New Roman" pitchFamily="18" charset="0"/>
                <a:cs typeface="Times New Roman" pitchFamily="18" charset="0"/>
              </a:rPr>
              <a:t>	+ </a:t>
            </a:r>
            <a:r>
              <a:rPr lang="en-US" sz="2400">
                <a:latin typeface="Times New Roman" pitchFamily="18" charset="0"/>
                <a:cs typeface="Times New Roman" pitchFamily="18" charset="0"/>
              </a:rPr>
              <a:t>Trường hợp</a:t>
            </a:r>
            <a:r>
              <a:rPr lang="vi-VN" sz="2400">
                <a:latin typeface="Times New Roman" pitchFamily="18" charset="0"/>
                <a:cs typeface="Times New Roman" pitchFamily="18" charset="0"/>
              </a:rPr>
              <a:t> cơ sở, khu sản xuất, kinh doanh, dịch vụ tập trung, cụm công nghiệp đang hoạt động có tiêu chí về môi trường tương đương với dự án nhóm I hoặc nhóm II</a:t>
            </a:r>
            <a:r>
              <a:rPr lang="en-US" sz="2400">
                <a:latin typeface="Times New Roman" pitchFamily="18" charset="0"/>
                <a:cs typeface="Times New Roman" pitchFamily="18" charset="0"/>
              </a:rPr>
              <a:t>: </a:t>
            </a:r>
            <a:r>
              <a:rPr lang="vi-VN" sz="2400" i="1">
                <a:latin typeface="Times New Roman" pitchFamily="18" charset="0"/>
                <a:cs typeface="Times New Roman" pitchFamily="18" charset="0"/>
              </a:rPr>
              <a:t>mẫu</a:t>
            </a:r>
            <a:r>
              <a:rPr lang="en-US" sz="2400" i="1">
                <a:latin typeface="Times New Roman" pitchFamily="18" charset="0"/>
                <a:cs typeface="Times New Roman" pitchFamily="18" charset="0"/>
              </a:rPr>
              <a:t> quy định</a:t>
            </a:r>
            <a:r>
              <a:rPr lang="vi-VN" sz="2400" i="1">
                <a:latin typeface="Times New Roman" pitchFamily="18" charset="0"/>
                <a:cs typeface="Times New Roman" pitchFamily="18" charset="0"/>
              </a:rPr>
              <a:t> tại Phụ lục X ban hành kèm theo Nghị định số 08/2022/NĐ-CP</a:t>
            </a:r>
            <a:r>
              <a:rPr lang="en-US" sz="2400" i="1">
                <a:latin typeface="Times New Roman" pitchFamily="18" charset="0"/>
                <a:cs typeface="Times New Roman" pitchFamily="18" charset="0"/>
              </a:rPr>
              <a:t>;</a:t>
            </a:r>
            <a:endParaRPr lang="vi-VN" sz="2400">
              <a:latin typeface="Times New Roman" pitchFamily="18" charset="0"/>
              <a:cs typeface="Times New Roman" pitchFamily="18" charset="0"/>
            </a:endParaRPr>
          </a:p>
          <a:p>
            <a:pPr algn="just"/>
            <a:r>
              <a:rPr lang="vi-VN" sz="2400" i="1">
                <a:latin typeface="Times New Roman" pitchFamily="18" charset="0"/>
                <a:cs typeface="Times New Roman" pitchFamily="18" charset="0"/>
              </a:rPr>
              <a:t>	+ </a:t>
            </a:r>
            <a:r>
              <a:rPr lang="en-US" sz="2400">
                <a:latin typeface="Times New Roman" pitchFamily="18" charset="0"/>
                <a:cs typeface="Times New Roman" pitchFamily="18" charset="0"/>
              </a:rPr>
              <a:t>Trường hợp</a:t>
            </a:r>
            <a:r>
              <a:rPr lang="vi-VN" sz="2400">
                <a:latin typeface="Times New Roman" pitchFamily="18" charset="0"/>
                <a:cs typeface="Times New Roman" pitchFamily="18" charset="0"/>
              </a:rPr>
              <a:t> dự án đầu tư nhóm III</a:t>
            </a:r>
            <a:r>
              <a:rPr lang="en-US" sz="2400">
                <a:latin typeface="Times New Roman" pitchFamily="18" charset="0"/>
                <a:cs typeface="Times New Roman" pitchFamily="18" charset="0"/>
              </a:rPr>
              <a:t>: </a:t>
            </a:r>
            <a:r>
              <a:rPr lang="vi-VN" sz="2400" i="1">
                <a:latin typeface="Times New Roman" pitchFamily="18" charset="0"/>
                <a:cs typeface="Times New Roman" pitchFamily="18" charset="0"/>
              </a:rPr>
              <a:t>mẫu</a:t>
            </a:r>
            <a:r>
              <a:rPr lang="en-US" sz="2400" i="1">
                <a:latin typeface="Times New Roman" pitchFamily="18" charset="0"/>
                <a:cs typeface="Times New Roman" pitchFamily="18" charset="0"/>
              </a:rPr>
              <a:t> quy định</a:t>
            </a:r>
            <a:r>
              <a:rPr lang="vi-VN" sz="2400" i="1">
                <a:latin typeface="Times New Roman" pitchFamily="18" charset="0"/>
                <a:cs typeface="Times New Roman" pitchFamily="18" charset="0"/>
              </a:rPr>
              <a:t> tại Phụ lục XI ban hành kèm theo Nghị định số 08/2022/NĐ-CP</a:t>
            </a:r>
            <a:r>
              <a:rPr lang="en-US" sz="2400" i="1">
                <a:latin typeface="Times New Roman" pitchFamily="18" charset="0"/>
                <a:cs typeface="Times New Roman" pitchFamily="18" charset="0"/>
              </a:rPr>
              <a:t>;</a:t>
            </a:r>
            <a:endParaRPr lang="vi-VN" sz="2400">
              <a:latin typeface="Times New Roman" pitchFamily="18" charset="0"/>
              <a:cs typeface="Times New Roman" pitchFamily="18" charset="0"/>
            </a:endParaRPr>
          </a:p>
          <a:p>
            <a:pPr algn="just"/>
            <a:r>
              <a:rPr lang="vi-VN" sz="2400" i="1">
                <a:latin typeface="Times New Roman" pitchFamily="18" charset="0"/>
                <a:cs typeface="Times New Roman" pitchFamily="18" charset="0"/>
              </a:rPr>
              <a:t>	+ </a:t>
            </a:r>
            <a:r>
              <a:rPr lang="en-US" sz="2400">
                <a:latin typeface="Times New Roman" pitchFamily="18" charset="0"/>
                <a:cs typeface="Times New Roman" pitchFamily="18" charset="0"/>
              </a:rPr>
              <a:t>Trường hợp</a:t>
            </a:r>
            <a:r>
              <a:rPr lang="vi-VN" sz="2400">
                <a:latin typeface="Times New Roman" pitchFamily="18" charset="0"/>
                <a:cs typeface="Times New Roman" pitchFamily="18" charset="0"/>
              </a:rPr>
              <a:t> cơ sở đang hoạt động có tiêu chí về môi trường tương đương với dự án nhóm III</a:t>
            </a:r>
            <a:r>
              <a:rPr lang="en-US" sz="2400">
                <a:latin typeface="Times New Roman" pitchFamily="18" charset="0"/>
                <a:cs typeface="Times New Roman" pitchFamily="18" charset="0"/>
              </a:rPr>
              <a:t>: </a:t>
            </a:r>
            <a:r>
              <a:rPr lang="vi-VN" sz="2400" i="1">
                <a:latin typeface="Times New Roman" pitchFamily="18" charset="0"/>
                <a:cs typeface="Times New Roman" pitchFamily="18" charset="0"/>
              </a:rPr>
              <a:t>mẫu</a:t>
            </a:r>
            <a:r>
              <a:rPr lang="en-US" sz="2400" i="1">
                <a:latin typeface="Times New Roman" pitchFamily="18" charset="0"/>
                <a:cs typeface="Times New Roman" pitchFamily="18" charset="0"/>
              </a:rPr>
              <a:t> quy định</a:t>
            </a:r>
            <a:r>
              <a:rPr lang="vi-VN" sz="2400" i="1">
                <a:latin typeface="Times New Roman" pitchFamily="18" charset="0"/>
                <a:cs typeface="Times New Roman" pitchFamily="18" charset="0"/>
              </a:rPr>
              <a:t> tại Phụ lục XII ban hành kèm theo Nghị định số 08/2022/NĐ-CP</a:t>
            </a:r>
            <a:r>
              <a:rPr lang="en-US" sz="2400" i="1">
                <a:latin typeface="Times New Roman" pitchFamily="18" charset="0"/>
                <a:cs typeface="Times New Roman" pitchFamily="18" charset="0"/>
              </a:rPr>
              <a:t>;</a:t>
            </a:r>
            <a:endParaRPr lang="vi-VN" sz="2400">
              <a:latin typeface="Times New Roman" pitchFamily="18" charset="0"/>
              <a:cs typeface="Times New Roman" pitchFamily="18" charset="0"/>
            </a:endParaRPr>
          </a:p>
          <a:p>
            <a:pPr algn="just"/>
            <a:r>
              <a:rPr lang="vi-VN" sz="2400">
                <a:latin typeface="Times New Roman" pitchFamily="18" charset="0"/>
                <a:cs typeface="Times New Roman" pitchFamily="18" charset="0"/>
              </a:rPr>
              <a:t>	- 01 bản </a:t>
            </a:r>
            <a:r>
              <a:rPr lang="en-US" sz="2400">
                <a:latin typeface="Times New Roman" pitchFamily="18" charset="0"/>
                <a:cs typeface="Times New Roman" pitchFamily="18" charset="0"/>
              </a:rPr>
              <a:t>sao </a:t>
            </a:r>
            <a:r>
              <a:rPr lang="vi-VN" sz="2400">
                <a:latin typeface="Times New Roman" pitchFamily="18" charset="0"/>
                <a:cs typeface="Times New Roman" pitchFamily="18" charset="0"/>
              </a:rPr>
              <a:t>Báo cáo nghiên cứu khả thi hoặc tài liệu tương đương với báo cáo nghiên cứu khả thi của dự án đầu tư theo quy định của pháp luật về đầu tư, đầu tư công, đầu tư theo phương thức đối tác công tư, xây dựng (đối với dự án đầu tư không thuộc đối tượng phải thực hiện đánh giá tác động môi trường).</a:t>
            </a:r>
          </a:p>
        </p:txBody>
      </p:sp>
    </p:spTree>
    <p:extLst>
      <p:ext uri="{BB962C8B-B14F-4D97-AF65-F5344CB8AC3E}">
        <p14:creationId xmlns:p14="http://schemas.microsoft.com/office/powerpoint/2010/main" val="4925717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582341"/>
            <a:ext cx="8568952" cy="4401205"/>
          </a:xfrm>
          <a:prstGeom prst="rect">
            <a:avLst/>
          </a:prstGeom>
          <a:effectLst>
            <a:glow rad="228600">
              <a:schemeClr val="accent6">
                <a:satMod val="175000"/>
                <a:alpha val="40000"/>
              </a:schemeClr>
            </a:glow>
            <a:outerShdw blurRad="40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wrap="square">
            <a:spAutoFit/>
          </a:bodyPr>
          <a:lstStyle/>
          <a:p>
            <a:pPr algn="just"/>
            <a:r>
              <a:rPr lang="vi-VN" sz="2800">
                <a:latin typeface="+mj-lt"/>
              </a:rPr>
              <a:t>c) Dự án sử dụng đất, đất có mặt nước, khu vực biển với quy mô trung bình hoặc với </a:t>
            </a:r>
            <a:r>
              <a:rPr lang="vi-VN" sz="2800" b="1">
                <a:solidFill>
                  <a:srgbClr val="FF0000"/>
                </a:solidFill>
                <a:latin typeface="+mj-lt"/>
              </a:rPr>
              <a:t>quy mô </a:t>
            </a:r>
            <a:r>
              <a:rPr lang="vi-VN" sz="2800">
                <a:latin typeface="+mj-lt"/>
              </a:rPr>
              <a:t>nhỏ nhưng có yếu tố nhạy cảm về môi trường;</a:t>
            </a:r>
          </a:p>
          <a:p>
            <a:pPr algn="just"/>
            <a:r>
              <a:rPr lang="vi-VN" sz="2800">
                <a:latin typeface="+mj-lt"/>
              </a:rPr>
              <a:t>d) Dự án khai thác khoáng sản, tài nguyên nước với </a:t>
            </a:r>
            <a:r>
              <a:rPr lang="vi-VN" sz="2800" b="1">
                <a:solidFill>
                  <a:srgbClr val="FF0000"/>
                </a:solidFill>
                <a:latin typeface="+mj-lt"/>
              </a:rPr>
              <a:t>quy mô, công suất</a:t>
            </a:r>
            <a:r>
              <a:rPr lang="vi-VN" sz="2800">
                <a:latin typeface="+mj-lt"/>
              </a:rPr>
              <a:t> trung bình hoặc với </a:t>
            </a:r>
            <a:r>
              <a:rPr lang="vi-VN" sz="2800" b="1">
                <a:solidFill>
                  <a:srgbClr val="FF0000"/>
                </a:solidFill>
                <a:latin typeface="+mj-lt"/>
              </a:rPr>
              <a:t>quy mô, công suất </a:t>
            </a:r>
            <a:r>
              <a:rPr lang="vi-VN" sz="2800">
                <a:latin typeface="+mj-lt"/>
              </a:rPr>
              <a:t>nhỏ nhưng có yếu tố nhạy cảm về môi trường;</a:t>
            </a:r>
          </a:p>
          <a:p>
            <a:pPr algn="just"/>
            <a:r>
              <a:rPr lang="vi-VN" sz="2800">
                <a:latin typeface="+mj-lt"/>
              </a:rPr>
              <a:t>đ) Dự án có yêu cầu chuyển mục đích sử dụng đất với </a:t>
            </a:r>
            <a:r>
              <a:rPr lang="vi-VN" sz="2800" b="1">
                <a:solidFill>
                  <a:srgbClr val="FF0000"/>
                </a:solidFill>
                <a:latin typeface="+mj-lt"/>
              </a:rPr>
              <a:t>quy mô </a:t>
            </a:r>
            <a:r>
              <a:rPr lang="vi-VN" sz="2800">
                <a:latin typeface="+mj-lt"/>
              </a:rPr>
              <a:t>nhỏ nhưng có yếu tố nhạy cảm về môi trường;</a:t>
            </a:r>
          </a:p>
          <a:p>
            <a:pPr algn="just"/>
            <a:r>
              <a:rPr lang="vi-VN" sz="2800">
                <a:latin typeface="+mj-lt"/>
              </a:rPr>
              <a:t>e) Dự án có yêu cầu di dân, tái định cư với </a:t>
            </a:r>
            <a:r>
              <a:rPr lang="vi-VN" sz="2800" b="1">
                <a:solidFill>
                  <a:srgbClr val="FF0000"/>
                </a:solidFill>
                <a:latin typeface="+mj-lt"/>
              </a:rPr>
              <a:t>quy mô </a:t>
            </a:r>
            <a:r>
              <a:rPr lang="vi-VN" sz="2800">
                <a:latin typeface="+mj-lt"/>
              </a:rPr>
              <a:t>trung bình.</a:t>
            </a:r>
          </a:p>
        </p:txBody>
      </p:sp>
      <p:sp>
        <p:nvSpPr>
          <p:cNvPr id="5" name="object 3"/>
          <p:cNvSpPr txBox="1"/>
          <p:nvPr/>
        </p:nvSpPr>
        <p:spPr>
          <a:xfrm>
            <a:off x="1245765" y="207417"/>
            <a:ext cx="7618036" cy="512961"/>
          </a:xfrm>
          <a:prstGeom prst="rect">
            <a:avLst/>
          </a:prstGeom>
        </p:spPr>
        <p:txBody>
          <a:bodyPr vert="horz" wrap="square" lIns="0" tIns="0" rIns="0" bIns="0" rtlCol="0">
            <a:spAutoFit/>
          </a:bodyPr>
          <a:lstStyle/>
          <a:p>
            <a:pPr marL="0" marR="0" algn="ctr">
              <a:lnSpc>
                <a:spcPts val="4021"/>
              </a:lnSpc>
              <a:spcBef>
                <a:spcPts val="0"/>
              </a:spcBef>
              <a:spcAft>
                <a:spcPts val="0"/>
              </a:spcAft>
            </a:pPr>
            <a:r>
              <a:rPr sz="3600" b="1" dirty="0" err="1">
                <a:solidFill>
                  <a:srgbClr val="FF0000"/>
                </a:solidFill>
                <a:latin typeface="+mj-lt"/>
                <a:cs typeface="KJKWOI+Arial-BoldMT"/>
              </a:rPr>
              <a:t>Đánh</a:t>
            </a:r>
            <a:r>
              <a:rPr sz="3600" b="1" spc="101" dirty="0">
                <a:solidFill>
                  <a:srgbClr val="FF0000"/>
                </a:solidFill>
                <a:latin typeface="+mj-lt"/>
                <a:cs typeface="KJKWOI+Arial-BoldMT"/>
              </a:rPr>
              <a:t> </a:t>
            </a:r>
            <a:r>
              <a:rPr sz="3600" b="1" dirty="0">
                <a:solidFill>
                  <a:srgbClr val="FF0000"/>
                </a:solidFill>
                <a:latin typeface="+mj-lt"/>
                <a:cs typeface="KJKWOI+Arial-BoldMT"/>
              </a:rPr>
              <a:t>giá</a:t>
            </a:r>
            <a:r>
              <a:rPr sz="3600" b="1" spc="96" dirty="0">
                <a:solidFill>
                  <a:srgbClr val="FF0000"/>
                </a:solidFill>
                <a:latin typeface="+mj-lt"/>
                <a:cs typeface="KJKWOI+Arial-BoldMT"/>
              </a:rPr>
              <a:t> </a:t>
            </a:r>
            <a:r>
              <a:rPr sz="3600" b="1" dirty="0">
                <a:solidFill>
                  <a:srgbClr val="FF0000"/>
                </a:solidFill>
                <a:latin typeface="+mj-lt"/>
                <a:cs typeface="KJKWOI+Arial-BoldMT"/>
              </a:rPr>
              <a:t>tác</a:t>
            </a:r>
            <a:r>
              <a:rPr sz="3600" b="1" spc="97" dirty="0">
                <a:solidFill>
                  <a:srgbClr val="FF0000"/>
                </a:solidFill>
                <a:latin typeface="+mj-lt"/>
                <a:cs typeface="KJKWOI+Arial-BoldMT"/>
              </a:rPr>
              <a:t> </a:t>
            </a:r>
            <a:r>
              <a:rPr sz="3600" b="1" dirty="0">
                <a:solidFill>
                  <a:srgbClr val="FF0000"/>
                </a:solidFill>
                <a:latin typeface="+mj-lt"/>
                <a:cs typeface="KJKWOI+Arial-BoldMT"/>
              </a:rPr>
              <a:t>động</a:t>
            </a:r>
            <a:r>
              <a:rPr sz="3600" b="1" spc="99" dirty="0">
                <a:solidFill>
                  <a:srgbClr val="FF0000"/>
                </a:solidFill>
                <a:latin typeface="+mj-lt"/>
                <a:cs typeface="KJKWOI+Arial-BoldMT"/>
              </a:rPr>
              <a:t> </a:t>
            </a:r>
            <a:r>
              <a:rPr sz="3600" b="1" dirty="0" err="1">
                <a:solidFill>
                  <a:srgbClr val="FF0000"/>
                </a:solidFill>
                <a:latin typeface="+mj-lt"/>
                <a:cs typeface="KJKWOI+Arial-BoldMT"/>
              </a:rPr>
              <a:t>môi</a:t>
            </a:r>
            <a:r>
              <a:rPr sz="3600" b="1" spc="98" dirty="0">
                <a:solidFill>
                  <a:srgbClr val="FF0000"/>
                </a:solidFill>
                <a:latin typeface="+mj-lt"/>
                <a:cs typeface="KJKWOI+Arial-BoldMT"/>
              </a:rPr>
              <a:t> </a:t>
            </a:r>
            <a:r>
              <a:rPr sz="3600" b="1" dirty="0" err="1">
                <a:solidFill>
                  <a:srgbClr val="FF0000"/>
                </a:solidFill>
                <a:latin typeface="+mj-lt"/>
                <a:cs typeface="KJKWOI+Arial-BoldMT"/>
              </a:rPr>
              <a:t>trường</a:t>
            </a:r>
            <a:endParaRPr sz="3600" b="1" dirty="0">
              <a:solidFill>
                <a:schemeClr val="accent1"/>
              </a:solidFill>
              <a:latin typeface="+mj-lt"/>
              <a:cs typeface="KJKWOI+Arial-BoldMT"/>
            </a:endParaRPr>
          </a:p>
        </p:txBody>
      </p:sp>
      <p:sp>
        <p:nvSpPr>
          <p:cNvPr id="6" name="object 3"/>
          <p:cNvSpPr txBox="1"/>
          <p:nvPr/>
        </p:nvSpPr>
        <p:spPr>
          <a:xfrm>
            <a:off x="190937" y="836712"/>
            <a:ext cx="7618036" cy="512961"/>
          </a:xfrm>
          <a:prstGeom prst="rect">
            <a:avLst/>
          </a:prstGeom>
        </p:spPr>
        <p:txBody>
          <a:bodyPr vert="horz" wrap="square" lIns="0" tIns="0" rIns="0" bIns="0" rtlCol="0">
            <a:spAutoFit/>
          </a:bodyPr>
          <a:lstStyle/>
          <a:p>
            <a:pPr marL="0" marR="0">
              <a:lnSpc>
                <a:spcPts val="4021"/>
              </a:lnSpc>
              <a:spcBef>
                <a:spcPts val="0"/>
              </a:spcBef>
              <a:spcAft>
                <a:spcPts val="0"/>
              </a:spcAft>
            </a:pPr>
            <a:r>
              <a:rPr lang="vi-VN" sz="2800" b="1">
                <a:solidFill>
                  <a:srgbClr val="0000FF"/>
                </a:solidFill>
                <a:latin typeface="+mj-lt"/>
                <a:cs typeface="KJKWOI+Arial-BoldMT"/>
              </a:rPr>
              <a:t>* KHOẢN 4 ĐIỀU 28 LUẬT BVMT</a:t>
            </a:r>
            <a:endParaRPr sz="2800" b="1" dirty="0">
              <a:solidFill>
                <a:srgbClr val="0000FF"/>
              </a:solidFill>
              <a:latin typeface="+mj-lt"/>
              <a:cs typeface="KJKWOI+Arial-BoldMT"/>
            </a:endParaRPr>
          </a:p>
        </p:txBody>
      </p:sp>
    </p:spTree>
    <p:extLst>
      <p:ext uri="{BB962C8B-B14F-4D97-AF65-F5344CB8AC3E}">
        <p14:creationId xmlns:p14="http://schemas.microsoft.com/office/powerpoint/2010/main" val="363051749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5" name="object 4"/>
          <p:cNvSpPr txBox="1"/>
          <p:nvPr/>
        </p:nvSpPr>
        <p:spPr>
          <a:xfrm>
            <a:off x="616255" y="260648"/>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a:t>
            </a:r>
            <a:r>
              <a:rPr lang="en-US" sz="2400" b="1">
                <a:solidFill>
                  <a:schemeClr val="tx2"/>
                </a:solidFill>
                <a:latin typeface="Times New Roman" pitchFamily="18" charset="0"/>
                <a:cs typeface="Times New Roman" pitchFamily="18" charset="0"/>
              </a:rPr>
              <a:t>CẤP </a:t>
            </a:r>
            <a:r>
              <a:rPr lang="en-US" sz="2400" b="1" dirty="0">
                <a:solidFill>
                  <a:schemeClr val="tx2"/>
                </a:solidFill>
                <a:latin typeface="Times New Roman" pitchFamily="18" charset="0"/>
                <a:cs typeface="Times New Roman" pitchFamily="18" charset="0"/>
              </a:rPr>
              <a:t>TỈNH </a:t>
            </a:r>
          </a:p>
          <a:p>
            <a:pPr algn="ctr"/>
            <a:r>
              <a:rPr lang="en-US" sz="2400" b="1" dirty="0">
                <a:solidFill>
                  <a:srgbClr val="0000FF"/>
                </a:solidFill>
                <a:latin typeface="Times New Roman" pitchFamily="18" charset="0"/>
                <a:cs typeface="Times New Roman" pitchFamily="18" charset="0"/>
              </a:rPr>
              <a:t>2. GIẤP PHÉP </a:t>
            </a:r>
            <a:r>
              <a:rPr lang="en-US" sz="2400" b="1">
                <a:solidFill>
                  <a:srgbClr val="0000FF"/>
                </a:solidFill>
                <a:latin typeface="Times New Roman" pitchFamily="18" charset="0"/>
                <a:cs typeface="Times New Roman" pitchFamily="18" charset="0"/>
              </a:rPr>
              <a:t>MÔI TRƯỜNG</a:t>
            </a:r>
            <a:endParaRPr lang="en-US" sz="2400" b="1" dirty="0">
              <a:solidFill>
                <a:srgbClr val="0000FF"/>
              </a:solidFill>
              <a:latin typeface="Times New Roman" pitchFamily="18" charset="0"/>
              <a:cs typeface="Times New Roman" pitchFamily="18" charset="0"/>
            </a:endParaRPr>
          </a:p>
        </p:txBody>
      </p:sp>
      <p:sp>
        <p:nvSpPr>
          <p:cNvPr id="3" name="Rectangle 2"/>
          <p:cNvSpPr/>
          <p:nvPr/>
        </p:nvSpPr>
        <p:spPr>
          <a:xfrm>
            <a:off x="251520" y="980728"/>
            <a:ext cx="8568952" cy="5170646"/>
          </a:xfrm>
          <a:prstGeom prst="rect">
            <a:avLst/>
          </a:prstGeom>
        </p:spPr>
        <p:txBody>
          <a:bodyPr wrap="square">
            <a:spAutoFit/>
          </a:bodyPr>
          <a:lstStyle/>
          <a:p>
            <a:r>
              <a:rPr lang="vi-VN" sz="2200" b="1" i="1" dirty="0">
                <a:latin typeface="Times New Roman" pitchFamily="18" charset="0"/>
                <a:cs typeface="Times New Roman" pitchFamily="18" charset="0"/>
              </a:rPr>
              <a:t>d) Thời hạn giải quyết:</a:t>
            </a:r>
            <a:endParaRPr lang="vi-VN" sz="2200" dirty="0">
              <a:latin typeface="Times New Roman" pitchFamily="18" charset="0"/>
              <a:cs typeface="Times New Roman" pitchFamily="18" charset="0"/>
            </a:endParaRPr>
          </a:p>
          <a:p>
            <a:pPr algn="just"/>
            <a:r>
              <a:rPr lang="vi-VN" sz="2200" dirty="0">
                <a:latin typeface="Times New Roman" pitchFamily="18" charset="0"/>
                <a:cs typeface="Times New Roman" pitchFamily="18" charset="0"/>
              </a:rPr>
              <a:t>	d1. </a:t>
            </a:r>
            <a:r>
              <a:rPr lang="en-US" sz="2200" dirty="0">
                <a:latin typeface="Times New Roman" pitchFamily="18" charset="0"/>
                <a:cs typeface="Times New Roman" pitchFamily="18" charset="0"/>
              </a:rPr>
              <a:t>T</a:t>
            </a:r>
            <a:r>
              <a:rPr lang="vi-VN" sz="2200" dirty="0">
                <a:latin typeface="Times New Roman" pitchFamily="18" charset="0"/>
                <a:cs typeface="Times New Roman" pitchFamily="18" charset="0"/>
              </a:rPr>
              <a:t>hời gian giải quyết thủ tục hành chính cấp giấy phép môi trường tối đa là </a:t>
            </a:r>
            <a:r>
              <a:rPr lang="en-US" sz="2200" b="1" dirty="0">
                <a:latin typeface="Times New Roman" pitchFamily="18" charset="0"/>
                <a:cs typeface="Times New Roman" pitchFamily="18" charset="0"/>
              </a:rPr>
              <a:t>15 </a:t>
            </a:r>
            <a:r>
              <a:rPr lang="en-US" sz="2200" dirty="0">
                <a:latin typeface="Times New Roman" pitchFamily="18" charset="0"/>
                <a:cs typeface="Times New Roman" pitchFamily="18" charset="0"/>
              </a:rPr>
              <a:t>(</a:t>
            </a:r>
            <a:r>
              <a:rPr lang="en-US" sz="2200" dirty="0" err="1">
                <a:latin typeface="Times New Roman" pitchFamily="18" charset="0"/>
                <a:cs typeface="Times New Roman" pitchFamily="18" charset="0"/>
              </a:rPr>
              <a:t>mười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lăm</a:t>
            </a:r>
            <a:r>
              <a:rPr lang="en-US" sz="2200" dirty="0">
                <a:latin typeface="Times New Roman" pitchFamily="18" charset="0"/>
                <a:cs typeface="Times New Roman" pitchFamily="18" charset="0"/>
              </a:rPr>
              <a:t>) </a:t>
            </a:r>
            <a:r>
              <a:rPr lang="vi-VN" sz="2200" dirty="0">
                <a:latin typeface="Times New Roman" pitchFamily="18" charset="0"/>
                <a:cs typeface="Times New Roman" pitchFamily="18" charset="0"/>
              </a:rPr>
              <a:t>ngày</a:t>
            </a:r>
            <a:r>
              <a:rPr lang="vi-VN" sz="2200" b="1" dirty="0">
                <a:latin typeface="Times New Roman" pitchFamily="18" charset="0"/>
                <a:cs typeface="Times New Roman" pitchFamily="18" charset="0"/>
              </a:rPr>
              <a:t> </a:t>
            </a:r>
            <a:r>
              <a:rPr lang="vi-VN" sz="2200" dirty="0">
                <a:latin typeface="Times New Roman" pitchFamily="18" charset="0"/>
                <a:cs typeface="Times New Roman" pitchFamily="18" charset="0"/>
              </a:rPr>
              <a:t>làm việc</a:t>
            </a:r>
            <a:r>
              <a:rPr lang="vi-VN" sz="2200" b="1" dirty="0">
                <a:latin typeface="Times New Roman" pitchFamily="18" charset="0"/>
                <a:cs typeface="Times New Roman" pitchFamily="18" charset="0"/>
              </a:rPr>
              <a:t> </a:t>
            </a:r>
            <a:r>
              <a:rPr lang="vi-VN" sz="2200" dirty="0">
                <a:latin typeface="Times New Roman" pitchFamily="18" charset="0"/>
                <a:cs typeface="Times New Roman" pitchFamily="18" charset="0"/>
              </a:rPr>
              <a:t>kể từ ngày nhận được hồ sơ đầy đủ</a:t>
            </a:r>
            <a:r>
              <a:rPr lang="en-US" sz="2200" dirty="0">
                <a:latin typeface="Times New Roman" pitchFamily="18" charset="0"/>
                <a:cs typeface="Times New Roman" pitchFamily="18" charset="0"/>
              </a:rPr>
              <a:t>,</a:t>
            </a:r>
            <a:r>
              <a:rPr lang="vi-VN" sz="2200" dirty="0">
                <a:latin typeface="Times New Roman" pitchFamily="18" charset="0"/>
                <a:cs typeface="Times New Roman" pitchFamily="18" charset="0"/>
              </a:rPr>
              <a:t> hợp lệ </a:t>
            </a:r>
            <a:r>
              <a:rPr lang="en-US" sz="2200" dirty="0">
                <a:latin typeface="Times New Roman" pitchFamily="18" charset="0"/>
                <a:cs typeface="Times New Roman" pitchFamily="18" charset="0"/>
              </a:rPr>
              <a:t>(</a:t>
            </a:r>
            <a:r>
              <a:rPr lang="en-US" sz="2200" dirty="0" err="1">
                <a:latin typeface="Times New Roman" pitchFamily="18" charset="0"/>
                <a:cs typeface="Times New Roman" pitchFamily="18" charset="0"/>
              </a:rPr>
              <a:t>trong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thời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hạn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thẩm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định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hô</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kết</a:t>
            </a:r>
            <a:r>
              <a:rPr lang="en-US" sz="2200" dirty="0">
                <a:latin typeface="Times New Roman" pitchFamily="18" charset="0"/>
                <a:cs typeface="Times New Roman" pitchFamily="18" charset="0"/>
              </a:rPr>
              <a:t> quả </a:t>
            </a:r>
            <a:r>
              <a:rPr lang="en-US" sz="2200" dirty="0" err="1">
                <a:latin typeface="Times New Roman" pitchFamily="18" charset="0"/>
                <a:cs typeface="Times New Roman" pitchFamily="18" charset="0"/>
              </a:rPr>
              <a:t>sau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khi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nhận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được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hô</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chỉnh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sửa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bô</a:t>
            </a:r>
            <a:r>
              <a:rPr lang="en-US" sz="2200" dirty="0">
                <a:latin typeface="Times New Roman" pitchFamily="18" charset="0"/>
                <a:cs typeface="Times New Roman" pitchFamily="18" charset="0"/>
              </a:rPr>
              <a:t>̉ sung </a:t>
            </a:r>
            <a:r>
              <a:rPr lang="en-US" sz="2200" dirty="0" err="1">
                <a:latin typeface="Times New Roman" pitchFamily="18" charset="0"/>
                <a:cs typeface="Times New Roman" pitchFamily="18" charset="0"/>
              </a:rPr>
              <a:t>theo</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yêu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cầu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của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quan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cấp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giấy</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phép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môi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trường</a:t>
            </a:r>
            <a:r>
              <a:rPr lang="en-US" sz="2200" i="1" dirty="0">
                <a:latin typeface="Times New Roman" pitchFamily="18" charset="0"/>
                <a:cs typeface="Times New Roman" pitchFamily="18" charset="0"/>
              </a:rPr>
              <a:t> </a:t>
            </a:r>
            <a:r>
              <a:rPr lang="vi-VN" sz="2200" dirty="0">
                <a:latin typeface="Times New Roman" pitchFamily="18" charset="0"/>
                <a:cs typeface="Times New Roman" pitchFamily="18" charset="0"/>
              </a:rPr>
              <a:t>tối đa</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là</a:t>
            </a:r>
            <a:r>
              <a:rPr lang="en-US" sz="2200" dirty="0">
                <a:latin typeface="Times New Roman" pitchFamily="18" charset="0"/>
                <a:cs typeface="Times New Roman" pitchFamily="18" charset="0"/>
              </a:rPr>
              <a:t> </a:t>
            </a:r>
            <a:r>
              <a:rPr lang="en-US" sz="2200" b="1" dirty="0">
                <a:latin typeface="Times New Roman" pitchFamily="18" charset="0"/>
                <a:cs typeface="Times New Roman" pitchFamily="18" charset="0"/>
              </a:rPr>
              <a:t>0</a:t>
            </a:r>
            <a:r>
              <a:rPr lang="vi-VN" sz="2200" b="1" dirty="0">
                <a:latin typeface="Times New Roman" pitchFamily="18" charset="0"/>
                <a:cs typeface="Times New Roman" pitchFamily="18" charset="0"/>
              </a:rPr>
              <a:t>5 </a:t>
            </a:r>
            <a:r>
              <a:rPr lang="vi-VN" sz="2200" dirty="0">
                <a:latin typeface="Times New Roman" pitchFamily="18" charset="0"/>
                <a:cs typeface="Times New Roman" pitchFamily="18" charset="0"/>
              </a:rPr>
              <a:t>(</a:t>
            </a:r>
            <a:r>
              <a:rPr lang="en-US" sz="2200" dirty="0">
                <a:latin typeface="Times New Roman" pitchFamily="18" charset="0"/>
                <a:cs typeface="Times New Roman" pitchFamily="18" charset="0"/>
              </a:rPr>
              <a:t>n</a:t>
            </a:r>
            <a:r>
              <a:rPr lang="vi-VN" sz="2200" dirty="0">
                <a:latin typeface="Times New Roman" pitchFamily="18" charset="0"/>
                <a:cs typeface="Times New Roman" pitchFamily="18" charset="0"/>
              </a:rPr>
              <a:t>ăm) ngày</a:t>
            </a:r>
            <a:r>
              <a:rPr lang="vi-VN" sz="2200" b="1" dirty="0">
                <a:latin typeface="Times New Roman" pitchFamily="18" charset="0"/>
                <a:cs typeface="Times New Roman" pitchFamily="18" charset="0"/>
              </a:rPr>
              <a:t> </a:t>
            </a:r>
            <a:r>
              <a:rPr lang="en-US" sz="2200" dirty="0" err="1">
                <a:latin typeface="Times New Roman" pitchFamily="18" charset="0"/>
                <a:cs typeface="Times New Roman" pitchFamily="18" charset="0"/>
              </a:rPr>
              <a:t>làm</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việc</a:t>
            </a:r>
            <a:r>
              <a:rPr lang="vi-VN" sz="2200" dirty="0">
                <a:latin typeface="Times New Roman" pitchFamily="18" charset="0"/>
                <a:cs typeface="Times New Roman" pitchFamily="18" charset="0"/>
              </a:rPr>
              <a:t> kể từ ngày nhận được hồ sơ đầy đủ</a:t>
            </a:r>
            <a:r>
              <a:rPr lang="en-US" sz="2200" dirty="0">
                <a:latin typeface="Times New Roman" pitchFamily="18" charset="0"/>
                <a:cs typeface="Times New Roman" pitchFamily="18" charset="0"/>
              </a:rPr>
              <a:t>,</a:t>
            </a:r>
            <a:r>
              <a:rPr lang="vi-VN" sz="2200" dirty="0">
                <a:latin typeface="Times New Roman" pitchFamily="18" charset="0"/>
                <a:cs typeface="Times New Roman" pitchFamily="18" charset="0"/>
              </a:rPr>
              <a:t> hợp lệ</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đối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với</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các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trường</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hợp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sau</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đây</a:t>
            </a:r>
            <a:r>
              <a:rPr lang="en-US" sz="2200" dirty="0">
                <a:latin typeface="Times New Roman" pitchFamily="18" charset="0"/>
                <a:cs typeface="Times New Roman" pitchFamily="18" charset="0"/>
              </a:rPr>
              <a:t>:</a:t>
            </a:r>
            <a:endParaRPr lang="vi-VN" sz="2200" dirty="0">
              <a:latin typeface="Times New Roman" pitchFamily="18" charset="0"/>
              <a:cs typeface="Times New Roman" pitchFamily="18" charset="0"/>
            </a:endParaRPr>
          </a:p>
          <a:p>
            <a:pPr algn="just"/>
            <a:r>
              <a:rPr lang="vi-VN" sz="2200" dirty="0">
                <a:latin typeface="Times New Roman" pitchFamily="18" charset="0"/>
                <a:cs typeface="Times New Roman" pitchFamily="18" charset="0"/>
                <a:sym typeface="Symbol"/>
              </a:rPr>
              <a:t>	</a:t>
            </a:r>
            <a:r>
              <a:rPr lang="vi-VN" sz="2200" dirty="0">
                <a:solidFill>
                  <a:srgbClr val="FF0000"/>
                </a:solidFill>
                <a:latin typeface="Times New Roman" pitchFamily="18" charset="0"/>
                <a:cs typeface="Times New Roman" pitchFamily="18" charset="0"/>
                <a:sym typeface="Symbol"/>
              </a:rPr>
              <a:t></a:t>
            </a:r>
            <a:r>
              <a:rPr lang="vi-VN" sz="2200" dirty="0">
                <a:solidFill>
                  <a:srgbClr val="FF0000"/>
                </a:solidFill>
                <a:latin typeface="Times New Roman" pitchFamily="18" charset="0"/>
                <a:cs typeface="Times New Roman" pitchFamily="18" charset="0"/>
              </a:rPr>
              <a:t> Dự án đầu tư, cơ sở không thuộc đối tượng phải vận hành thử nghiệm công trình xử lý chất thải;</a:t>
            </a:r>
          </a:p>
          <a:p>
            <a:pPr algn="just"/>
            <a:r>
              <a:rPr lang="vi-VN" sz="2200" dirty="0">
                <a:solidFill>
                  <a:srgbClr val="FF0000"/>
                </a:solidFill>
                <a:latin typeface="Times New Roman" pitchFamily="18" charset="0"/>
                <a:cs typeface="Times New Roman" pitchFamily="18" charset="0"/>
                <a:sym typeface="Symbol"/>
              </a:rPr>
              <a:t>	</a:t>
            </a:r>
            <a:r>
              <a:rPr lang="vi-VN" sz="2200" dirty="0">
                <a:solidFill>
                  <a:srgbClr val="FF0000"/>
                </a:solidFill>
                <a:latin typeface="Times New Roman" pitchFamily="18" charset="0"/>
                <a:cs typeface="Times New Roman" pitchFamily="18" charset="0"/>
              </a:rPr>
              <a:t> Dự án đầu tư, cơ sở đấu nối nước thải vào hệ thống thu gom, xử lý nước thải tập trung của khu sản xuất, kinh doanh, dịch vụ tập trung, cụm công nghiệp và đáp ứng các yêu cầu sau đây: không thuộc loại hình sản xuất, kinh doanh, dịch vụ có nguy cơ gây ô nhiễm môi trường; không thuộc trường hợp phải quan trắc khí thải tự động, liên tục, quan trắc định kỳ theo quy định tại Nghị định số 08/2022/NĐ-CP. </a:t>
            </a:r>
          </a:p>
        </p:txBody>
      </p:sp>
    </p:spTree>
    <p:extLst>
      <p:ext uri="{BB962C8B-B14F-4D97-AF65-F5344CB8AC3E}">
        <p14:creationId xmlns:p14="http://schemas.microsoft.com/office/powerpoint/2010/main" val="3374183978"/>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5" name="object 4"/>
          <p:cNvSpPr txBox="1"/>
          <p:nvPr/>
        </p:nvSpPr>
        <p:spPr>
          <a:xfrm>
            <a:off x="616255" y="188640"/>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a:t>
            </a:r>
            <a:r>
              <a:rPr lang="en-US" sz="2400" b="1">
                <a:solidFill>
                  <a:schemeClr val="tx2"/>
                </a:solidFill>
                <a:latin typeface="Times New Roman" pitchFamily="18" charset="0"/>
                <a:cs typeface="Times New Roman" pitchFamily="18" charset="0"/>
              </a:rPr>
              <a:t>CẤP </a:t>
            </a:r>
            <a:r>
              <a:rPr lang="en-US" sz="2400" b="1" dirty="0">
                <a:solidFill>
                  <a:schemeClr val="tx2"/>
                </a:solidFill>
                <a:latin typeface="Times New Roman" pitchFamily="18" charset="0"/>
                <a:cs typeface="Times New Roman" pitchFamily="18" charset="0"/>
              </a:rPr>
              <a:t>TỈNH </a:t>
            </a:r>
          </a:p>
          <a:p>
            <a:pPr algn="ctr"/>
            <a:r>
              <a:rPr lang="en-US" sz="2400" b="1" dirty="0">
                <a:solidFill>
                  <a:srgbClr val="0000FF"/>
                </a:solidFill>
                <a:latin typeface="Times New Roman" pitchFamily="18" charset="0"/>
                <a:cs typeface="Times New Roman" pitchFamily="18" charset="0"/>
              </a:rPr>
              <a:t>2. GIẤP PHÉP </a:t>
            </a:r>
            <a:r>
              <a:rPr lang="en-US" sz="2400" b="1">
                <a:solidFill>
                  <a:srgbClr val="0000FF"/>
                </a:solidFill>
                <a:latin typeface="Times New Roman" pitchFamily="18" charset="0"/>
                <a:cs typeface="Times New Roman" pitchFamily="18" charset="0"/>
              </a:rPr>
              <a:t>MÔI TRƯỜNG</a:t>
            </a:r>
            <a:endParaRPr lang="en-US" sz="2400" b="1" dirty="0">
              <a:solidFill>
                <a:srgbClr val="0000FF"/>
              </a:solidFill>
              <a:latin typeface="Times New Roman" pitchFamily="18" charset="0"/>
              <a:cs typeface="Times New Roman" pitchFamily="18" charset="0"/>
            </a:endParaRPr>
          </a:p>
        </p:txBody>
      </p:sp>
      <p:sp>
        <p:nvSpPr>
          <p:cNvPr id="2" name="Rectangle 1"/>
          <p:cNvSpPr/>
          <p:nvPr/>
        </p:nvSpPr>
        <p:spPr>
          <a:xfrm>
            <a:off x="616255" y="1443841"/>
            <a:ext cx="8348233" cy="4832092"/>
          </a:xfrm>
          <a:prstGeom prst="rect">
            <a:avLst/>
          </a:prstGeom>
        </p:spPr>
        <p:txBody>
          <a:bodyPr wrap="square">
            <a:spAutoFit/>
          </a:bodyPr>
          <a:lstStyle/>
          <a:p>
            <a:pPr algn="just"/>
            <a:r>
              <a:rPr lang="vi-VN" sz="2800">
                <a:latin typeface="Times New Roman" pitchFamily="18" charset="0"/>
                <a:cs typeface="Times New Roman" pitchFamily="18" charset="0"/>
              </a:rPr>
              <a:t>	d2. </a:t>
            </a:r>
            <a:r>
              <a:rPr lang="en-US" sz="2800">
                <a:latin typeface="Times New Roman" pitchFamily="18" charset="0"/>
                <a:cs typeface="Times New Roman" pitchFamily="18" charset="0"/>
              </a:rPr>
              <a:t>T</a:t>
            </a:r>
            <a:r>
              <a:rPr lang="vi-VN" sz="2800">
                <a:latin typeface="Times New Roman" pitchFamily="18" charset="0"/>
                <a:cs typeface="Times New Roman" pitchFamily="18" charset="0"/>
              </a:rPr>
              <a:t>hời gian giải quyết thủ tục hành chính cấp giấy phép môi trường </a:t>
            </a:r>
            <a:r>
              <a:rPr lang="vi-VN" sz="2800" b="1">
                <a:solidFill>
                  <a:srgbClr val="FF0000"/>
                </a:solidFill>
                <a:latin typeface="Times New Roman" pitchFamily="18" charset="0"/>
                <a:cs typeface="Times New Roman" pitchFamily="18" charset="0"/>
              </a:rPr>
              <a:t>tối đa là </a:t>
            </a:r>
            <a:r>
              <a:rPr lang="en-US" sz="2800" b="1">
                <a:solidFill>
                  <a:srgbClr val="FF0000"/>
                </a:solidFill>
                <a:latin typeface="Times New Roman" pitchFamily="18" charset="0"/>
                <a:cs typeface="Times New Roman" pitchFamily="18" charset="0"/>
              </a:rPr>
              <a:t>30 (ba mươi) </a:t>
            </a:r>
            <a:r>
              <a:rPr lang="vi-VN" sz="2800" b="1">
                <a:solidFill>
                  <a:srgbClr val="FF0000"/>
                </a:solidFill>
                <a:latin typeface="Times New Roman" pitchFamily="18" charset="0"/>
                <a:cs typeface="Times New Roman" pitchFamily="18" charset="0"/>
              </a:rPr>
              <a:t>ngày </a:t>
            </a:r>
            <a:r>
              <a:rPr lang="en-US" sz="2800">
                <a:latin typeface="Times New Roman" pitchFamily="18" charset="0"/>
                <a:cs typeface="Times New Roman" pitchFamily="18" charset="0"/>
              </a:rPr>
              <a:t>làm việc </a:t>
            </a:r>
            <a:r>
              <a:rPr lang="vi-VN" sz="2800">
                <a:latin typeface="Times New Roman" pitchFamily="18" charset="0"/>
                <a:cs typeface="Times New Roman" pitchFamily="18" charset="0"/>
              </a:rPr>
              <a:t>kể từ ngày nhận được hồ sơ đầy đủ</a:t>
            </a:r>
            <a:r>
              <a:rPr lang="en-US" sz="2800">
                <a:latin typeface="Times New Roman" pitchFamily="18" charset="0"/>
                <a:cs typeface="Times New Roman" pitchFamily="18" charset="0"/>
              </a:rPr>
              <a:t>,</a:t>
            </a:r>
            <a:r>
              <a:rPr lang="vi-VN" sz="2800">
                <a:latin typeface="Times New Roman" pitchFamily="18" charset="0"/>
                <a:cs typeface="Times New Roman" pitchFamily="18" charset="0"/>
              </a:rPr>
              <a:t> hợp lệ </a:t>
            </a:r>
            <a:r>
              <a:rPr lang="en-US" sz="2800">
                <a:latin typeface="Times New Roman" pitchFamily="18" charset="0"/>
                <a:cs typeface="Times New Roman" pitchFamily="18" charset="0"/>
              </a:rPr>
              <a:t>(trong đó thời hạn thẩm định hồ sơ, trả kết quả sau khi nhận được hồ sơ chỉnh sửa, bổ sung theo yêu cầu của cơ quan cấp giấy phép môi trường </a:t>
            </a:r>
            <a:r>
              <a:rPr lang="en-US" sz="2800">
                <a:solidFill>
                  <a:srgbClr val="FF0000"/>
                </a:solidFill>
                <a:latin typeface="Times New Roman" pitchFamily="18" charset="0"/>
                <a:cs typeface="Times New Roman" pitchFamily="18" charset="0"/>
              </a:rPr>
              <a:t>t</a:t>
            </a:r>
            <a:r>
              <a:rPr lang="vi-VN" sz="2800" b="1">
                <a:solidFill>
                  <a:srgbClr val="FF0000"/>
                </a:solidFill>
                <a:latin typeface="Times New Roman" pitchFamily="18" charset="0"/>
                <a:cs typeface="Times New Roman" pitchFamily="18" charset="0"/>
              </a:rPr>
              <a:t>ối đa </a:t>
            </a:r>
            <a:r>
              <a:rPr lang="en-US" sz="2800" b="1">
                <a:solidFill>
                  <a:srgbClr val="FF0000"/>
                </a:solidFill>
                <a:latin typeface="Times New Roman" pitchFamily="18" charset="0"/>
                <a:cs typeface="Times New Roman" pitchFamily="18" charset="0"/>
              </a:rPr>
              <a:t>là 10 </a:t>
            </a:r>
            <a:r>
              <a:rPr lang="vi-VN" sz="2800" b="1">
                <a:solidFill>
                  <a:srgbClr val="FF0000"/>
                </a:solidFill>
                <a:latin typeface="Times New Roman" pitchFamily="18" charset="0"/>
                <a:cs typeface="Times New Roman" pitchFamily="18" charset="0"/>
              </a:rPr>
              <a:t>(mười) ngày </a:t>
            </a:r>
            <a:r>
              <a:rPr lang="en-US" sz="2800">
                <a:latin typeface="Times New Roman" pitchFamily="18" charset="0"/>
                <a:cs typeface="Times New Roman" pitchFamily="18" charset="0"/>
              </a:rPr>
              <a:t>làm việc</a:t>
            </a:r>
            <a:r>
              <a:rPr lang="vi-VN" sz="2800">
                <a:latin typeface="Times New Roman" pitchFamily="18" charset="0"/>
                <a:cs typeface="Times New Roman" pitchFamily="18" charset="0"/>
              </a:rPr>
              <a:t> kể từ ngày nhận được hồ sơ đầy đủ</a:t>
            </a:r>
            <a:r>
              <a:rPr lang="en-US" sz="2800">
                <a:latin typeface="Times New Roman" pitchFamily="18" charset="0"/>
                <a:cs typeface="Times New Roman" pitchFamily="18" charset="0"/>
              </a:rPr>
              <a:t>,</a:t>
            </a:r>
            <a:r>
              <a:rPr lang="vi-VN" sz="2800">
                <a:latin typeface="Times New Roman" pitchFamily="18" charset="0"/>
                <a:cs typeface="Times New Roman" pitchFamily="18" charset="0"/>
              </a:rPr>
              <a:t> hợp lệ</a:t>
            </a:r>
            <a:r>
              <a:rPr lang="en-US" sz="2800">
                <a:latin typeface="Times New Roman" pitchFamily="18" charset="0"/>
                <a:cs typeface="Times New Roman" pitchFamily="18" charset="0"/>
              </a:rPr>
              <a:t>) đ</a:t>
            </a:r>
            <a:r>
              <a:rPr lang="vi-VN" sz="2800">
                <a:latin typeface="Times New Roman" pitchFamily="18" charset="0"/>
                <a:cs typeface="Times New Roman" pitchFamily="18" charset="0"/>
              </a:rPr>
              <a:t>ối với các trường hợp còn lại. </a:t>
            </a:r>
          </a:p>
          <a:p>
            <a:pPr algn="just"/>
            <a:r>
              <a:rPr lang="en-US" sz="2800">
                <a:latin typeface="Times New Roman" pitchFamily="18" charset="0"/>
                <a:cs typeface="Times New Roman" pitchFamily="18" charset="0"/>
              </a:rPr>
              <a:t>Thời gian </a:t>
            </a:r>
            <a:r>
              <a:rPr lang="vi-VN" sz="2800">
                <a:latin typeface="Times New Roman" pitchFamily="18" charset="0"/>
                <a:cs typeface="Times New Roman" pitchFamily="18" charset="0"/>
              </a:rPr>
              <a:t>tổ chức, cá nhân chỉnh sửa</a:t>
            </a:r>
            <a:r>
              <a:rPr lang="en-US" sz="2800">
                <a:latin typeface="Times New Roman" pitchFamily="18" charset="0"/>
                <a:cs typeface="Times New Roman" pitchFamily="18" charset="0"/>
              </a:rPr>
              <a:t>,</a:t>
            </a:r>
            <a:r>
              <a:rPr lang="vi-VN" sz="2800">
                <a:latin typeface="Times New Roman" pitchFamily="18" charset="0"/>
                <a:cs typeface="Times New Roman" pitchFamily="18" charset="0"/>
              </a:rPr>
              <a:t> bổ sung hồ sơ</a:t>
            </a:r>
            <a:r>
              <a:rPr lang="en-US" sz="2800">
                <a:latin typeface="Times New Roman" pitchFamily="18" charset="0"/>
                <a:cs typeface="Times New Roman" pitchFamily="18" charset="0"/>
              </a:rPr>
              <a:t> không tính vào </a:t>
            </a:r>
            <a:r>
              <a:rPr lang="vi-VN" sz="2800">
                <a:latin typeface="Times New Roman" pitchFamily="18" charset="0"/>
                <a:cs typeface="Times New Roman" pitchFamily="18" charset="0"/>
              </a:rPr>
              <a:t>thời gian </a:t>
            </a:r>
            <a:r>
              <a:rPr lang="en-US" sz="2800">
                <a:latin typeface="Times New Roman" pitchFamily="18" charset="0"/>
                <a:cs typeface="Times New Roman" pitchFamily="18" charset="0"/>
              </a:rPr>
              <a:t>giải quyết thủ tục hành chính của cơ quan cấp phép.</a:t>
            </a:r>
            <a:endParaRPr lang="vi-VN" sz="2800">
              <a:latin typeface="Times New Roman" pitchFamily="18" charset="0"/>
              <a:cs typeface="Times New Roman" pitchFamily="18" charset="0"/>
            </a:endParaRPr>
          </a:p>
        </p:txBody>
      </p:sp>
    </p:spTree>
    <p:extLst>
      <p:ext uri="{BB962C8B-B14F-4D97-AF65-F5344CB8AC3E}">
        <p14:creationId xmlns:p14="http://schemas.microsoft.com/office/powerpoint/2010/main" val="289153292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5" name="object 4"/>
          <p:cNvSpPr txBox="1"/>
          <p:nvPr/>
        </p:nvSpPr>
        <p:spPr>
          <a:xfrm>
            <a:off x="616255" y="116632"/>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a:t>
            </a:r>
            <a:r>
              <a:rPr lang="en-US" sz="2400" b="1">
                <a:solidFill>
                  <a:schemeClr val="tx2"/>
                </a:solidFill>
                <a:latin typeface="Times New Roman" pitchFamily="18" charset="0"/>
                <a:cs typeface="Times New Roman" pitchFamily="18" charset="0"/>
              </a:rPr>
              <a:t>CẤP </a:t>
            </a:r>
            <a:r>
              <a:rPr lang="en-US" sz="2400" b="1" dirty="0">
                <a:solidFill>
                  <a:schemeClr val="tx2"/>
                </a:solidFill>
                <a:latin typeface="Times New Roman" pitchFamily="18" charset="0"/>
                <a:cs typeface="Times New Roman" pitchFamily="18" charset="0"/>
              </a:rPr>
              <a:t>TỈNH </a:t>
            </a:r>
          </a:p>
          <a:p>
            <a:pPr algn="ctr"/>
            <a:r>
              <a:rPr lang="en-US" sz="2400" b="1" dirty="0">
                <a:solidFill>
                  <a:srgbClr val="0000FF"/>
                </a:solidFill>
                <a:latin typeface="Times New Roman" pitchFamily="18" charset="0"/>
                <a:cs typeface="Times New Roman" pitchFamily="18" charset="0"/>
              </a:rPr>
              <a:t>2. GIẤP PHÉP </a:t>
            </a:r>
            <a:r>
              <a:rPr lang="en-US" sz="2400" b="1">
                <a:solidFill>
                  <a:srgbClr val="0000FF"/>
                </a:solidFill>
                <a:latin typeface="Times New Roman" pitchFamily="18" charset="0"/>
                <a:cs typeface="Times New Roman" pitchFamily="18" charset="0"/>
              </a:rPr>
              <a:t>MÔI TRƯỜNG</a:t>
            </a:r>
            <a:endParaRPr lang="en-US" sz="2400" b="1" dirty="0">
              <a:solidFill>
                <a:srgbClr val="0000FF"/>
              </a:solidFill>
              <a:latin typeface="Times New Roman" pitchFamily="18" charset="0"/>
              <a:cs typeface="Times New Roman" pitchFamily="18" charset="0"/>
            </a:endParaRPr>
          </a:p>
        </p:txBody>
      </p:sp>
      <p:sp>
        <p:nvSpPr>
          <p:cNvPr id="3" name="Rectangle 2"/>
          <p:cNvSpPr/>
          <p:nvPr/>
        </p:nvSpPr>
        <p:spPr>
          <a:xfrm>
            <a:off x="616254" y="900290"/>
            <a:ext cx="8204217" cy="5632311"/>
          </a:xfrm>
          <a:prstGeom prst="rect">
            <a:avLst/>
          </a:prstGeom>
        </p:spPr>
        <p:txBody>
          <a:bodyPr wrap="square">
            <a:spAutoFit/>
          </a:bodyPr>
          <a:lstStyle/>
          <a:p>
            <a:pPr algn="just"/>
            <a:r>
              <a:rPr lang="vi-VN" sz="2400" b="1" i="1">
                <a:latin typeface="Times New Roman" pitchFamily="18" charset="0"/>
                <a:cs typeface="Times New Roman" pitchFamily="18" charset="0"/>
              </a:rPr>
              <a:t>đ) Đối tượng thực hiện thủ tục hành chính: </a:t>
            </a:r>
            <a:endParaRPr lang="vi-VN" sz="2400">
              <a:latin typeface="Times New Roman" pitchFamily="18" charset="0"/>
              <a:cs typeface="Times New Roman" pitchFamily="18" charset="0"/>
            </a:endParaRPr>
          </a:p>
          <a:p>
            <a:pPr algn="just"/>
            <a:r>
              <a:rPr lang="vi-VN" sz="2400">
                <a:latin typeface="Times New Roman" pitchFamily="18" charset="0"/>
                <a:cs typeface="Times New Roman" pitchFamily="18" charset="0"/>
              </a:rPr>
              <a:t>Chủ dự án đầu tư, cơ sở nộp hồ sơ đề nghị cấp giấy phép môi trường.</a:t>
            </a:r>
          </a:p>
          <a:p>
            <a:pPr algn="just"/>
            <a:r>
              <a:rPr lang="vi-VN" sz="2400" b="1" i="1">
                <a:latin typeface="Times New Roman" pitchFamily="18" charset="0"/>
                <a:cs typeface="Times New Roman" pitchFamily="18" charset="0"/>
              </a:rPr>
              <a:t>e) Cơ quan </a:t>
            </a:r>
            <a:r>
              <a:rPr lang="en-US" sz="2400" b="1" i="1">
                <a:latin typeface="Times New Roman" pitchFamily="18" charset="0"/>
                <a:cs typeface="Times New Roman" pitchFamily="18" charset="0"/>
              </a:rPr>
              <a:t>giải quyết</a:t>
            </a:r>
            <a:r>
              <a:rPr lang="vi-VN" sz="2400" b="1" i="1">
                <a:latin typeface="Times New Roman" pitchFamily="18" charset="0"/>
                <a:cs typeface="Times New Roman" pitchFamily="18" charset="0"/>
              </a:rPr>
              <a:t> thủ tục hành chính:</a:t>
            </a:r>
            <a:endParaRPr lang="vi-VN" sz="2400">
              <a:latin typeface="Times New Roman" pitchFamily="18" charset="0"/>
              <a:cs typeface="Times New Roman" pitchFamily="18" charset="0"/>
            </a:endParaRPr>
          </a:p>
          <a:p>
            <a:pPr algn="just"/>
            <a:r>
              <a:rPr lang="vi-VN" sz="2400" i="1">
                <a:latin typeface="Times New Roman" pitchFamily="18" charset="0"/>
                <a:cs typeface="Times New Roman" pitchFamily="18" charset="0"/>
              </a:rPr>
              <a:t>- Cơ quan có thẩm quyền quyết định</a:t>
            </a:r>
            <a:r>
              <a:rPr lang="vi-VN" sz="2400">
                <a:latin typeface="Times New Roman" pitchFamily="18" charset="0"/>
                <a:cs typeface="Times New Roman" pitchFamily="18" charset="0"/>
              </a:rPr>
              <a:t>: </a:t>
            </a:r>
            <a:r>
              <a:rPr lang="en-US" sz="2400">
                <a:latin typeface="Times New Roman" pitchFamily="18" charset="0"/>
                <a:cs typeface="Times New Roman" pitchFamily="18" charset="0"/>
              </a:rPr>
              <a:t>UBND </a:t>
            </a:r>
            <a:r>
              <a:rPr lang="vi-VN" sz="2400">
                <a:latin typeface="Times New Roman" pitchFamily="18" charset="0"/>
                <a:cs typeface="Times New Roman" pitchFamily="18" charset="0"/>
              </a:rPr>
              <a:t>tỉnh;</a:t>
            </a:r>
          </a:p>
          <a:p>
            <a:pPr algn="just"/>
            <a:r>
              <a:rPr lang="vi-VN" sz="2400" i="1">
                <a:latin typeface="Times New Roman" pitchFamily="18" charset="0"/>
                <a:cs typeface="Times New Roman" pitchFamily="18" charset="0"/>
              </a:rPr>
              <a:t>- Cơ quan </a:t>
            </a:r>
            <a:r>
              <a:rPr lang="en-US" sz="2400" i="1">
                <a:latin typeface="Times New Roman" pitchFamily="18" charset="0"/>
                <a:cs typeface="Times New Roman" pitchFamily="18" charset="0"/>
              </a:rPr>
              <a:t>trực tiếp </a:t>
            </a:r>
            <a:r>
              <a:rPr lang="vi-VN" sz="2400" i="1">
                <a:latin typeface="Times New Roman" pitchFamily="18" charset="0"/>
                <a:cs typeface="Times New Roman" pitchFamily="18" charset="0"/>
              </a:rPr>
              <a:t>thực hiện:</a:t>
            </a:r>
            <a:r>
              <a:rPr lang="vi-VN" sz="2400">
                <a:latin typeface="Times New Roman" pitchFamily="18" charset="0"/>
                <a:cs typeface="Times New Roman" pitchFamily="18" charset="0"/>
              </a:rPr>
              <a:t> </a:t>
            </a:r>
            <a:r>
              <a:rPr lang="en-US" sz="2400">
                <a:latin typeface="Times New Roman" pitchFamily="18" charset="0"/>
                <a:cs typeface="Times New Roman" pitchFamily="18" charset="0"/>
              </a:rPr>
              <a:t>Sở Tài nguyên và Môi trường</a:t>
            </a:r>
            <a:r>
              <a:rPr lang="vi-VN" sz="2400">
                <a:latin typeface="Times New Roman" pitchFamily="18" charset="0"/>
                <a:cs typeface="Times New Roman" pitchFamily="18" charset="0"/>
              </a:rPr>
              <a:t>.</a:t>
            </a:r>
          </a:p>
          <a:p>
            <a:pPr algn="just"/>
            <a:r>
              <a:rPr lang="vi-VN" sz="2400" b="1" i="1">
                <a:latin typeface="Times New Roman" pitchFamily="18" charset="0"/>
                <a:cs typeface="Times New Roman" pitchFamily="18" charset="0"/>
              </a:rPr>
              <a:t>g) Kết quả thực hiện thủ tục hành chính: </a:t>
            </a:r>
            <a:endParaRPr lang="vi-VN" sz="2400">
              <a:latin typeface="Times New Roman" pitchFamily="18" charset="0"/>
              <a:cs typeface="Times New Roman" pitchFamily="18" charset="0"/>
            </a:endParaRPr>
          </a:p>
          <a:p>
            <a:pPr algn="just"/>
            <a:r>
              <a:rPr lang="en-US" sz="2400">
                <a:latin typeface="Times New Roman" pitchFamily="18" charset="0"/>
                <a:cs typeface="Times New Roman" pitchFamily="18" charset="0"/>
              </a:rPr>
              <a:t>- </a:t>
            </a:r>
            <a:r>
              <a:rPr lang="vi-VN" sz="2400">
                <a:latin typeface="Times New Roman" pitchFamily="18" charset="0"/>
                <a:cs typeface="Times New Roman" pitchFamily="18" charset="0"/>
              </a:rPr>
              <a:t>Giấy phép môi trường </a:t>
            </a:r>
            <a:r>
              <a:rPr lang="vi-VN" sz="2400" i="1">
                <a:latin typeface="Times New Roman" pitchFamily="18" charset="0"/>
                <a:cs typeface="Times New Roman" pitchFamily="18" charset="0"/>
              </a:rPr>
              <a:t>(</a:t>
            </a:r>
            <a:r>
              <a:rPr lang="en-US" sz="2400" i="1">
                <a:latin typeface="Times New Roman" pitchFamily="18" charset="0"/>
                <a:cs typeface="Times New Roman" pitchFamily="18" charset="0"/>
              </a:rPr>
              <a:t>m</a:t>
            </a:r>
            <a:r>
              <a:rPr lang="vi-VN" sz="2400" i="1">
                <a:latin typeface="Times New Roman" pitchFamily="18" charset="0"/>
                <a:cs typeface="Times New Roman" pitchFamily="18" charset="0"/>
              </a:rPr>
              <a:t>ẫu </a:t>
            </a:r>
            <a:r>
              <a:rPr lang="en-US" sz="2400" i="1">
                <a:latin typeface="Times New Roman" pitchFamily="18" charset="0"/>
                <a:cs typeface="Times New Roman" pitchFamily="18" charset="0"/>
              </a:rPr>
              <a:t>số 40 </a:t>
            </a:r>
            <a:r>
              <a:rPr lang="vi-VN" sz="2400" i="1">
                <a:latin typeface="Times New Roman" pitchFamily="18" charset="0"/>
                <a:cs typeface="Times New Roman" pitchFamily="18" charset="0"/>
              </a:rPr>
              <a:t>Phụ lục II </a:t>
            </a:r>
            <a:r>
              <a:rPr lang="en-US" sz="2400" i="1">
                <a:latin typeface="Times New Roman" pitchFamily="18" charset="0"/>
                <a:cs typeface="Times New Roman" pitchFamily="18" charset="0"/>
              </a:rPr>
              <a:t>phần phụ lục </a:t>
            </a:r>
            <a:r>
              <a:rPr lang="vi-VN" sz="2400" i="1">
                <a:latin typeface="Times New Roman" pitchFamily="18" charset="0"/>
                <a:cs typeface="Times New Roman" pitchFamily="18" charset="0"/>
              </a:rPr>
              <a:t>ban hành kèm theo </a:t>
            </a:r>
            <a:r>
              <a:rPr lang="en-US" sz="2400" i="1">
                <a:latin typeface="Times New Roman" pitchFamily="18" charset="0"/>
                <a:cs typeface="Times New Roman" pitchFamily="18" charset="0"/>
              </a:rPr>
              <a:t>Thông tư</a:t>
            </a:r>
            <a:r>
              <a:rPr lang="vi-VN" sz="2400" i="1">
                <a:latin typeface="Times New Roman" pitchFamily="18" charset="0"/>
                <a:cs typeface="Times New Roman" pitchFamily="18" charset="0"/>
              </a:rPr>
              <a:t> số 0</a:t>
            </a:r>
            <a:r>
              <a:rPr lang="en-US" sz="2400" i="1">
                <a:latin typeface="Times New Roman" pitchFamily="18" charset="0"/>
                <a:cs typeface="Times New Roman" pitchFamily="18" charset="0"/>
              </a:rPr>
              <a:t>2</a:t>
            </a:r>
            <a:r>
              <a:rPr lang="vi-VN" sz="2400" i="1">
                <a:latin typeface="Times New Roman" pitchFamily="18" charset="0"/>
                <a:cs typeface="Times New Roman" pitchFamily="18" charset="0"/>
              </a:rPr>
              <a:t>/2022/</a:t>
            </a:r>
            <a:r>
              <a:rPr lang="en-US" sz="2400" i="1">
                <a:latin typeface="Times New Roman" pitchFamily="18" charset="0"/>
                <a:cs typeface="Times New Roman" pitchFamily="18" charset="0"/>
              </a:rPr>
              <a:t>TT</a:t>
            </a:r>
            <a:r>
              <a:rPr lang="vi-VN" sz="2400" i="1">
                <a:latin typeface="Times New Roman" pitchFamily="18" charset="0"/>
                <a:cs typeface="Times New Roman" pitchFamily="18" charset="0"/>
              </a:rPr>
              <a:t>-</a:t>
            </a:r>
            <a:r>
              <a:rPr lang="en-US" sz="2400" i="1">
                <a:latin typeface="Times New Roman" pitchFamily="18" charset="0"/>
                <a:cs typeface="Times New Roman" pitchFamily="18" charset="0"/>
              </a:rPr>
              <a:t>BTNMT</a:t>
            </a:r>
            <a:r>
              <a:rPr lang="vi-VN" sz="2400" i="1">
                <a:latin typeface="Times New Roman" pitchFamily="18" charset="0"/>
                <a:cs typeface="Times New Roman" pitchFamily="18" charset="0"/>
              </a:rPr>
              <a:t>)</a:t>
            </a:r>
            <a:r>
              <a:rPr lang="en-US" sz="2400">
                <a:latin typeface="Times New Roman" pitchFamily="18" charset="0"/>
                <a:cs typeface="Times New Roman" pitchFamily="18" charset="0"/>
              </a:rPr>
              <a:t>;</a:t>
            </a:r>
            <a:endParaRPr lang="vi-VN" sz="2400">
              <a:latin typeface="Times New Roman" pitchFamily="18" charset="0"/>
              <a:cs typeface="Times New Roman" pitchFamily="18" charset="0"/>
            </a:endParaRPr>
          </a:p>
          <a:p>
            <a:pPr algn="just"/>
            <a:r>
              <a:rPr lang="en-US" sz="2400">
                <a:latin typeface="Times New Roman" pitchFamily="18" charset="0"/>
                <a:cs typeface="Times New Roman" pitchFamily="18" charset="0"/>
              </a:rPr>
              <a:t>- V</a:t>
            </a:r>
            <a:r>
              <a:rPr lang="vi-VN" sz="2400">
                <a:latin typeface="Times New Roman" pitchFamily="18" charset="0"/>
                <a:cs typeface="Times New Roman" pitchFamily="18" charset="0"/>
              </a:rPr>
              <a:t>ăn bản thông báo trả hồ sơ cho chủ dự án, cơ sở và nêu rõ lý do trong trường hợp không đủ điều kiện cấp giấy phép môi trường.</a:t>
            </a:r>
          </a:p>
          <a:p>
            <a:pPr algn="just"/>
            <a:r>
              <a:rPr lang="vi-VN" sz="2400" b="1" i="1">
                <a:latin typeface="Times New Roman" pitchFamily="18" charset="0"/>
                <a:cs typeface="Times New Roman" pitchFamily="18" charset="0"/>
              </a:rPr>
              <a:t>h) Phí, lệ phí: </a:t>
            </a:r>
            <a:endParaRPr lang="vi-VN" sz="2400">
              <a:latin typeface="Times New Roman" pitchFamily="18" charset="0"/>
              <a:cs typeface="Times New Roman" pitchFamily="18" charset="0"/>
            </a:endParaRPr>
          </a:p>
          <a:p>
            <a:pPr algn="just"/>
            <a:r>
              <a:rPr lang="vi-VN" sz="2400">
                <a:latin typeface="Times New Roman" pitchFamily="18" charset="0"/>
                <a:cs typeface="Times New Roman" pitchFamily="18" charset="0"/>
              </a:rPr>
              <a:t>Chế độ thu, nộp, quản lý và sử dụng phí thẩm định cấp giấy phép môi trường theo quy định của Hội đồng nhân dân cấp tỉnh.</a:t>
            </a:r>
          </a:p>
        </p:txBody>
      </p:sp>
    </p:spTree>
    <p:extLst>
      <p:ext uri="{BB962C8B-B14F-4D97-AF65-F5344CB8AC3E}">
        <p14:creationId xmlns:p14="http://schemas.microsoft.com/office/powerpoint/2010/main" val="252804376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616255" y="116632"/>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a:t>
            </a:r>
            <a:r>
              <a:rPr lang="en-US" sz="2400" b="1">
                <a:solidFill>
                  <a:schemeClr val="tx2"/>
                </a:solidFill>
                <a:latin typeface="Times New Roman" pitchFamily="18" charset="0"/>
                <a:cs typeface="Times New Roman" pitchFamily="18" charset="0"/>
              </a:rPr>
              <a:t>CẤP </a:t>
            </a:r>
            <a:r>
              <a:rPr lang="en-US" sz="2400" b="1" dirty="0">
                <a:solidFill>
                  <a:schemeClr val="tx2"/>
                </a:solidFill>
                <a:latin typeface="Times New Roman" pitchFamily="18" charset="0"/>
                <a:cs typeface="Times New Roman" pitchFamily="18" charset="0"/>
              </a:rPr>
              <a:t>TỈNH </a:t>
            </a:r>
          </a:p>
          <a:p>
            <a:pPr algn="ctr"/>
            <a:r>
              <a:rPr lang="en-US" sz="2400" b="1" dirty="0">
                <a:solidFill>
                  <a:srgbClr val="0000FF"/>
                </a:solidFill>
                <a:latin typeface="Times New Roman" pitchFamily="18" charset="0"/>
                <a:cs typeface="Times New Roman" pitchFamily="18" charset="0"/>
              </a:rPr>
              <a:t>2. GIẤP PHÉP </a:t>
            </a:r>
            <a:r>
              <a:rPr lang="en-US" sz="2400" b="1">
                <a:solidFill>
                  <a:srgbClr val="0000FF"/>
                </a:solidFill>
                <a:latin typeface="Times New Roman" pitchFamily="18" charset="0"/>
                <a:cs typeface="Times New Roman" pitchFamily="18" charset="0"/>
              </a:rPr>
              <a:t>MÔI TRƯỜNG</a:t>
            </a:r>
            <a:endParaRPr lang="en-US" sz="2400" b="1" dirty="0">
              <a:solidFill>
                <a:srgbClr val="0000FF"/>
              </a:solidFill>
              <a:latin typeface="Times New Roman" pitchFamily="18" charset="0"/>
              <a:cs typeface="Times New Roman" pitchFamily="18" charset="0"/>
            </a:endParaRPr>
          </a:p>
        </p:txBody>
      </p:sp>
      <p:sp>
        <p:nvSpPr>
          <p:cNvPr id="5" name="Rectangle 4"/>
          <p:cNvSpPr/>
          <p:nvPr/>
        </p:nvSpPr>
        <p:spPr>
          <a:xfrm>
            <a:off x="467544" y="980728"/>
            <a:ext cx="8352928" cy="5632311"/>
          </a:xfrm>
          <a:prstGeom prst="rect">
            <a:avLst/>
          </a:prstGeom>
        </p:spPr>
        <p:txBody>
          <a:bodyPr wrap="square">
            <a:spAutoFit/>
          </a:bodyPr>
          <a:lstStyle/>
          <a:p>
            <a:pPr algn="just"/>
            <a:r>
              <a:rPr lang="vi-VN" sz="2400" b="1" i="1">
                <a:latin typeface="+mj-lt"/>
              </a:rPr>
              <a:t>i) Tên các mẫu đơn</a:t>
            </a:r>
            <a:endParaRPr lang="vi-VN" sz="2400">
              <a:latin typeface="+mj-lt"/>
            </a:endParaRPr>
          </a:p>
          <a:p>
            <a:pPr algn="just"/>
            <a:r>
              <a:rPr lang="vi-VN" sz="2400">
                <a:latin typeface="+mj-lt"/>
              </a:rPr>
              <a:t>- </a:t>
            </a:r>
            <a:r>
              <a:rPr lang="en-US" sz="2400" i="1">
                <a:latin typeface="+mj-lt"/>
              </a:rPr>
              <a:t>Mẫu 01:</a:t>
            </a:r>
            <a:r>
              <a:rPr lang="en-US" sz="2400">
                <a:latin typeface="+mj-lt"/>
              </a:rPr>
              <a:t> </a:t>
            </a:r>
            <a:r>
              <a:rPr lang="vi-VN" sz="2400">
                <a:latin typeface="+mj-lt"/>
              </a:rPr>
              <a:t>Báo cáo đề xuất cấp giấy phép môi trường của dự án đầu tư đã có quyết định phê duyệt kết quả thẩm định báo cáo đánh giá tác động môi trường trước khi đi vào vận hành thử nghiệm</a:t>
            </a:r>
            <a:r>
              <a:rPr lang="vi-VN" sz="2400" i="1">
                <a:latin typeface="+mj-lt"/>
              </a:rPr>
              <a:t> </a:t>
            </a:r>
            <a:r>
              <a:rPr lang="en-US" sz="2400" i="1">
                <a:latin typeface="+mj-lt"/>
              </a:rPr>
              <a:t>(</a:t>
            </a:r>
            <a:r>
              <a:rPr lang="vi-VN" sz="2400" i="1">
                <a:latin typeface="+mj-lt"/>
              </a:rPr>
              <a:t>mẫu </a:t>
            </a:r>
            <a:r>
              <a:rPr lang="en-US" sz="2400" i="1">
                <a:latin typeface="+mj-lt"/>
              </a:rPr>
              <a:t>quy định </a:t>
            </a:r>
            <a:r>
              <a:rPr lang="vi-VN" sz="2400" i="1">
                <a:latin typeface="+mj-lt"/>
              </a:rPr>
              <a:t>tại Phụ lục VIII ban hành kèm theo Nghị định số 08/2022/NĐ-CP</a:t>
            </a:r>
            <a:r>
              <a:rPr lang="en-US" sz="2400" i="1">
                <a:latin typeface="+mj-lt"/>
              </a:rPr>
              <a:t>);</a:t>
            </a:r>
            <a:endParaRPr lang="vi-VN" sz="2400">
              <a:latin typeface="+mj-lt"/>
            </a:endParaRPr>
          </a:p>
          <a:p>
            <a:pPr algn="just"/>
            <a:r>
              <a:rPr lang="vi-VN" sz="2400">
                <a:latin typeface="+mj-lt"/>
              </a:rPr>
              <a:t>- </a:t>
            </a:r>
            <a:r>
              <a:rPr lang="en-US" sz="2400" i="1">
                <a:latin typeface="+mj-lt"/>
              </a:rPr>
              <a:t>Mẫu 02:</a:t>
            </a:r>
            <a:r>
              <a:rPr lang="en-US" sz="2400">
                <a:latin typeface="+mj-lt"/>
              </a:rPr>
              <a:t> </a:t>
            </a:r>
            <a:r>
              <a:rPr lang="vi-VN" sz="2400">
                <a:latin typeface="+mj-lt"/>
              </a:rPr>
              <a:t>Báo cáo đề xuất cấp giấy phép môi trường của dự án đầu tư nhóm II không thuộc đối tượng phải thực hiện đánh giá tác động môi trường </a:t>
            </a:r>
            <a:r>
              <a:rPr lang="en-US" sz="2400" i="1">
                <a:latin typeface="+mj-lt"/>
              </a:rPr>
              <a:t>(</a:t>
            </a:r>
            <a:r>
              <a:rPr lang="vi-VN" sz="2400" i="1">
                <a:latin typeface="+mj-lt"/>
              </a:rPr>
              <a:t>mẫu</a:t>
            </a:r>
            <a:r>
              <a:rPr lang="en-US" sz="2400" i="1">
                <a:latin typeface="+mj-lt"/>
              </a:rPr>
              <a:t> quy định</a:t>
            </a:r>
            <a:r>
              <a:rPr lang="vi-VN" sz="2400" i="1">
                <a:latin typeface="+mj-lt"/>
              </a:rPr>
              <a:t> tại Phụ lục IX ban hành kèm theo Nghị định số 08/2022/NĐ-CP</a:t>
            </a:r>
            <a:r>
              <a:rPr lang="en-US" sz="2400" i="1">
                <a:latin typeface="+mj-lt"/>
              </a:rPr>
              <a:t>);</a:t>
            </a:r>
            <a:endParaRPr lang="vi-VN" sz="2400">
              <a:latin typeface="+mj-lt"/>
            </a:endParaRPr>
          </a:p>
          <a:p>
            <a:pPr algn="just"/>
            <a:r>
              <a:rPr lang="vi-VN" sz="2400">
                <a:latin typeface="+mj-lt"/>
              </a:rPr>
              <a:t>- </a:t>
            </a:r>
            <a:r>
              <a:rPr lang="en-US" sz="2400" i="1">
                <a:latin typeface="+mj-lt"/>
              </a:rPr>
              <a:t>Mẫu 03: </a:t>
            </a:r>
            <a:r>
              <a:rPr lang="vi-VN" sz="2400">
                <a:latin typeface="+mj-lt"/>
              </a:rPr>
              <a:t>Báo cáo đề xuất cấp giấy phép môi trường của cơ sở, khu sản xuất, kinh doanh, dịch vụ tập trung, cụm công nghiệp đang hoạt động có tiêu chí về môi trường tương đương với dự án nhóm I hoặc nhóm II </a:t>
            </a:r>
            <a:r>
              <a:rPr lang="en-US" sz="2400" i="1">
                <a:latin typeface="+mj-lt"/>
              </a:rPr>
              <a:t>(</a:t>
            </a:r>
            <a:r>
              <a:rPr lang="vi-VN" sz="2400" i="1">
                <a:latin typeface="+mj-lt"/>
              </a:rPr>
              <a:t>mẫu</a:t>
            </a:r>
            <a:r>
              <a:rPr lang="en-US" sz="2400" i="1">
                <a:latin typeface="+mj-lt"/>
              </a:rPr>
              <a:t> quy định</a:t>
            </a:r>
            <a:r>
              <a:rPr lang="vi-VN" sz="2400" i="1">
                <a:latin typeface="+mj-lt"/>
              </a:rPr>
              <a:t> tại Phụ lục X ban hành kèm theo Nghị định số 08/2022/NĐ-CP</a:t>
            </a:r>
            <a:r>
              <a:rPr lang="en-US" sz="2400" i="1">
                <a:latin typeface="+mj-lt"/>
              </a:rPr>
              <a:t>);</a:t>
            </a:r>
            <a:endParaRPr lang="vi-VN" sz="2400">
              <a:latin typeface="+mj-lt"/>
            </a:endParaRPr>
          </a:p>
        </p:txBody>
      </p:sp>
    </p:spTree>
    <p:extLst>
      <p:ext uri="{BB962C8B-B14F-4D97-AF65-F5344CB8AC3E}">
        <p14:creationId xmlns:p14="http://schemas.microsoft.com/office/powerpoint/2010/main" val="18407361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616255" y="116632"/>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a:t>
            </a:r>
            <a:r>
              <a:rPr lang="en-US" sz="2400" b="1">
                <a:solidFill>
                  <a:schemeClr val="tx2"/>
                </a:solidFill>
                <a:latin typeface="Times New Roman" pitchFamily="18" charset="0"/>
                <a:cs typeface="Times New Roman" pitchFamily="18" charset="0"/>
              </a:rPr>
              <a:t>CẤP </a:t>
            </a:r>
            <a:r>
              <a:rPr lang="en-US" sz="2400" b="1" dirty="0">
                <a:solidFill>
                  <a:schemeClr val="tx2"/>
                </a:solidFill>
                <a:latin typeface="Times New Roman" pitchFamily="18" charset="0"/>
                <a:cs typeface="Times New Roman" pitchFamily="18" charset="0"/>
              </a:rPr>
              <a:t>TỈNH </a:t>
            </a:r>
          </a:p>
          <a:p>
            <a:pPr algn="ctr"/>
            <a:r>
              <a:rPr lang="en-US" sz="2400" b="1" dirty="0">
                <a:solidFill>
                  <a:srgbClr val="0000FF"/>
                </a:solidFill>
                <a:latin typeface="Times New Roman" pitchFamily="18" charset="0"/>
                <a:cs typeface="Times New Roman" pitchFamily="18" charset="0"/>
              </a:rPr>
              <a:t>2. GIẤP PHÉP </a:t>
            </a:r>
            <a:r>
              <a:rPr lang="en-US" sz="2400" b="1">
                <a:solidFill>
                  <a:srgbClr val="0000FF"/>
                </a:solidFill>
                <a:latin typeface="Times New Roman" pitchFamily="18" charset="0"/>
                <a:cs typeface="Times New Roman" pitchFamily="18" charset="0"/>
              </a:rPr>
              <a:t>MÔI TRƯỜNG</a:t>
            </a:r>
            <a:endParaRPr lang="en-US" sz="2400" b="1" dirty="0">
              <a:solidFill>
                <a:srgbClr val="0000FF"/>
              </a:solidFill>
              <a:latin typeface="Times New Roman" pitchFamily="18" charset="0"/>
              <a:cs typeface="Times New Roman" pitchFamily="18" charset="0"/>
            </a:endParaRPr>
          </a:p>
        </p:txBody>
      </p:sp>
      <p:sp>
        <p:nvSpPr>
          <p:cNvPr id="2" name="Rectangle 1"/>
          <p:cNvSpPr/>
          <p:nvPr/>
        </p:nvSpPr>
        <p:spPr>
          <a:xfrm>
            <a:off x="616255" y="1443841"/>
            <a:ext cx="8204217" cy="4832092"/>
          </a:xfrm>
          <a:prstGeom prst="rect">
            <a:avLst/>
          </a:prstGeom>
        </p:spPr>
        <p:txBody>
          <a:bodyPr wrap="square">
            <a:spAutoFit/>
          </a:bodyPr>
          <a:lstStyle/>
          <a:p>
            <a:pPr algn="just"/>
            <a:r>
              <a:rPr lang="vi-VN" sz="2800">
                <a:latin typeface="Times New Roman" pitchFamily="18" charset="0"/>
                <a:cs typeface="Times New Roman" pitchFamily="18" charset="0"/>
              </a:rPr>
              <a:t>- </a:t>
            </a:r>
            <a:r>
              <a:rPr lang="en-US" sz="2800" i="1">
                <a:latin typeface="Times New Roman" pitchFamily="18" charset="0"/>
                <a:cs typeface="Times New Roman" pitchFamily="18" charset="0"/>
              </a:rPr>
              <a:t>Mẫu 04:</a:t>
            </a:r>
            <a:r>
              <a:rPr lang="en-US" sz="2800">
                <a:latin typeface="Times New Roman" pitchFamily="18" charset="0"/>
                <a:cs typeface="Times New Roman" pitchFamily="18" charset="0"/>
              </a:rPr>
              <a:t> </a:t>
            </a:r>
            <a:r>
              <a:rPr lang="vi-VN" sz="2800">
                <a:latin typeface="Times New Roman" pitchFamily="18" charset="0"/>
                <a:cs typeface="Times New Roman" pitchFamily="18" charset="0"/>
              </a:rPr>
              <a:t>Báo cáo đề xuất cấp giấy phép môi trường của dự án đầu tư nhóm III </a:t>
            </a:r>
            <a:r>
              <a:rPr lang="en-US" sz="2800" i="1">
                <a:latin typeface="Times New Roman" pitchFamily="18" charset="0"/>
                <a:cs typeface="Times New Roman" pitchFamily="18" charset="0"/>
              </a:rPr>
              <a:t>(</a:t>
            </a:r>
            <a:r>
              <a:rPr lang="vi-VN" sz="2800" i="1">
                <a:latin typeface="Times New Roman" pitchFamily="18" charset="0"/>
                <a:cs typeface="Times New Roman" pitchFamily="18" charset="0"/>
              </a:rPr>
              <a:t>mẫu</a:t>
            </a:r>
            <a:r>
              <a:rPr lang="en-US" sz="2800" i="1">
                <a:latin typeface="Times New Roman" pitchFamily="18" charset="0"/>
                <a:cs typeface="Times New Roman" pitchFamily="18" charset="0"/>
              </a:rPr>
              <a:t> quy định</a:t>
            </a:r>
            <a:r>
              <a:rPr lang="vi-VN" sz="2800" i="1">
                <a:latin typeface="Times New Roman" pitchFamily="18" charset="0"/>
                <a:cs typeface="Times New Roman" pitchFamily="18" charset="0"/>
              </a:rPr>
              <a:t> tại Phụ lục XI ban hành kèm theo Nghị định số 08/2022/NĐ-CP</a:t>
            </a:r>
            <a:r>
              <a:rPr lang="en-US" sz="2800" i="1">
                <a:latin typeface="Times New Roman" pitchFamily="18" charset="0"/>
                <a:cs typeface="Times New Roman" pitchFamily="18" charset="0"/>
              </a:rPr>
              <a:t>);</a:t>
            </a:r>
            <a:endParaRPr lang="vi-VN" sz="2800">
              <a:latin typeface="Times New Roman" pitchFamily="18" charset="0"/>
              <a:cs typeface="Times New Roman" pitchFamily="18" charset="0"/>
            </a:endParaRPr>
          </a:p>
          <a:p>
            <a:pPr algn="just"/>
            <a:r>
              <a:rPr lang="vi-VN" sz="2800">
                <a:latin typeface="Times New Roman" pitchFamily="18" charset="0"/>
                <a:cs typeface="Times New Roman" pitchFamily="18" charset="0"/>
              </a:rPr>
              <a:t>- </a:t>
            </a:r>
            <a:r>
              <a:rPr lang="en-US" sz="2800" i="1">
                <a:latin typeface="Times New Roman" pitchFamily="18" charset="0"/>
                <a:cs typeface="Times New Roman" pitchFamily="18" charset="0"/>
              </a:rPr>
              <a:t>Mẫu 05:</a:t>
            </a:r>
            <a:r>
              <a:rPr lang="en-US" sz="2800">
                <a:latin typeface="Times New Roman" pitchFamily="18" charset="0"/>
                <a:cs typeface="Times New Roman" pitchFamily="18" charset="0"/>
              </a:rPr>
              <a:t> </a:t>
            </a:r>
            <a:r>
              <a:rPr lang="vi-VN" sz="2800">
                <a:latin typeface="Times New Roman" pitchFamily="18" charset="0"/>
                <a:cs typeface="Times New Roman" pitchFamily="18" charset="0"/>
              </a:rPr>
              <a:t>Báo cáo đề xuất cấp giấy phép môi trường của cơ sở đang hoạt động có tiêu chí về môi trường tương đương với dự án nhóm III </a:t>
            </a:r>
            <a:r>
              <a:rPr lang="en-US" sz="2800" i="1">
                <a:latin typeface="Times New Roman" pitchFamily="18" charset="0"/>
                <a:cs typeface="Times New Roman" pitchFamily="18" charset="0"/>
              </a:rPr>
              <a:t>(</a:t>
            </a:r>
            <a:r>
              <a:rPr lang="vi-VN" sz="2800" i="1">
                <a:latin typeface="Times New Roman" pitchFamily="18" charset="0"/>
                <a:cs typeface="Times New Roman" pitchFamily="18" charset="0"/>
              </a:rPr>
              <a:t>mẫu </a:t>
            </a:r>
            <a:r>
              <a:rPr lang="en-US" sz="2800" i="1">
                <a:latin typeface="Times New Roman" pitchFamily="18" charset="0"/>
                <a:cs typeface="Times New Roman" pitchFamily="18" charset="0"/>
              </a:rPr>
              <a:t>quy định </a:t>
            </a:r>
            <a:r>
              <a:rPr lang="vi-VN" sz="2800" i="1">
                <a:latin typeface="Times New Roman" pitchFamily="18" charset="0"/>
                <a:cs typeface="Times New Roman" pitchFamily="18" charset="0"/>
              </a:rPr>
              <a:t>tại Phụ lục XII ban hành kèm theo Nghị định số 08/2022/NĐ-CP</a:t>
            </a:r>
            <a:r>
              <a:rPr lang="en-US" sz="2800" i="1">
                <a:latin typeface="Times New Roman" pitchFamily="18" charset="0"/>
                <a:cs typeface="Times New Roman" pitchFamily="18" charset="0"/>
              </a:rPr>
              <a:t>);</a:t>
            </a:r>
            <a:endParaRPr lang="vi-VN" sz="2800">
              <a:latin typeface="Times New Roman" pitchFamily="18" charset="0"/>
              <a:cs typeface="Times New Roman" pitchFamily="18" charset="0"/>
            </a:endParaRPr>
          </a:p>
          <a:p>
            <a:pPr algn="just"/>
            <a:r>
              <a:rPr lang="vi-VN" sz="2800">
                <a:latin typeface="Times New Roman" pitchFamily="18" charset="0"/>
                <a:cs typeface="Times New Roman" pitchFamily="18" charset="0"/>
              </a:rPr>
              <a:t>- </a:t>
            </a:r>
            <a:r>
              <a:rPr lang="en-US" sz="2800" i="1">
                <a:latin typeface="Times New Roman" pitchFamily="18" charset="0"/>
                <a:cs typeface="Times New Roman" pitchFamily="18" charset="0"/>
              </a:rPr>
              <a:t>Mẫu 06:</a:t>
            </a:r>
            <a:r>
              <a:rPr lang="en-US" sz="2800">
                <a:latin typeface="Times New Roman" pitchFamily="18" charset="0"/>
                <a:cs typeface="Times New Roman" pitchFamily="18" charset="0"/>
              </a:rPr>
              <a:t> </a:t>
            </a:r>
            <a:r>
              <a:rPr lang="vi-VN" sz="2800">
                <a:latin typeface="Times New Roman" pitchFamily="18" charset="0"/>
                <a:cs typeface="Times New Roman" pitchFamily="18" charset="0"/>
              </a:rPr>
              <a:t>Văn bản đề nghị cấp giấy phép môi trường của dự án đầu tư, cơ sở </a:t>
            </a:r>
            <a:r>
              <a:rPr lang="en-US" sz="2800" i="1">
                <a:latin typeface="Times New Roman" pitchFamily="18" charset="0"/>
                <a:cs typeface="Times New Roman" pitchFamily="18" charset="0"/>
              </a:rPr>
              <a:t>(</a:t>
            </a:r>
            <a:r>
              <a:rPr lang="vi-VN" sz="2800" i="1">
                <a:latin typeface="Times New Roman" pitchFamily="18" charset="0"/>
                <a:cs typeface="Times New Roman" pitchFamily="18" charset="0"/>
              </a:rPr>
              <a:t>mẫu</a:t>
            </a:r>
            <a:r>
              <a:rPr lang="en-US" sz="2800" i="1">
                <a:latin typeface="Times New Roman" pitchFamily="18" charset="0"/>
                <a:cs typeface="Times New Roman" pitchFamily="18" charset="0"/>
              </a:rPr>
              <a:t> quy định</a:t>
            </a:r>
            <a:r>
              <a:rPr lang="vi-VN" sz="2800" i="1">
                <a:latin typeface="Times New Roman" pitchFamily="18" charset="0"/>
                <a:cs typeface="Times New Roman" pitchFamily="18" charset="0"/>
              </a:rPr>
              <a:t> tại Phụ lục XIII ban hành kèm theo Nghị định số 08/2022/NĐ-CP</a:t>
            </a:r>
            <a:r>
              <a:rPr lang="en-US" sz="2800" i="1">
                <a:latin typeface="Times New Roman" pitchFamily="18" charset="0"/>
                <a:cs typeface="Times New Roman" pitchFamily="18" charset="0"/>
              </a:rPr>
              <a:t>)</a:t>
            </a:r>
            <a:r>
              <a:rPr lang="vi-VN" sz="2800" i="1">
                <a:latin typeface="Times New Roman" pitchFamily="18" charset="0"/>
                <a:cs typeface="Times New Roman" pitchFamily="18" charset="0"/>
              </a:rPr>
              <a:t>.</a:t>
            </a:r>
            <a:endParaRPr lang="vi-VN" sz="2800">
              <a:latin typeface="Times New Roman" pitchFamily="18" charset="0"/>
              <a:cs typeface="Times New Roman" pitchFamily="18" charset="0"/>
            </a:endParaRPr>
          </a:p>
        </p:txBody>
      </p:sp>
    </p:spTree>
    <p:extLst>
      <p:ext uri="{BB962C8B-B14F-4D97-AF65-F5344CB8AC3E}">
        <p14:creationId xmlns:p14="http://schemas.microsoft.com/office/powerpoint/2010/main" val="18770749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616255" y="116632"/>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a:t>
            </a:r>
            <a:r>
              <a:rPr lang="en-US" sz="2400" b="1">
                <a:solidFill>
                  <a:schemeClr val="tx2"/>
                </a:solidFill>
                <a:latin typeface="Times New Roman" pitchFamily="18" charset="0"/>
                <a:cs typeface="Times New Roman" pitchFamily="18" charset="0"/>
              </a:rPr>
              <a:t>CẤP </a:t>
            </a:r>
            <a:r>
              <a:rPr lang="en-US" sz="2400" b="1" dirty="0">
                <a:solidFill>
                  <a:schemeClr val="tx2"/>
                </a:solidFill>
                <a:latin typeface="Times New Roman" pitchFamily="18" charset="0"/>
                <a:cs typeface="Times New Roman" pitchFamily="18" charset="0"/>
              </a:rPr>
              <a:t>TỈNH </a:t>
            </a:r>
          </a:p>
          <a:p>
            <a:pPr algn="ctr"/>
            <a:r>
              <a:rPr lang="en-US" sz="2400" b="1" dirty="0">
                <a:solidFill>
                  <a:srgbClr val="0000FF"/>
                </a:solidFill>
                <a:latin typeface="Times New Roman" pitchFamily="18" charset="0"/>
                <a:cs typeface="Times New Roman" pitchFamily="18" charset="0"/>
              </a:rPr>
              <a:t>2. GIẤP PHÉP </a:t>
            </a:r>
            <a:r>
              <a:rPr lang="en-US" sz="2400" b="1">
                <a:solidFill>
                  <a:srgbClr val="0000FF"/>
                </a:solidFill>
                <a:latin typeface="Times New Roman" pitchFamily="18" charset="0"/>
                <a:cs typeface="Times New Roman" pitchFamily="18" charset="0"/>
              </a:rPr>
              <a:t>MÔI TRƯỜNG</a:t>
            </a:r>
            <a:endParaRPr lang="en-US" sz="2400" b="1" dirty="0">
              <a:solidFill>
                <a:srgbClr val="0000FF"/>
              </a:solidFill>
              <a:latin typeface="Times New Roman" pitchFamily="18" charset="0"/>
              <a:cs typeface="Times New Roman" pitchFamily="18" charset="0"/>
            </a:endParaRPr>
          </a:p>
        </p:txBody>
      </p:sp>
      <p:sp>
        <p:nvSpPr>
          <p:cNvPr id="2" name="Rectangle 1"/>
          <p:cNvSpPr/>
          <p:nvPr/>
        </p:nvSpPr>
        <p:spPr>
          <a:xfrm>
            <a:off x="395537" y="994658"/>
            <a:ext cx="8343296" cy="5170646"/>
          </a:xfrm>
          <a:prstGeom prst="rect">
            <a:avLst/>
          </a:prstGeom>
        </p:spPr>
        <p:txBody>
          <a:bodyPr wrap="square">
            <a:spAutoFit/>
          </a:bodyPr>
          <a:lstStyle/>
          <a:p>
            <a:pPr algn="just"/>
            <a:r>
              <a:rPr lang="vi-VN" sz="2200" b="1" i="1" dirty="0">
                <a:latin typeface="+mj-lt"/>
              </a:rPr>
              <a:t>k) Yêu cầu điều kiện thực hiện thủ tục hành chính</a:t>
            </a:r>
            <a:r>
              <a:rPr lang="en-US" sz="2200" b="1" i="1" dirty="0">
                <a:latin typeface="+mj-lt"/>
              </a:rPr>
              <a:t>:</a:t>
            </a:r>
            <a:endParaRPr lang="vi-VN" sz="2200" dirty="0">
              <a:latin typeface="+mj-lt"/>
            </a:endParaRPr>
          </a:p>
          <a:p>
            <a:pPr algn="just"/>
            <a:r>
              <a:rPr lang="en-US" sz="2200" dirty="0">
                <a:latin typeface="+mj-lt"/>
              </a:rPr>
              <a:t>- </a:t>
            </a:r>
            <a:r>
              <a:rPr lang="vi-VN" sz="2200" dirty="0">
                <a:latin typeface="+mj-lt"/>
              </a:rPr>
              <a:t>Dự án đầu tư </a:t>
            </a:r>
            <a:r>
              <a:rPr lang="vi-VN" sz="2200" b="1" dirty="0">
                <a:solidFill>
                  <a:srgbClr val="002060"/>
                </a:solidFill>
                <a:latin typeface="+mj-lt"/>
              </a:rPr>
              <a:t>nhóm I, nhóm II và nhóm III </a:t>
            </a:r>
            <a:r>
              <a:rPr lang="vi-VN" sz="2200" dirty="0">
                <a:latin typeface="+mj-lt"/>
              </a:rPr>
              <a:t>có phát sinh nước thải, bụi, khí thải xả ra môi trường phải được xử lý hoặc phát sinh chất thải nguy hại phải được quản lý theo quy định về quản lý chất thải khi đi vào vận hành chính thức</a:t>
            </a:r>
            <a:r>
              <a:rPr lang="en-US" sz="2200" dirty="0">
                <a:latin typeface="+mj-lt"/>
              </a:rPr>
              <a:t>;</a:t>
            </a:r>
            <a:r>
              <a:rPr lang="vi-VN" sz="2200" dirty="0">
                <a:latin typeface="+mj-lt"/>
              </a:rPr>
              <a:t> </a:t>
            </a:r>
          </a:p>
          <a:p>
            <a:pPr algn="just"/>
            <a:r>
              <a:rPr lang="en-US" sz="2200" dirty="0">
                <a:latin typeface="+mj-lt"/>
              </a:rPr>
              <a:t>-</a:t>
            </a:r>
            <a:r>
              <a:rPr lang="vi-VN" sz="2200" dirty="0">
                <a:latin typeface="+mj-lt"/>
              </a:rPr>
              <a:t> Dự án đầu tư, cơ sở, khu sản xuất, kinh doanh, dịch vụ tập trung, cụm công nghiệp hoạt động trước ngày Luật </a:t>
            </a:r>
            <a:r>
              <a:rPr lang="en-US" sz="2200" dirty="0" err="1">
                <a:latin typeface="+mj-lt"/>
              </a:rPr>
              <a:t>Bảo</a:t>
            </a:r>
            <a:r>
              <a:rPr lang="en-US" sz="2200" dirty="0">
                <a:latin typeface="+mj-lt"/>
              </a:rPr>
              <a:t> </a:t>
            </a:r>
            <a:r>
              <a:rPr lang="en-US" sz="2200" dirty="0" err="1">
                <a:latin typeface="+mj-lt"/>
              </a:rPr>
              <a:t>vê</a:t>
            </a:r>
            <a:r>
              <a:rPr lang="en-US" sz="2200" dirty="0">
                <a:latin typeface="+mj-lt"/>
              </a:rPr>
              <a:t>̣ </a:t>
            </a:r>
            <a:r>
              <a:rPr lang="en-US" sz="2200" dirty="0" err="1">
                <a:latin typeface="+mj-lt"/>
              </a:rPr>
              <a:t>môi</a:t>
            </a:r>
            <a:r>
              <a:rPr lang="en-US" sz="2200" dirty="0">
                <a:latin typeface="+mj-lt"/>
              </a:rPr>
              <a:t> </a:t>
            </a:r>
            <a:r>
              <a:rPr lang="en-US" sz="2200" dirty="0" err="1">
                <a:latin typeface="+mj-lt"/>
              </a:rPr>
              <a:t>trường</a:t>
            </a:r>
            <a:r>
              <a:rPr lang="en-US" sz="2200" dirty="0">
                <a:latin typeface="+mj-lt"/>
              </a:rPr>
              <a:t> 2020</a:t>
            </a:r>
            <a:r>
              <a:rPr lang="vi-VN" sz="2200" dirty="0">
                <a:latin typeface="+mj-lt"/>
              </a:rPr>
              <a:t> có hiệu lực thi hành có tiêu chí về môi trường như đối tượng </a:t>
            </a:r>
            <a:r>
              <a:rPr lang="en-US" sz="2200" dirty="0" err="1">
                <a:latin typeface="+mj-lt"/>
              </a:rPr>
              <a:t>nêu</a:t>
            </a:r>
            <a:r>
              <a:rPr lang="en-US" sz="2200" dirty="0">
                <a:latin typeface="+mj-lt"/>
              </a:rPr>
              <a:t> </a:t>
            </a:r>
            <a:r>
              <a:rPr lang="en-US" sz="2200" dirty="0" err="1">
                <a:latin typeface="+mj-lt"/>
              </a:rPr>
              <a:t>trên</a:t>
            </a:r>
            <a:r>
              <a:rPr lang="en-US" sz="2200" dirty="0">
                <a:latin typeface="+mj-lt"/>
              </a:rPr>
              <a:t>.</a:t>
            </a:r>
            <a:endParaRPr lang="vi-VN" sz="2200" dirty="0">
              <a:latin typeface="+mj-lt"/>
            </a:endParaRPr>
          </a:p>
          <a:p>
            <a:pPr algn="just"/>
            <a:r>
              <a:rPr lang="en-US" sz="2200" b="1" i="1" dirty="0">
                <a:latin typeface="+mj-lt"/>
              </a:rPr>
              <a:t>l) </a:t>
            </a:r>
            <a:r>
              <a:rPr lang="vi-VN" sz="2200" b="1" i="1" dirty="0">
                <a:latin typeface="+mj-lt"/>
              </a:rPr>
              <a:t>Căn cứ pháp lý của thủ tục hành chính</a:t>
            </a:r>
            <a:endParaRPr lang="vi-VN" sz="2200" dirty="0">
              <a:latin typeface="+mj-lt"/>
            </a:endParaRPr>
          </a:p>
          <a:p>
            <a:pPr algn="just"/>
            <a:r>
              <a:rPr lang="vi-VN" sz="2200" dirty="0">
                <a:latin typeface="+mj-lt"/>
              </a:rPr>
              <a:t>- Luật </a:t>
            </a:r>
            <a:r>
              <a:rPr lang="en-US" sz="2200" dirty="0">
                <a:latin typeface="+mj-lt"/>
              </a:rPr>
              <a:t>B</a:t>
            </a:r>
            <a:r>
              <a:rPr lang="vi-VN" sz="2200" dirty="0">
                <a:latin typeface="+mj-lt"/>
              </a:rPr>
              <a:t>ảo vệ môi trường số </a:t>
            </a:r>
            <a:r>
              <a:rPr lang="en-US" sz="2200" dirty="0">
                <a:latin typeface="+mj-lt"/>
              </a:rPr>
              <a:t>72</a:t>
            </a:r>
            <a:r>
              <a:rPr lang="vi-VN" sz="2200" dirty="0">
                <a:latin typeface="+mj-lt"/>
              </a:rPr>
              <a:t>/20</a:t>
            </a:r>
            <a:r>
              <a:rPr lang="en-US" sz="2200" dirty="0">
                <a:latin typeface="+mj-lt"/>
              </a:rPr>
              <a:t>20</a:t>
            </a:r>
            <a:r>
              <a:rPr lang="vi-VN" sz="2200" dirty="0">
                <a:latin typeface="+mj-lt"/>
              </a:rPr>
              <a:t>/QH1</a:t>
            </a:r>
            <a:r>
              <a:rPr lang="en-US" sz="2200" dirty="0">
                <a:latin typeface="+mj-lt"/>
              </a:rPr>
              <a:t>4</a:t>
            </a:r>
            <a:r>
              <a:rPr lang="vi-VN" sz="2200" dirty="0">
                <a:latin typeface="+mj-lt"/>
              </a:rPr>
              <a:t> ngày </a:t>
            </a:r>
            <a:r>
              <a:rPr lang="en-US" sz="2200" dirty="0">
                <a:latin typeface="+mj-lt"/>
              </a:rPr>
              <a:t>17</a:t>
            </a:r>
            <a:r>
              <a:rPr lang="vi-VN" sz="2200" dirty="0">
                <a:latin typeface="+mj-lt"/>
              </a:rPr>
              <a:t> tháng </a:t>
            </a:r>
            <a:r>
              <a:rPr lang="en-US" sz="2200" dirty="0">
                <a:latin typeface="+mj-lt"/>
              </a:rPr>
              <a:t>11</a:t>
            </a:r>
            <a:r>
              <a:rPr lang="vi-VN" sz="2200" dirty="0">
                <a:latin typeface="+mj-lt"/>
              </a:rPr>
              <a:t> năm 20</a:t>
            </a:r>
            <a:r>
              <a:rPr lang="en-US" sz="2200" dirty="0">
                <a:latin typeface="+mj-lt"/>
              </a:rPr>
              <a:t>20;</a:t>
            </a:r>
            <a:endParaRPr lang="vi-VN" sz="2200" dirty="0">
              <a:latin typeface="+mj-lt"/>
            </a:endParaRPr>
          </a:p>
          <a:p>
            <a:pPr algn="just"/>
            <a:r>
              <a:rPr lang="vi-VN" sz="2200" dirty="0">
                <a:latin typeface="+mj-lt"/>
              </a:rPr>
              <a:t>- Nghị định số 08/2022/NĐ-CP ngày 10/01/2022 của Chính phủ quy định chi tiết một số điều của Luật Bảo vệ môi trường</a:t>
            </a:r>
            <a:r>
              <a:rPr lang="en-US" sz="2200" dirty="0">
                <a:latin typeface="+mj-lt"/>
              </a:rPr>
              <a:t>;</a:t>
            </a:r>
            <a:endParaRPr lang="vi-VN" sz="2200" dirty="0">
              <a:latin typeface="+mj-lt"/>
            </a:endParaRPr>
          </a:p>
          <a:p>
            <a:pPr algn="just"/>
            <a:r>
              <a:rPr lang="vi-VN" sz="2200" dirty="0">
                <a:latin typeface="+mj-lt"/>
              </a:rPr>
              <a:t>- Thông tư số 02/2022/TT-BTNMT ngày 10 tháng 01 năm 2022 của Bộ trưởng Bộ Tài nguyên và Môi trường quy định chi tiết thi hành một số điều của Luật Bảo vệ môi trường.</a:t>
            </a:r>
          </a:p>
        </p:txBody>
      </p:sp>
    </p:spTree>
    <p:extLst>
      <p:ext uri="{BB962C8B-B14F-4D97-AF65-F5344CB8AC3E}">
        <p14:creationId xmlns:p14="http://schemas.microsoft.com/office/powerpoint/2010/main" val="18770749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4"/>
          <p:cNvSpPr txBox="1"/>
          <p:nvPr/>
        </p:nvSpPr>
        <p:spPr>
          <a:xfrm>
            <a:off x="1187624" y="3005865"/>
            <a:ext cx="6615648" cy="397545"/>
          </a:xfrm>
          <a:prstGeom prst="rect">
            <a:avLst/>
          </a:prstGeom>
        </p:spPr>
        <p:txBody>
          <a:bodyPr vert="horz" wrap="square" lIns="0" tIns="0" rIns="0" bIns="0" rtlCol="0">
            <a:spAutoFit/>
          </a:bodyPr>
          <a:lstStyle/>
          <a:p>
            <a:pPr marL="0" marR="0" algn="ctr">
              <a:lnSpc>
                <a:spcPts val="3128"/>
              </a:lnSpc>
              <a:spcBef>
                <a:spcPts val="0"/>
              </a:spcBef>
              <a:spcAft>
                <a:spcPts val="0"/>
              </a:spcAft>
            </a:pPr>
            <a:r>
              <a:rPr lang="en-US" sz="2800" b="1" dirty="0">
                <a:solidFill>
                  <a:srgbClr val="FF0000"/>
                </a:solidFill>
                <a:latin typeface="RVIADN+ArialMT"/>
                <a:cs typeface="RVIADN+ArialMT"/>
              </a:rPr>
              <a:t> </a:t>
            </a:r>
            <a:endParaRPr sz="2800" b="1" dirty="0">
              <a:solidFill>
                <a:srgbClr val="FF0000"/>
              </a:solidFill>
              <a:latin typeface="RVIADN+ArialMT"/>
              <a:cs typeface="RVIADN+ArialMT"/>
            </a:endParaRPr>
          </a:p>
        </p:txBody>
      </p:sp>
      <p:sp>
        <p:nvSpPr>
          <p:cNvPr id="7" name="object 4"/>
          <p:cNvSpPr txBox="1"/>
          <p:nvPr/>
        </p:nvSpPr>
        <p:spPr>
          <a:xfrm>
            <a:off x="647056" y="1418190"/>
            <a:ext cx="8496944" cy="1969770"/>
          </a:xfrm>
          <a:prstGeom prst="rect">
            <a:avLst/>
          </a:prstGeom>
          <a:ln w="6350">
            <a:noFill/>
          </a:ln>
        </p:spPr>
        <p:txBody>
          <a:bodyPr vert="horz" wrap="square" lIns="0" tIns="0" rIns="0" bIns="0" rtlCol="0">
            <a:spAutoFit/>
          </a:bodyPr>
          <a:lstStyle/>
          <a:p>
            <a:pPr algn="ctr"/>
            <a:r>
              <a:rPr lang="en-US" sz="3200" b="1" dirty="0">
                <a:solidFill>
                  <a:srgbClr val="FF0000"/>
                </a:solidFill>
                <a:latin typeface="Times New Roman" pitchFamily="18" charset="0"/>
                <a:cs typeface="Times New Roman" pitchFamily="18" charset="0"/>
              </a:rPr>
              <a:t>II. QUY TRÌNH THỦ TỤC HÀNH CHÍNH</a:t>
            </a:r>
          </a:p>
          <a:p>
            <a:pPr algn="ctr"/>
            <a:r>
              <a:rPr lang="en-US" sz="3200" b="1" dirty="0">
                <a:solidFill>
                  <a:srgbClr val="0000FF"/>
                </a:solidFill>
                <a:latin typeface="Times New Roman" pitchFamily="18" charset="0"/>
                <a:cs typeface="Times New Roman" pitchFamily="18" charset="0"/>
              </a:rPr>
              <a:t>CẤP HUYỆN </a:t>
            </a:r>
          </a:p>
          <a:p>
            <a:pPr algn="ctr"/>
            <a:endParaRPr lang="en-US" sz="2800" b="1" dirty="0">
              <a:solidFill>
                <a:srgbClr val="FF0000"/>
              </a:solidFill>
              <a:latin typeface="Times New Roman" pitchFamily="18" charset="0"/>
              <a:cs typeface="Times New Roman" pitchFamily="18" charset="0"/>
            </a:endParaRPr>
          </a:p>
          <a:p>
            <a:pPr algn="ctr"/>
            <a:r>
              <a:rPr lang="en-US" sz="3600" b="1" dirty="0">
                <a:solidFill>
                  <a:srgbClr val="009900"/>
                </a:solidFill>
                <a:latin typeface="Times New Roman" pitchFamily="18" charset="0"/>
                <a:cs typeface="Times New Roman" pitchFamily="18" charset="0"/>
              </a:rPr>
              <a:t>* GIẤP PHÉP MÔI TRƯỜNG</a:t>
            </a:r>
          </a:p>
        </p:txBody>
      </p:sp>
      <p:pic>
        <p:nvPicPr>
          <p:cNvPr id="2" name="Picture 1"/>
          <p:cNvPicPr>
            <a:picLocks noChangeAspect="1"/>
          </p:cNvPicPr>
          <p:nvPr/>
        </p:nvPicPr>
        <p:blipFill>
          <a:blip r:embed="rId2"/>
          <a:stretch>
            <a:fillRect/>
          </a:stretch>
        </p:blipFill>
        <p:spPr>
          <a:xfrm>
            <a:off x="2094220" y="3383632"/>
            <a:ext cx="4955559" cy="3156744"/>
          </a:xfrm>
          <a:prstGeom prst="rect">
            <a:avLst/>
          </a:prstGeom>
          <a:ln>
            <a:noFill/>
          </a:ln>
          <a:effectLst>
            <a:softEdge rad="112500"/>
          </a:effectLst>
          <a:scene3d>
            <a:camera prst="perspectiveRelaxedModerately"/>
            <a:lightRig rig="threePt" dir="t"/>
          </a:scene3d>
        </p:spPr>
      </p:pic>
      <p:pic>
        <p:nvPicPr>
          <p:cNvPr id="5" name="Picture 2" descr="C:\Documents and Settings\nguyen vu son\Desktop\bo TNM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436688" cy="15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224758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4"/>
          <p:cNvSpPr txBox="1"/>
          <p:nvPr/>
        </p:nvSpPr>
        <p:spPr>
          <a:xfrm>
            <a:off x="323528" y="193332"/>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(CẤP HUYỆN)</a:t>
            </a:r>
            <a:endParaRPr lang="en-US" sz="2400" b="1" dirty="0">
              <a:solidFill>
                <a:schemeClr val="tx2"/>
              </a:solidFill>
              <a:latin typeface="Times New Roman" pitchFamily="18" charset="0"/>
              <a:cs typeface="Times New Roman" pitchFamily="18" charset="0"/>
            </a:endParaRPr>
          </a:p>
          <a:p>
            <a:pPr algn="ctr"/>
            <a:r>
              <a:rPr lang="en-US" sz="2400" b="1" dirty="0">
                <a:solidFill>
                  <a:srgbClr val="0000FF"/>
                </a:solidFill>
                <a:latin typeface="Times New Roman" pitchFamily="18" charset="0"/>
                <a:cs typeface="Times New Roman" pitchFamily="18" charset="0"/>
              </a:rPr>
              <a:t>GIẤP PHÉP </a:t>
            </a:r>
            <a:r>
              <a:rPr lang="en-US" sz="2400" b="1">
                <a:solidFill>
                  <a:srgbClr val="0000FF"/>
                </a:solidFill>
                <a:latin typeface="Times New Roman" pitchFamily="18" charset="0"/>
                <a:cs typeface="Times New Roman" pitchFamily="18" charset="0"/>
              </a:rPr>
              <a:t>MÔI TRƯỜNG</a:t>
            </a:r>
            <a:endParaRPr lang="en-US" sz="2400" b="1" dirty="0">
              <a:solidFill>
                <a:srgbClr val="0000FF"/>
              </a:solidFill>
              <a:latin typeface="Times New Roman" pitchFamily="18" charset="0"/>
              <a:cs typeface="Times New Roman" pitchFamily="18" charset="0"/>
            </a:endParaRPr>
          </a:p>
        </p:txBody>
      </p:sp>
      <p:sp>
        <p:nvSpPr>
          <p:cNvPr id="3" name="Rectangle 2"/>
          <p:cNvSpPr/>
          <p:nvPr/>
        </p:nvSpPr>
        <p:spPr>
          <a:xfrm>
            <a:off x="467544" y="980728"/>
            <a:ext cx="8352928" cy="5509200"/>
          </a:xfrm>
          <a:prstGeom prst="rect">
            <a:avLst/>
          </a:prstGeom>
        </p:spPr>
        <p:txBody>
          <a:bodyPr wrap="square">
            <a:spAutoFit/>
          </a:bodyPr>
          <a:lstStyle/>
          <a:p>
            <a:pPr algn="just"/>
            <a:r>
              <a:rPr lang="vi-VN" sz="2200" b="1" i="1" dirty="0">
                <a:latin typeface="Times New Roman" pitchFamily="18" charset="0"/>
                <a:cs typeface="Times New Roman" pitchFamily="18" charset="0"/>
              </a:rPr>
              <a:t>a) Trình tự thực hiện</a:t>
            </a:r>
            <a:r>
              <a:rPr lang="en-US" sz="2200" b="1" i="1" dirty="0">
                <a:latin typeface="Times New Roman" pitchFamily="18" charset="0"/>
                <a:cs typeface="Times New Roman" pitchFamily="18" charset="0"/>
              </a:rPr>
              <a:t>:</a:t>
            </a:r>
            <a:r>
              <a:rPr lang="vi-VN" sz="2200" b="1" i="1" dirty="0">
                <a:latin typeface="Times New Roman" pitchFamily="18" charset="0"/>
                <a:cs typeface="Times New Roman" pitchFamily="18" charset="0"/>
              </a:rPr>
              <a:t> </a:t>
            </a:r>
            <a:endParaRPr lang="vi-VN" sz="2200" dirty="0">
              <a:latin typeface="Times New Roman" pitchFamily="18" charset="0"/>
              <a:cs typeface="Times New Roman" pitchFamily="18" charset="0"/>
            </a:endParaRPr>
          </a:p>
          <a:p>
            <a:pPr algn="just"/>
            <a:r>
              <a:rPr lang="vi-VN" sz="2200" i="1" dirty="0">
                <a:solidFill>
                  <a:srgbClr val="FF0000"/>
                </a:solidFill>
                <a:latin typeface="Times New Roman" pitchFamily="18" charset="0"/>
                <a:cs typeface="Times New Roman" pitchFamily="18" charset="0"/>
              </a:rPr>
              <a:t>Bước 1. Nộp hồ sơ</a:t>
            </a:r>
            <a:endParaRPr lang="vi-VN" sz="2200" dirty="0">
              <a:solidFill>
                <a:srgbClr val="FF0000"/>
              </a:solidFill>
              <a:latin typeface="Times New Roman" pitchFamily="18" charset="0"/>
              <a:cs typeface="Times New Roman" pitchFamily="18" charset="0"/>
            </a:endParaRPr>
          </a:p>
          <a:p>
            <a:pPr algn="just"/>
            <a:r>
              <a:rPr lang="en-US" sz="2200" dirty="0" err="1">
                <a:latin typeface="Times New Roman" pitchFamily="18" charset="0"/>
                <a:cs typeface="Times New Roman" pitchFamily="18" charset="0"/>
              </a:rPr>
              <a:t>Tổ</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chức</a:t>
            </a:r>
            <a:r>
              <a:rPr lang="en-US" sz="2200" dirty="0">
                <a:latin typeface="Times New Roman" pitchFamily="18" charset="0"/>
                <a:cs typeface="Times New Roman" pitchFamily="18" charset="0"/>
              </a:rPr>
              <a:t>/</a:t>
            </a:r>
            <a:r>
              <a:rPr lang="en-US" sz="2200" dirty="0" err="1">
                <a:latin typeface="Times New Roman" pitchFamily="18" charset="0"/>
                <a:cs typeface="Times New Roman" pitchFamily="18" charset="0"/>
              </a:rPr>
              <a:t>cá</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nhân</a:t>
            </a:r>
            <a:r>
              <a:rPr lang="en-US" sz="2200" dirty="0">
                <a:latin typeface="Times New Roman" pitchFamily="18" charset="0"/>
                <a:cs typeface="Times New Roman" pitchFamily="18" charset="0"/>
              </a:rPr>
              <a:t> (</a:t>
            </a:r>
            <a:r>
              <a:rPr lang="vi-VN" sz="2200" dirty="0">
                <a:latin typeface="Times New Roman" pitchFamily="18" charset="0"/>
                <a:cs typeface="Times New Roman" pitchFamily="18" charset="0"/>
              </a:rPr>
              <a:t>Chủ dự án đầu tư, cơ sở</a:t>
            </a:r>
            <a:r>
              <a:rPr lang="en-US" sz="2200" dirty="0">
                <a:latin typeface="Times New Roman" pitchFamily="18" charset="0"/>
                <a:cs typeface="Times New Roman" pitchFamily="18" charset="0"/>
              </a:rPr>
              <a:t>) </a:t>
            </a:r>
            <a:r>
              <a:rPr lang="vi-VN" sz="2200" dirty="0">
                <a:latin typeface="Times New Roman" pitchFamily="18" charset="0"/>
                <a:cs typeface="Times New Roman" pitchFamily="18" charset="0"/>
              </a:rPr>
              <a:t>nộp hồ sơ đề nghị </a:t>
            </a:r>
            <a:r>
              <a:rPr lang="en-US" sz="2200" dirty="0" err="1">
                <a:latin typeface="Times New Roman" pitchFamily="18" charset="0"/>
                <a:cs typeface="Times New Roman" pitchFamily="18" charset="0"/>
              </a:rPr>
              <a:t>cấp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phép</a:t>
            </a:r>
            <a:r>
              <a:rPr lang="vi-VN" sz="2200" dirty="0">
                <a:latin typeface="Times New Roman" pitchFamily="18" charset="0"/>
                <a:cs typeface="Times New Roman" pitchFamily="18" charset="0"/>
              </a:rPr>
              <a:t> môi trường đến </a:t>
            </a:r>
            <a:r>
              <a:rPr lang="en-US" sz="2200" dirty="0">
                <a:latin typeface="Times New Roman" pitchFamily="18" charset="0"/>
                <a:cs typeface="Times New Roman" pitchFamily="18" charset="0"/>
              </a:rPr>
              <a:t>UBND </a:t>
            </a:r>
            <a:r>
              <a:rPr lang="en-US" sz="2200" dirty="0" err="1">
                <a:latin typeface="Times New Roman" pitchFamily="18" charset="0"/>
                <a:cs typeface="Times New Roman" pitchFamily="18" charset="0"/>
              </a:rPr>
              <a:t>cấp</a:t>
            </a:r>
            <a:r>
              <a:rPr lang="vi-VN" sz="2200" dirty="0">
                <a:latin typeface="Times New Roman" pitchFamily="18" charset="0"/>
                <a:cs typeface="Times New Roman" pitchFamily="18" charset="0"/>
              </a:rPr>
              <a:t> huyện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nộp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tuyến</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hoặc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trực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tiếp</a:t>
            </a:r>
            <a:r>
              <a:rPr lang="en-US" sz="2200" dirty="0">
                <a:latin typeface="Times New Roman" pitchFamily="18" charset="0"/>
                <a:cs typeface="Times New Roman" pitchFamily="18" charset="0"/>
              </a:rPr>
              <a:t>).</a:t>
            </a:r>
            <a:endParaRPr lang="vi-VN" sz="2200" dirty="0">
              <a:latin typeface="Times New Roman" pitchFamily="18" charset="0"/>
              <a:cs typeface="Times New Roman" pitchFamily="18" charset="0"/>
            </a:endParaRPr>
          </a:p>
          <a:p>
            <a:pPr algn="just"/>
            <a:r>
              <a:rPr lang="vi-VN" sz="2200" i="1" dirty="0">
                <a:solidFill>
                  <a:srgbClr val="FF0000"/>
                </a:solidFill>
                <a:latin typeface="Times New Roman" pitchFamily="18" charset="0"/>
                <a:cs typeface="Times New Roman" pitchFamily="18" charset="0"/>
              </a:rPr>
              <a:t>Bước 2: Kiểm tra hồ sơ </a:t>
            </a:r>
            <a:endParaRPr lang="vi-VN" sz="2200" dirty="0">
              <a:solidFill>
                <a:srgbClr val="FF0000"/>
              </a:solidFill>
              <a:latin typeface="Times New Roman" pitchFamily="18" charset="0"/>
              <a:cs typeface="Times New Roman" pitchFamily="18" charset="0"/>
            </a:endParaRPr>
          </a:p>
          <a:p>
            <a:pPr algn="just"/>
            <a:r>
              <a:rPr lang="en-US" sz="2200" dirty="0">
                <a:latin typeface="Times New Roman" pitchFamily="18" charset="0"/>
                <a:cs typeface="Times New Roman" pitchFamily="18" charset="0"/>
              </a:rPr>
              <a:t>UBND </a:t>
            </a:r>
            <a:r>
              <a:rPr lang="en-US" sz="2200" dirty="0" err="1">
                <a:latin typeface="Times New Roman" pitchFamily="18" charset="0"/>
                <a:cs typeface="Times New Roman" pitchFamily="18" charset="0"/>
              </a:rPr>
              <a:t>cấp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huyện</a:t>
            </a:r>
            <a:r>
              <a:rPr lang="en-US" sz="2200" dirty="0">
                <a:latin typeface="Times New Roman" pitchFamily="18" charset="0"/>
                <a:cs typeface="Times New Roman" pitchFamily="18" charset="0"/>
              </a:rPr>
              <a:t> </a:t>
            </a:r>
            <a:r>
              <a:rPr lang="vi-VN" sz="2200" dirty="0">
                <a:latin typeface="Times New Roman" pitchFamily="18" charset="0"/>
                <a:cs typeface="Times New Roman" pitchFamily="18" charset="0"/>
              </a:rPr>
              <a:t>xem xét tính đầy đủ, hợp lệ của hồ sơ theo quy định; trường hợp hồ sơ chưa đầy đủ, chưa hợp lệ thì thông báo để tổ chức, cá nhân hoàn thiện hồ sơ theo quy định.</a:t>
            </a:r>
          </a:p>
          <a:p>
            <a:pPr algn="just"/>
            <a:r>
              <a:rPr lang="vi-VN" sz="2200" i="1" dirty="0">
                <a:solidFill>
                  <a:srgbClr val="FF0000"/>
                </a:solidFill>
                <a:latin typeface="Times New Roman" pitchFamily="18" charset="0"/>
                <a:cs typeface="Times New Roman" pitchFamily="18" charset="0"/>
              </a:rPr>
              <a:t>Bước 3: Thẩm định hồ sơ, kiểm tra và trả kết quả</a:t>
            </a:r>
            <a:endParaRPr lang="vi-VN" sz="2200" dirty="0">
              <a:solidFill>
                <a:srgbClr val="FF0000"/>
              </a:solidFill>
              <a:latin typeface="Times New Roman" pitchFamily="18" charset="0"/>
              <a:cs typeface="Times New Roman" pitchFamily="18" charset="0"/>
            </a:endParaRPr>
          </a:p>
          <a:p>
            <a:pPr algn="just"/>
            <a:r>
              <a:rPr lang="vi-VN" sz="2200" dirty="0">
                <a:latin typeface="Times New Roman" pitchFamily="18" charset="0"/>
                <a:cs typeface="Times New Roman" pitchFamily="18" charset="0"/>
              </a:rPr>
              <a:t>- </a:t>
            </a:r>
            <a:r>
              <a:rPr lang="en-US" sz="2200" dirty="0">
                <a:latin typeface="Times New Roman" pitchFamily="18" charset="0"/>
                <a:cs typeface="Times New Roman" pitchFamily="18" charset="0"/>
              </a:rPr>
              <a:t>UBND </a:t>
            </a:r>
            <a:r>
              <a:rPr lang="en-US" sz="2200" dirty="0" err="1">
                <a:latin typeface="Times New Roman" pitchFamily="18" charset="0"/>
                <a:cs typeface="Times New Roman" pitchFamily="18" charset="0"/>
              </a:rPr>
              <a:t>cấp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huyện</a:t>
            </a:r>
            <a:r>
              <a:rPr lang="vi-VN" sz="2200" dirty="0">
                <a:latin typeface="Times New Roman" pitchFamily="18" charset="0"/>
                <a:cs typeface="Times New Roman" pitchFamily="18" charset="0"/>
              </a:rPr>
              <a:t> thành lập tổ thẩm định hoặc đoàn kiểm tra theo một trong các trường hợp sau:</a:t>
            </a:r>
          </a:p>
          <a:p>
            <a:pPr algn="just"/>
            <a:r>
              <a:rPr lang="vi-VN" sz="2200" dirty="0">
                <a:latin typeface="Times New Roman" pitchFamily="18" charset="0"/>
                <a:cs typeface="Times New Roman" pitchFamily="18" charset="0"/>
              </a:rPr>
              <a:t>+ </a:t>
            </a:r>
            <a:r>
              <a:rPr lang="vi-VN" sz="2200" i="1" dirty="0">
                <a:latin typeface="Times New Roman" pitchFamily="18" charset="0"/>
                <a:cs typeface="Times New Roman" pitchFamily="18" charset="0"/>
              </a:rPr>
              <a:t>Đối với dự án đầu tư, </a:t>
            </a:r>
            <a:r>
              <a:rPr lang="en-US" sz="2200" dirty="0">
                <a:latin typeface="Times New Roman" pitchFamily="18" charset="0"/>
                <a:cs typeface="Times New Roman" pitchFamily="18" charset="0"/>
              </a:rPr>
              <a:t>UBND </a:t>
            </a:r>
            <a:r>
              <a:rPr lang="en-US" sz="2200" dirty="0" err="1">
                <a:latin typeface="Times New Roman" pitchFamily="18" charset="0"/>
                <a:cs typeface="Times New Roman" pitchFamily="18" charset="0"/>
              </a:rPr>
              <a:t>cấp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huyện</a:t>
            </a:r>
            <a:r>
              <a:rPr lang="vi-VN" sz="2200" dirty="0">
                <a:latin typeface="Times New Roman" pitchFamily="18" charset="0"/>
                <a:cs typeface="Times New Roman" pitchFamily="18" charset="0"/>
              </a:rPr>
              <a:t> thành lập tổ thẩm định, tổ thẩm định có trách nhiệm tổ chức khảo sát thực tế tại khu vực dự kiến triển khai dự án đầu tư;</a:t>
            </a:r>
          </a:p>
          <a:p>
            <a:pPr algn="just"/>
            <a:r>
              <a:rPr lang="vi-VN" sz="2200" dirty="0">
                <a:latin typeface="Times New Roman" pitchFamily="18" charset="0"/>
                <a:cs typeface="Times New Roman" pitchFamily="18" charset="0"/>
              </a:rPr>
              <a:t>+ </a:t>
            </a:r>
            <a:r>
              <a:rPr lang="vi-VN" sz="2200" i="1" dirty="0">
                <a:latin typeface="Times New Roman" pitchFamily="18" charset="0"/>
                <a:cs typeface="Times New Roman" pitchFamily="18" charset="0"/>
              </a:rPr>
              <a:t>Đối với cơ sở đang hoạt động</a:t>
            </a:r>
            <a:r>
              <a:rPr lang="vi-VN" sz="2200" dirty="0">
                <a:latin typeface="Times New Roman" pitchFamily="18" charset="0"/>
                <a:cs typeface="Times New Roman" pitchFamily="18" charset="0"/>
              </a:rPr>
              <a:t>, </a:t>
            </a:r>
            <a:r>
              <a:rPr lang="en-US" sz="2200" dirty="0">
                <a:latin typeface="Times New Roman" pitchFamily="18" charset="0"/>
                <a:cs typeface="Times New Roman" pitchFamily="18" charset="0"/>
              </a:rPr>
              <a:t>UBND </a:t>
            </a:r>
            <a:r>
              <a:rPr lang="en-US" sz="2200" dirty="0" err="1">
                <a:latin typeface="Times New Roman" pitchFamily="18" charset="0"/>
                <a:cs typeface="Times New Roman" pitchFamily="18" charset="0"/>
              </a:rPr>
              <a:t>cấp</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huyện</a:t>
            </a:r>
            <a:r>
              <a:rPr lang="vi-VN" sz="2200" dirty="0">
                <a:latin typeface="Times New Roman" pitchFamily="18" charset="0"/>
                <a:cs typeface="Times New Roman" pitchFamily="18" charset="0"/>
              </a:rPr>
              <a:t> thành lập tổ kiểm tra, tổ kiểm tra có trách nhiệm tổ chức kiểm tra thực tế. </a:t>
            </a:r>
          </a:p>
        </p:txBody>
      </p:sp>
    </p:spTree>
    <p:extLst>
      <p:ext uri="{BB962C8B-B14F-4D97-AF65-F5344CB8AC3E}">
        <p14:creationId xmlns:p14="http://schemas.microsoft.com/office/powerpoint/2010/main" val="42397063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323528" y="116632"/>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(CẤP HUYỆN)</a:t>
            </a:r>
            <a:endParaRPr lang="en-US" sz="2400" b="1" dirty="0">
              <a:solidFill>
                <a:schemeClr val="tx2"/>
              </a:solidFill>
              <a:latin typeface="Times New Roman" pitchFamily="18" charset="0"/>
              <a:cs typeface="Times New Roman" pitchFamily="18" charset="0"/>
            </a:endParaRPr>
          </a:p>
          <a:p>
            <a:pPr algn="ctr"/>
            <a:r>
              <a:rPr lang="en-US" sz="2400" b="1" dirty="0">
                <a:solidFill>
                  <a:srgbClr val="0000FF"/>
                </a:solidFill>
                <a:latin typeface="Times New Roman" pitchFamily="18" charset="0"/>
                <a:cs typeface="Times New Roman" pitchFamily="18" charset="0"/>
              </a:rPr>
              <a:t>GIẤP PHÉP </a:t>
            </a:r>
            <a:r>
              <a:rPr lang="en-US" sz="2400" b="1">
                <a:solidFill>
                  <a:srgbClr val="0000FF"/>
                </a:solidFill>
                <a:latin typeface="Times New Roman" pitchFamily="18" charset="0"/>
                <a:cs typeface="Times New Roman" pitchFamily="18" charset="0"/>
              </a:rPr>
              <a:t>MÔI TRƯỜNG</a:t>
            </a:r>
            <a:endParaRPr lang="en-US" sz="2400" b="1" dirty="0">
              <a:solidFill>
                <a:srgbClr val="0000FF"/>
              </a:solidFill>
              <a:latin typeface="Times New Roman" pitchFamily="18" charset="0"/>
              <a:cs typeface="Times New Roman" pitchFamily="18" charset="0"/>
            </a:endParaRPr>
          </a:p>
        </p:txBody>
      </p:sp>
      <p:sp>
        <p:nvSpPr>
          <p:cNvPr id="2" name="Rectangle 1"/>
          <p:cNvSpPr/>
          <p:nvPr/>
        </p:nvSpPr>
        <p:spPr>
          <a:xfrm>
            <a:off x="539552" y="980728"/>
            <a:ext cx="7920880" cy="5262979"/>
          </a:xfrm>
          <a:prstGeom prst="rect">
            <a:avLst/>
          </a:prstGeom>
        </p:spPr>
        <p:txBody>
          <a:bodyPr wrap="square">
            <a:spAutoFit/>
          </a:bodyPr>
          <a:lstStyle/>
          <a:p>
            <a:pPr algn="just"/>
            <a:r>
              <a:rPr lang="vi-VN" sz="2400" dirty="0">
                <a:solidFill>
                  <a:srgbClr val="002060"/>
                </a:solidFill>
                <a:latin typeface="+mj-lt"/>
              </a:rPr>
              <a:t>- Tổ thẩm định</a:t>
            </a:r>
            <a:r>
              <a:rPr lang="en-US" sz="2400" dirty="0">
                <a:solidFill>
                  <a:srgbClr val="002060"/>
                </a:solidFill>
                <a:latin typeface="+mj-lt"/>
              </a:rPr>
              <a:t> </a:t>
            </a:r>
            <a:r>
              <a:rPr lang="en-US" sz="2400" dirty="0" err="1">
                <a:solidFill>
                  <a:srgbClr val="002060"/>
                </a:solidFill>
                <a:latin typeface="+mj-lt"/>
              </a:rPr>
              <a:t>thẩm</a:t>
            </a:r>
            <a:r>
              <a:rPr lang="en-US" sz="2400" dirty="0">
                <a:solidFill>
                  <a:srgbClr val="002060"/>
                </a:solidFill>
                <a:latin typeface="+mj-lt"/>
              </a:rPr>
              <a:t> </a:t>
            </a:r>
            <a:r>
              <a:rPr lang="en-US" sz="2400" dirty="0" err="1">
                <a:solidFill>
                  <a:srgbClr val="002060"/>
                </a:solidFill>
                <a:latin typeface="+mj-lt"/>
              </a:rPr>
              <a:t>định</a:t>
            </a:r>
            <a:r>
              <a:rPr lang="en-US" sz="2400" dirty="0">
                <a:solidFill>
                  <a:srgbClr val="002060"/>
                </a:solidFill>
                <a:latin typeface="+mj-lt"/>
              </a:rPr>
              <a:t> </a:t>
            </a:r>
            <a:r>
              <a:rPr lang="en-US" sz="2400" dirty="0" err="1">
                <a:solidFill>
                  <a:srgbClr val="002060"/>
                </a:solidFill>
                <a:latin typeface="+mj-lt"/>
              </a:rPr>
              <a:t>hồ</a:t>
            </a:r>
            <a:r>
              <a:rPr lang="en-US" sz="2400" dirty="0">
                <a:solidFill>
                  <a:srgbClr val="002060"/>
                </a:solidFill>
                <a:latin typeface="+mj-lt"/>
              </a:rPr>
              <a:t> </a:t>
            </a:r>
            <a:r>
              <a:rPr lang="en-US" sz="2400" dirty="0" err="1">
                <a:solidFill>
                  <a:srgbClr val="002060"/>
                </a:solidFill>
                <a:latin typeface="+mj-lt"/>
              </a:rPr>
              <a:t>sơ</a:t>
            </a:r>
            <a:r>
              <a:rPr lang="vi-VN" sz="2400" dirty="0">
                <a:solidFill>
                  <a:srgbClr val="002060"/>
                </a:solidFill>
                <a:latin typeface="+mj-lt"/>
              </a:rPr>
              <a:t>, tổ kiểm tra nghiên cứu hồ sơ và </a:t>
            </a:r>
            <a:r>
              <a:rPr lang="en-US" sz="2400" dirty="0" err="1">
                <a:solidFill>
                  <a:srgbClr val="002060"/>
                </a:solidFill>
                <a:latin typeface="+mj-lt"/>
              </a:rPr>
              <a:t>khảo</a:t>
            </a:r>
            <a:r>
              <a:rPr lang="en-US" sz="2400" dirty="0">
                <a:solidFill>
                  <a:srgbClr val="002060"/>
                </a:solidFill>
                <a:latin typeface="+mj-lt"/>
              </a:rPr>
              <a:t> </a:t>
            </a:r>
            <a:r>
              <a:rPr lang="en-US" sz="2400" dirty="0" err="1">
                <a:solidFill>
                  <a:srgbClr val="002060"/>
                </a:solidFill>
                <a:latin typeface="+mj-lt"/>
              </a:rPr>
              <a:t>sát</a:t>
            </a:r>
            <a:r>
              <a:rPr lang="en-US" sz="2400" dirty="0">
                <a:solidFill>
                  <a:srgbClr val="002060"/>
                </a:solidFill>
                <a:latin typeface="+mj-lt"/>
              </a:rPr>
              <a:t> </a:t>
            </a:r>
            <a:r>
              <a:rPr lang="en-US" sz="2400" dirty="0" err="1">
                <a:solidFill>
                  <a:srgbClr val="002060"/>
                </a:solidFill>
                <a:latin typeface="+mj-lt"/>
              </a:rPr>
              <a:t>hoặc</a:t>
            </a:r>
            <a:r>
              <a:rPr lang="en-US" sz="2400" dirty="0">
                <a:solidFill>
                  <a:srgbClr val="002060"/>
                </a:solidFill>
                <a:latin typeface="+mj-lt"/>
              </a:rPr>
              <a:t> </a:t>
            </a:r>
            <a:r>
              <a:rPr lang="en-US" sz="2400" dirty="0" err="1">
                <a:solidFill>
                  <a:srgbClr val="002060"/>
                </a:solidFill>
                <a:latin typeface="+mj-lt"/>
              </a:rPr>
              <a:t>kiểm</a:t>
            </a:r>
            <a:r>
              <a:rPr lang="en-US" sz="2400" dirty="0">
                <a:solidFill>
                  <a:srgbClr val="002060"/>
                </a:solidFill>
                <a:latin typeface="+mj-lt"/>
              </a:rPr>
              <a:t> </a:t>
            </a:r>
            <a:r>
              <a:rPr lang="en-US" sz="2400" dirty="0" err="1">
                <a:solidFill>
                  <a:srgbClr val="002060"/>
                </a:solidFill>
                <a:latin typeface="+mj-lt"/>
              </a:rPr>
              <a:t>tra</a:t>
            </a:r>
            <a:r>
              <a:rPr lang="en-US" sz="2400" dirty="0">
                <a:solidFill>
                  <a:srgbClr val="002060"/>
                </a:solidFill>
                <a:latin typeface="+mj-lt"/>
              </a:rPr>
              <a:t> </a:t>
            </a:r>
            <a:r>
              <a:rPr lang="en-US" sz="2400" dirty="0" err="1">
                <a:solidFill>
                  <a:srgbClr val="002060"/>
                </a:solidFill>
                <a:latin typeface="+mj-lt"/>
              </a:rPr>
              <a:t>thực</a:t>
            </a:r>
            <a:r>
              <a:rPr lang="en-US" sz="2400" dirty="0">
                <a:solidFill>
                  <a:srgbClr val="002060"/>
                </a:solidFill>
                <a:latin typeface="+mj-lt"/>
              </a:rPr>
              <a:t> </a:t>
            </a:r>
            <a:r>
              <a:rPr lang="en-US" sz="2400" dirty="0" err="1">
                <a:solidFill>
                  <a:srgbClr val="002060"/>
                </a:solidFill>
                <a:latin typeface="+mj-lt"/>
              </a:rPr>
              <a:t>tế</a:t>
            </a:r>
            <a:r>
              <a:rPr lang="en-US" sz="2400" dirty="0">
                <a:solidFill>
                  <a:srgbClr val="002060"/>
                </a:solidFill>
                <a:latin typeface="+mj-lt"/>
              </a:rPr>
              <a:t> (</a:t>
            </a:r>
            <a:r>
              <a:rPr lang="en-US" sz="2400" dirty="0" err="1">
                <a:solidFill>
                  <a:srgbClr val="002060"/>
                </a:solidFill>
                <a:latin typeface="+mj-lt"/>
              </a:rPr>
              <a:t>nếu</a:t>
            </a:r>
            <a:r>
              <a:rPr lang="en-US" sz="2400" dirty="0">
                <a:solidFill>
                  <a:srgbClr val="002060"/>
                </a:solidFill>
                <a:latin typeface="+mj-lt"/>
              </a:rPr>
              <a:t> </a:t>
            </a:r>
            <a:r>
              <a:rPr lang="en-US" sz="2400" dirty="0" err="1">
                <a:solidFill>
                  <a:srgbClr val="002060"/>
                </a:solidFill>
                <a:latin typeface="+mj-lt"/>
              </a:rPr>
              <a:t>có</a:t>
            </a:r>
            <a:r>
              <a:rPr lang="en-US" sz="2400" dirty="0">
                <a:solidFill>
                  <a:srgbClr val="002060"/>
                </a:solidFill>
                <a:latin typeface="+mj-lt"/>
              </a:rPr>
              <a:t>)</a:t>
            </a:r>
            <a:r>
              <a:rPr lang="vi-VN" sz="2400" dirty="0">
                <a:solidFill>
                  <a:srgbClr val="002060"/>
                </a:solidFill>
                <a:latin typeface="+mj-lt"/>
              </a:rPr>
              <a:t>. Trường hợp hồ sơ phải chỉnh sửa, bổ sung để bảo đảm đủ căn cứ cho việc cấp phép, </a:t>
            </a:r>
            <a:r>
              <a:rPr lang="en-US" sz="2400" dirty="0">
                <a:solidFill>
                  <a:srgbClr val="002060"/>
                </a:solidFill>
                <a:latin typeface="+mj-lt"/>
              </a:rPr>
              <a:t>UBND </a:t>
            </a:r>
            <a:r>
              <a:rPr lang="en-US" sz="2400" dirty="0" err="1">
                <a:solidFill>
                  <a:srgbClr val="002060"/>
                </a:solidFill>
                <a:latin typeface="+mj-lt"/>
              </a:rPr>
              <a:t>cấp</a:t>
            </a:r>
            <a:r>
              <a:rPr lang="en-US" sz="2400" dirty="0">
                <a:solidFill>
                  <a:srgbClr val="002060"/>
                </a:solidFill>
                <a:latin typeface="+mj-lt"/>
              </a:rPr>
              <a:t> </a:t>
            </a:r>
            <a:r>
              <a:rPr lang="en-US" sz="2400" dirty="0" err="1">
                <a:solidFill>
                  <a:srgbClr val="002060"/>
                </a:solidFill>
                <a:latin typeface="+mj-lt"/>
              </a:rPr>
              <a:t>huyện</a:t>
            </a:r>
            <a:r>
              <a:rPr lang="vi-VN" sz="2400" dirty="0">
                <a:solidFill>
                  <a:srgbClr val="002060"/>
                </a:solidFill>
                <a:latin typeface="+mj-lt"/>
              </a:rPr>
              <a:t> có văn bản thông báo cho chủ dự án và nêu rõ các nội dung phải chỉnh sửa, bổ sung. </a:t>
            </a:r>
            <a:r>
              <a:rPr lang="en-US" sz="2400" dirty="0">
                <a:solidFill>
                  <a:srgbClr val="002060"/>
                </a:solidFill>
                <a:latin typeface="+mj-lt"/>
              </a:rPr>
              <a:t>UBND </a:t>
            </a:r>
            <a:r>
              <a:rPr lang="en-US" sz="2400" dirty="0" err="1">
                <a:solidFill>
                  <a:srgbClr val="002060"/>
                </a:solidFill>
                <a:latin typeface="+mj-lt"/>
              </a:rPr>
              <a:t>cấp</a:t>
            </a:r>
            <a:r>
              <a:rPr lang="en-US" sz="2400" dirty="0">
                <a:solidFill>
                  <a:srgbClr val="002060"/>
                </a:solidFill>
                <a:latin typeface="+mj-lt"/>
              </a:rPr>
              <a:t> </a:t>
            </a:r>
            <a:r>
              <a:rPr lang="en-US" sz="2400" dirty="0" err="1">
                <a:solidFill>
                  <a:srgbClr val="002060"/>
                </a:solidFill>
                <a:latin typeface="+mj-lt"/>
              </a:rPr>
              <a:t>huyện</a:t>
            </a:r>
            <a:r>
              <a:rPr lang="vi-VN" sz="2400" dirty="0">
                <a:solidFill>
                  <a:srgbClr val="002060"/>
                </a:solidFill>
                <a:latin typeface="+mj-lt"/>
              </a:rPr>
              <a:t> không yêu cầu chủ dự án, cơ sở thực hiện các công việc khác ngoài các nội dung trong văn bản thông báo yêu cầu chỉnh sửa, bổ sung hồ sơ này.</a:t>
            </a:r>
          </a:p>
          <a:p>
            <a:pPr algn="just"/>
            <a:r>
              <a:rPr lang="vi-VN" sz="2400" dirty="0">
                <a:latin typeface="+mj-lt"/>
              </a:rPr>
              <a:t>- </a:t>
            </a:r>
            <a:r>
              <a:rPr lang="vi-VN" sz="2400" dirty="0">
                <a:solidFill>
                  <a:srgbClr val="00B050"/>
                </a:solidFill>
                <a:latin typeface="+mj-lt"/>
              </a:rPr>
              <a:t>Căn cứ kết quả </a:t>
            </a:r>
            <a:r>
              <a:rPr lang="en-US" sz="2400" dirty="0" err="1">
                <a:solidFill>
                  <a:srgbClr val="00B050"/>
                </a:solidFill>
                <a:latin typeface="+mj-lt"/>
              </a:rPr>
              <a:t>thẩm</a:t>
            </a:r>
            <a:r>
              <a:rPr lang="en-US" sz="2400" dirty="0">
                <a:solidFill>
                  <a:srgbClr val="00B050"/>
                </a:solidFill>
                <a:latin typeface="+mj-lt"/>
              </a:rPr>
              <a:t> </a:t>
            </a:r>
            <a:r>
              <a:rPr lang="en-US" sz="2400" dirty="0" err="1">
                <a:solidFill>
                  <a:srgbClr val="00B050"/>
                </a:solidFill>
                <a:latin typeface="+mj-lt"/>
              </a:rPr>
              <a:t>định</a:t>
            </a:r>
            <a:r>
              <a:rPr lang="en-US" sz="2400" dirty="0">
                <a:solidFill>
                  <a:srgbClr val="00B050"/>
                </a:solidFill>
                <a:latin typeface="+mj-lt"/>
              </a:rPr>
              <a:t> </a:t>
            </a:r>
            <a:r>
              <a:rPr lang="en-US" sz="2400" dirty="0" err="1">
                <a:solidFill>
                  <a:srgbClr val="00B050"/>
                </a:solidFill>
                <a:latin typeface="+mj-lt"/>
              </a:rPr>
              <a:t>của</a:t>
            </a:r>
            <a:r>
              <a:rPr lang="en-US" sz="2400" dirty="0">
                <a:solidFill>
                  <a:srgbClr val="00B050"/>
                </a:solidFill>
                <a:latin typeface="+mj-lt"/>
              </a:rPr>
              <a:t> </a:t>
            </a:r>
            <a:r>
              <a:rPr lang="en-US" sz="2400" dirty="0" err="1">
                <a:solidFill>
                  <a:srgbClr val="00B050"/>
                </a:solidFill>
                <a:latin typeface="+mj-lt"/>
              </a:rPr>
              <a:t>tổ</a:t>
            </a:r>
            <a:r>
              <a:rPr lang="en-US" sz="2400" dirty="0">
                <a:solidFill>
                  <a:srgbClr val="00B050"/>
                </a:solidFill>
                <a:latin typeface="+mj-lt"/>
              </a:rPr>
              <a:t> </a:t>
            </a:r>
            <a:r>
              <a:rPr lang="en-US" sz="2400" dirty="0" err="1">
                <a:solidFill>
                  <a:srgbClr val="00B050"/>
                </a:solidFill>
                <a:latin typeface="+mj-lt"/>
              </a:rPr>
              <a:t>thẩm</a:t>
            </a:r>
            <a:r>
              <a:rPr lang="en-US" sz="2400" dirty="0">
                <a:solidFill>
                  <a:srgbClr val="00B050"/>
                </a:solidFill>
                <a:latin typeface="+mj-lt"/>
              </a:rPr>
              <a:t> </a:t>
            </a:r>
            <a:r>
              <a:rPr lang="en-US" sz="2400" dirty="0" err="1">
                <a:solidFill>
                  <a:srgbClr val="00B050"/>
                </a:solidFill>
                <a:latin typeface="+mj-lt"/>
              </a:rPr>
              <a:t>định</a:t>
            </a:r>
            <a:r>
              <a:rPr lang="en-US" sz="2400" dirty="0">
                <a:solidFill>
                  <a:srgbClr val="00B050"/>
                </a:solidFill>
                <a:latin typeface="+mj-lt"/>
              </a:rPr>
              <a:t> </a:t>
            </a:r>
            <a:r>
              <a:rPr lang="vi-VN" sz="2400" dirty="0">
                <a:solidFill>
                  <a:srgbClr val="00B050"/>
                </a:solidFill>
                <a:latin typeface="+mj-lt"/>
              </a:rPr>
              <a:t>hoặc kết quả kiểm tra của tổ kiểm tra, </a:t>
            </a:r>
            <a:r>
              <a:rPr lang="en-US" sz="2400" dirty="0">
                <a:solidFill>
                  <a:srgbClr val="00B050"/>
                </a:solidFill>
                <a:latin typeface="+mj-lt"/>
              </a:rPr>
              <a:t>UBND </a:t>
            </a:r>
            <a:r>
              <a:rPr lang="en-US" sz="2400" dirty="0" err="1">
                <a:solidFill>
                  <a:srgbClr val="00B050"/>
                </a:solidFill>
                <a:latin typeface="+mj-lt"/>
              </a:rPr>
              <a:t>cấp</a:t>
            </a:r>
            <a:r>
              <a:rPr lang="en-US" sz="2400" dirty="0">
                <a:solidFill>
                  <a:srgbClr val="00B050"/>
                </a:solidFill>
                <a:latin typeface="+mj-lt"/>
              </a:rPr>
              <a:t> </a:t>
            </a:r>
            <a:r>
              <a:rPr lang="en-US" sz="2400" dirty="0" err="1">
                <a:solidFill>
                  <a:srgbClr val="00B050"/>
                </a:solidFill>
                <a:latin typeface="+mj-lt"/>
              </a:rPr>
              <a:t>huyện</a:t>
            </a:r>
            <a:r>
              <a:rPr lang="vi-VN" sz="2400" dirty="0">
                <a:solidFill>
                  <a:srgbClr val="00B050"/>
                </a:solidFill>
                <a:latin typeface="+mj-lt"/>
              </a:rPr>
              <a:t> xem xét, cấp giấy phép môi trường cho dự án đầu tư, cơ sở trong trường hợp đủ điều kiện cấp giấy phép môi trường hoặc có văn bản thông báo trả hồ sơ cho chủ dự án, cơ sở và nêu rõ lý do trong trường hợp không đủ điều kiện cấp giấy phép môi trường.</a:t>
            </a:r>
          </a:p>
        </p:txBody>
      </p:sp>
    </p:spTree>
    <p:extLst>
      <p:ext uri="{BB962C8B-B14F-4D97-AF65-F5344CB8AC3E}">
        <p14:creationId xmlns:p14="http://schemas.microsoft.com/office/powerpoint/2010/main" val="243975073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323528" y="116632"/>
            <a:ext cx="8496944" cy="738664"/>
          </a:xfrm>
          <a:prstGeom prst="rect">
            <a:avLst/>
          </a:prstGeom>
          <a:ln w="6350">
            <a:noFill/>
          </a:ln>
        </p:spPr>
        <p:txBody>
          <a:bodyPr vert="horz" wrap="square" lIns="0" tIns="0" rIns="0" bIns="0" rtlCol="0">
            <a:spAutoFit/>
          </a:bodyPr>
          <a:lstStyle/>
          <a:p>
            <a:pPr algn="ctr"/>
            <a:r>
              <a:rPr lang="en-US" sz="2400" b="1" dirty="0">
                <a:solidFill>
                  <a:srgbClr val="FF0000"/>
                </a:solidFill>
                <a:latin typeface="Times New Roman" pitchFamily="18" charset="0"/>
                <a:cs typeface="Times New Roman" pitchFamily="18" charset="0"/>
              </a:rPr>
              <a:t>QUY TRÌNH THỦ TỤC </a:t>
            </a:r>
            <a:r>
              <a:rPr lang="en-US" sz="2400" b="1">
                <a:solidFill>
                  <a:srgbClr val="FF0000"/>
                </a:solidFill>
                <a:latin typeface="Times New Roman" pitchFamily="18" charset="0"/>
                <a:cs typeface="Times New Roman" pitchFamily="18" charset="0"/>
              </a:rPr>
              <a:t>HÀNH CHÍNH (CẤP HUYỆN)</a:t>
            </a:r>
            <a:endParaRPr lang="en-US" sz="2400" b="1" dirty="0">
              <a:solidFill>
                <a:schemeClr val="tx2"/>
              </a:solidFill>
              <a:latin typeface="Times New Roman" pitchFamily="18" charset="0"/>
              <a:cs typeface="Times New Roman" pitchFamily="18" charset="0"/>
            </a:endParaRPr>
          </a:p>
          <a:p>
            <a:pPr algn="ctr"/>
            <a:r>
              <a:rPr lang="en-US" sz="2400" b="1" dirty="0">
                <a:solidFill>
                  <a:srgbClr val="0000FF"/>
                </a:solidFill>
                <a:latin typeface="Times New Roman" pitchFamily="18" charset="0"/>
                <a:cs typeface="Times New Roman" pitchFamily="18" charset="0"/>
              </a:rPr>
              <a:t>GIẤP PHÉP </a:t>
            </a:r>
            <a:r>
              <a:rPr lang="en-US" sz="2400" b="1">
                <a:solidFill>
                  <a:srgbClr val="0000FF"/>
                </a:solidFill>
                <a:latin typeface="Times New Roman" pitchFamily="18" charset="0"/>
                <a:cs typeface="Times New Roman" pitchFamily="18" charset="0"/>
              </a:rPr>
              <a:t>MÔI TRƯỜNG</a:t>
            </a:r>
            <a:endParaRPr lang="en-US" sz="2400" b="1" dirty="0">
              <a:solidFill>
                <a:srgbClr val="0000FF"/>
              </a:solidFill>
              <a:latin typeface="Times New Roman" pitchFamily="18" charset="0"/>
              <a:cs typeface="Times New Roman" pitchFamily="18" charset="0"/>
            </a:endParaRPr>
          </a:p>
        </p:txBody>
      </p:sp>
      <p:sp>
        <p:nvSpPr>
          <p:cNvPr id="5" name="Rectangle 4"/>
          <p:cNvSpPr/>
          <p:nvPr/>
        </p:nvSpPr>
        <p:spPr>
          <a:xfrm>
            <a:off x="251520" y="902130"/>
            <a:ext cx="8568952" cy="5170646"/>
          </a:xfrm>
          <a:prstGeom prst="rect">
            <a:avLst/>
          </a:prstGeom>
        </p:spPr>
        <p:txBody>
          <a:bodyPr wrap="square">
            <a:spAutoFit/>
          </a:bodyPr>
          <a:lstStyle/>
          <a:p>
            <a:pPr algn="just"/>
            <a:r>
              <a:rPr lang="vi-VN" sz="2200" b="1" i="1">
                <a:latin typeface="+mj-lt"/>
              </a:rPr>
              <a:t>b) Cách thức thực hiện: </a:t>
            </a:r>
            <a:r>
              <a:rPr lang="vi-VN" sz="2200">
                <a:latin typeface="+mj-lt"/>
              </a:rPr>
              <a:t> </a:t>
            </a:r>
          </a:p>
          <a:p>
            <a:pPr algn="just"/>
            <a:r>
              <a:rPr lang="en-US" sz="2200" b="1">
                <a:latin typeface="Times New Roman" pitchFamily="18" charset="0"/>
                <a:cs typeface="Times New Roman" pitchFamily="18" charset="0"/>
              </a:rPr>
              <a:t>- </a:t>
            </a:r>
            <a:r>
              <a:rPr lang="en-US" sz="2200" i="1">
                <a:latin typeface="Times New Roman" pitchFamily="18" charset="0"/>
                <a:cs typeface="Times New Roman" pitchFamily="18" charset="0"/>
              </a:rPr>
              <a:t>Nộp hồ sơ:</a:t>
            </a:r>
            <a:endParaRPr lang="vi-VN" sz="2200">
              <a:latin typeface="Times New Roman" pitchFamily="18" charset="0"/>
              <a:cs typeface="Times New Roman" pitchFamily="18" charset="0"/>
            </a:endParaRPr>
          </a:p>
          <a:p>
            <a:pPr algn="just"/>
            <a:r>
              <a:rPr lang="vi-VN" sz="2200">
                <a:latin typeface="+mj-lt"/>
              </a:rPr>
              <a:t>+ </a:t>
            </a:r>
            <a:r>
              <a:rPr lang="en-US" sz="2200">
                <a:latin typeface="+mj-lt"/>
              </a:rPr>
              <a:t>T</a:t>
            </a:r>
            <a:r>
              <a:rPr lang="vi-VN" sz="2200">
                <a:latin typeface="+mj-lt"/>
              </a:rPr>
              <a:t>hông qua hệ thống dịch vụ công trực tuyến mức độ 4 của </a:t>
            </a:r>
            <a:r>
              <a:rPr lang="en-US" sz="2200">
                <a:latin typeface="+mj-lt"/>
              </a:rPr>
              <a:t>UBND cấp huyện</a:t>
            </a:r>
            <a:r>
              <a:rPr lang="vi-VN" sz="2200">
                <a:latin typeface="+mj-lt"/>
              </a:rPr>
              <a:t> (bắt buộc đối với các trường hợp sau đây:</a:t>
            </a:r>
          </a:p>
          <a:p>
            <a:pPr algn="just"/>
            <a:r>
              <a:rPr lang="vi-VN" sz="2200">
                <a:latin typeface="+mj-lt"/>
                <a:sym typeface="Symbol"/>
              </a:rPr>
              <a:t></a:t>
            </a:r>
            <a:r>
              <a:rPr lang="vi-VN" sz="2200">
                <a:latin typeface="+mj-lt"/>
              </a:rPr>
              <a:t> Dự án đầu tư, cơ sở không thuộc đối tượng phải vận hành thử nghiệm công trình xử lý chất thải;</a:t>
            </a:r>
          </a:p>
          <a:p>
            <a:pPr algn="just"/>
            <a:r>
              <a:rPr lang="vi-VN" sz="2200">
                <a:latin typeface="+mj-lt"/>
                <a:sym typeface="Symbol"/>
              </a:rPr>
              <a:t></a:t>
            </a:r>
            <a:r>
              <a:rPr lang="vi-VN" sz="2200">
                <a:latin typeface="+mj-lt"/>
              </a:rPr>
              <a:t> Dự án đầu tư, cơ sở đấu nối nước thải vào hệ thống thu gom, xử lý nước thải tập trung của khu sản xuất, kinh doanh, dịch vụ tập trung, cụm công nghiệp và đáp ứng các yêu cầu sau đây: không thuộc loại hình sản xuất, kinh doanh, dịch vụ có nguy cơ gây ô nhiễm môi trường; không thuộc trường hợp phải quan trắc khí thải tự động, liên tục, quan trắc định kỳ theo quy định tại Nghị định số 08/2022/NĐ-CP). </a:t>
            </a:r>
          </a:p>
          <a:p>
            <a:pPr algn="just"/>
            <a:r>
              <a:rPr lang="vi-VN" sz="2200">
                <a:latin typeface="+mj-lt"/>
              </a:rPr>
              <a:t>+ Gửi trực tiếp hoặc qua </a:t>
            </a:r>
            <a:r>
              <a:rPr lang="en-US" sz="2200">
                <a:latin typeface="+mj-lt"/>
              </a:rPr>
              <a:t>dịch vụ</a:t>
            </a:r>
            <a:r>
              <a:rPr lang="vi-VN" sz="2200">
                <a:latin typeface="+mj-lt"/>
              </a:rPr>
              <a:t> bưu </a:t>
            </a:r>
            <a:r>
              <a:rPr lang="en-US" sz="2200">
                <a:latin typeface="+mj-lt"/>
              </a:rPr>
              <a:t>chính </a:t>
            </a:r>
            <a:r>
              <a:rPr lang="vi-VN" sz="2200">
                <a:latin typeface="+mj-lt"/>
              </a:rPr>
              <a:t>đến </a:t>
            </a:r>
            <a:r>
              <a:rPr lang="en-US" sz="2200">
                <a:latin typeface="+mj-lt"/>
              </a:rPr>
              <a:t>UBND cấp huyện</a:t>
            </a:r>
            <a:r>
              <a:rPr lang="vi-VN" sz="2200">
                <a:latin typeface="+mj-lt"/>
              </a:rPr>
              <a:t>.</a:t>
            </a:r>
          </a:p>
          <a:p>
            <a:pPr algn="just"/>
            <a:r>
              <a:rPr lang="en-US" sz="2200">
                <a:latin typeface="Times New Roman" pitchFamily="18" charset="0"/>
                <a:cs typeface="Times New Roman" pitchFamily="18" charset="0"/>
              </a:rPr>
              <a:t>- </a:t>
            </a:r>
            <a:r>
              <a:rPr lang="en-US" sz="2200" i="1">
                <a:latin typeface="Times New Roman" pitchFamily="18" charset="0"/>
                <a:cs typeface="Times New Roman" pitchFamily="18" charset="0"/>
              </a:rPr>
              <a:t>Trả kết quả giải quyết thủ tục hành chính:</a:t>
            </a:r>
            <a:r>
              <a:rPr lang="en-US" sz="2200">
                <a:latin typeface="Times New Roman" pitchFamily="18" charset="0"/>
                <a:cs typeface="Times New Roman" pitchFamily="18" charset="0"/>
              </a:rPr>
              <a:t> Thông qua hệ thống dịch vụ công trực tuyến, trực tiếp hoặc qua dịch vụ bưu chính. </a:t>
            </a:r>
            <a:endParaRPr lang="vi-VN" sz="2200">
              <a:latin typeface="Times New Roman" pitchFamily="18" charset="0"/>
              <a:cs typeface="Times New Roman" pitchFamily="18" charset="0"/>
            </a:endParaRPr>
          </a:p>
        </p:txBody>
      </p:sp>
    </p:spTree>
    <p:extLst>
      <p:ext uri="{BB962C8B-B14F-4D97-AF65-F5344CB8AC3E}">
        <p14:creationId xmlns:p14="http://schemas.microsoft.com/office/powerpoint/2010/main" val="1475079328"/>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1129</TotalTime>
  <Words>14583</Words>
  <Application>Microsoft Office PowerPoint</Application>
  <PresentationFormat>On-screen Show (4:3)</PresentationFormat>
  <Paragraphs>749</Paragraphs>
  <Slides>122</Slides>
  <Notes>1</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122</vt:i4>
      </vt:variant>
    </vt:vector>
  </HeadingPairs>
  <TitlesOfParts>
    <vt:vector size="138" baseType="lpstr">
      <vt:lpstr>NOOBJC+TimesNewRomanPSMT</vt:lpstr>
      <vt:lpstr>KJKWOI+Arial-BoldMT</vt:lpstr>
      <vt:lpstr>QOBWGE+Arial-BoldMT</vt:lpstr>
      <vt:lpstr>VVGWEI+ArialMT</vt:lpstr>
      <vt:lpstr>RNWFED+TimesNewRomanPSMT</vt:lpstr>
      <vt:lpstr>CJSOUT+TimesNewRomanPS-BoldMT</vt:lpstr>
      <vt:lpstr>QOUNOW+ArialMT</vt:lpstr>
      <vt:lpstr>SGTIRB+TimesNewRomanPSMT</vt:lpstr>
      <vt:lpstr>Calibri</vt:lpstr>
      <vt:lpstr>Symbol</vt:lpstr>
      <vt:lpstr>RVIADN+ArialMT</vt:lpstr>
      <vt:lpstr>FLPNNE+Calibri</vt:lpstr>
      <vt:lpstr>TVVTAU+TimesNewRomanPS-ItalicMT</vt:lpstr>
      <vt:lpstr>RESDGO+Arial-Black</vt:lpstr>
      <vt:lpstr>Times New Roman</vt:lpstr>
      <vt:lpstr>Theme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SỞ TÀI NGUYÊN VÀ MÔI TRƯỜNG TỈNH TRÀ VINH</vt:lpstr>
      <vt:lpstr>Phụ lục XVI ban hành kèm theo Nghị định số 08/2022/NĐ-CP.</vt:lpstr>
      <vt:lpstr>SỞ TÀI NGUYÊN VÀ MÔI TRƯỜNG TỈNH TRÀ VINH</vt:lpstr>
      <vt:lpstr>SỞ TÀI NGUYÊN VÀ MÔI TRƯỜNG TỈNH TRÀ VINH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PHÍ THẨM ĐỊNH THỦ TỤC HÀNH CHÍNH  LĨNH VỰC MÔI TRƯỜNG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PowerPoint</dc:title>
  <dc:creator>doc2pdf</dc:creator>
  <cp:lastModifiedBy>HP</cp:lastModifiedBy>
  <cp:revision>152</cp:revision>
  <dcterms:modified xsi:type="dcterms:W3CDTF">2022-04-10T04:47:25Z</dcterms:modified>
</cp:coreProperties>
</file>